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8DF_C0CFA959.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30" r:id="rId5"/>
  </p:sldMasterIdLst>
  <p:notesMasterIdLst>
    <p:notesMasterId r:id="rId41"/>
  </p:notesMasterIdLst>
  <p:sldIdLst>
    <p:sldId id="256" r:id="rId6"/>
    <p:sldId id="361" r:id="rId7"/>
    <p:sldId id="366" r:id="rId8"/>
    <p:sldId id="357" r:id="rId9"/>
    <p:sldId id="2258" r:id="rId10"/>
    <p:sldId id="2248" r:id="rId11"/>
    <p:sldId id="2201" r:id="rId12"/>
    <p:sldId id="2244" r:id="rId13"/>
    <p:sldId id="2279" r:id="rId14"/>
    <p:sldId id="2275" r:id="rId15"/>
    <p:sldId id="2268" r:id="rId16"/>
    <p:sldId id="2280" r:id="rId17"/>
    <p:sldId id="2235" r:id="rId18"/>
    <p:sldId id="2245" r:id="rId19"/>
    <p:sldId id="2253" r:id="rId20"/>
    <p:sldId id="2278" r:id="rId21"/>
    <p:sldId id="2267" r:id="rId22"/>
    <p:sldId id="2269" r:id="rId23"/>
    <p:sldId id="2254" r:id="rId24"/>
    <p:sldId id="2257" r:id="rId25"/>
    <p:sldId id="2246" r:id="rId26"/>
    <p:sldId id="2273" r:id="rId27"/>
    <p:sldId id="2270" r:id="rId28"/>
    <p:sldId id="2271" r:id="rId29"/>
    <p:sldId id="2256" r:id="rId30"/>
    <p:sldId id="2252" r:id="rId31"/>
    <p:sldId id="2277" r:id="rId32"/>
    <p:sldId id="2251" r:id="rId33"/>
    <p:sldId id="2272" r:id="rId34"/>
    <p:sldId id="2265" r:id="rId35"/>
    <p:sldId id="2250" r:id="rId36"/>
    <p:sldId id="2274" r:id="rId37"/>
    <p:sldId id="2255" r:id="rId38"/>
    <p:sldId id="2281" r:id="rId39"/>
    <p:sldId id="2215"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Default Section" id="{A6719557-1FF1-4A9C-A2C4-B58613BF30AF}">
          <p14:sldIdLst>
            <p14:sldId id="256"/>
            <p14:sldId id="361"/>
            <p14:sldId id="366"/>
            <p14:sldId id="357"/>
            <p14:sldId id="2258"/>
            <p14:sldId id="2248"/>
            <p14:sldId id="2201"/>
            <p14:sldId id="2244"/>
            <p14:sldId id="2279"/>
            <p14:sldId id="2275"/>
            <p14:sldId id="2268"/>
            <p14:sldId id="2280"/>
            <p14:sldId id="2235"/>
            <p14:sldId id="2245"/>
            <p14:sldId id="2253"/>
            <p14:sldId id="2278"/>
            <p14:sldId id="2267"/>
            <p14:sldId id="2269"/>
            <p14:sldId id="2254"/>
            <p14:sldId id="2257"/>
            <p14:sldId id="2246"/>
            <p14:sldId id="2273"/>
            <p14:sldId id="2270"/>
            <p14:sldId id="2271"/>
            <p14:sldId id="2256"/>
            <p14:sldId id="2252"/>
            <p14:sldId id="2277"/>
            <p14:sldId id="2251"/>
            <p14:sldId id="2272"/>
            <p14:sldId id="2265"/>
            <p14:sldId id="2250"/>
            <p14:sldId id="2274"/>
            <p14:sldId id="2255"/>
            <p14:sldId id="2281"/>
            <p14:sldId id="2215"/>
          </p14:sldIdLst>
        </p14:section>
        <p14:section name="Untitled Section" id="{BD206057-154E-4B60-A864-CE1D4AF414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CB9213-F8DA-6298-8B15-498D9C386F34}" name="Donovan, Donna" initials="DD" userId="S::ddonovan@msu.edu::e32669ca-7989-46fe-8b34-8149cd97fa18" providerId="AD"/>
  <p188:author id="{ADA4F51D-B55F-7855-B6F9-13A1AC16EAE8}" name="Bahr, Angela" initials="BA" userId="S::cardange@msu.edu::644915bd-1389-49a2-9c98-261f3ef7237e" providerId="AD"/>
  <p188:author id="{8DE03A40-62D3-C159-89DE-50EFEF5114D0}" name="Sova, Kristie" initials="SK" userId="S::sovakri1@msu.edu::d13bc07d-8a7e-4b0b-8458-1ab1c9e2eea8" providerId="AD"/>
  <p188:author id="{87603845-5E2D-4FD0-BDB2-C045EBD59E8D}" name="Holda, Amy" initials="HA" userId="S::amyholda@msu.edu::e9a4c27a-f5ee-4fe8-ad76-75d0f5545b38" providerId="AD"/>
  <p188:author id="{448CF55F-AA28-879C-D6AF-EFF29D791650}" name="Horton, Stephanie" initials="HS" userId="S::dawestep@msu.edu::67cd4949-e3b7-4c1d-8bde-263042cbf658" providerId="AD"/>
  <p188:author id="{BA51FA66-2103-744A-7511-D032FC050E0E}" name="Hafke, Deborah" initials="DH" userId="S::lakedeb@msu.edu::10f3e5ce-8279-4ee0-b642-46c094b2b7f0" providerId="AD"/>
  <p188:author id="{338C2D76-010B-1B33-12B8-4CCCCFA62616}" name="Lake, Samantha" initials="LS" userId="S::oaklands@msu.edu::f9c9a69a-94b9-4578-b95f-04036863840c" providerId="AD"/>
  <p188:author id="{D480997A-83CA-60A0-4739-60CB3EE85F8E}" name="Fox, Jeanne" initials="FJ" userId="S::foxjeann@msu.edu::374d7c0d-7403-4266-b232-568bafa01808" providerId="AD"/>
  <p188:author id="{32DE1EC2-1C37-8EC6-3FA1-A27C43C4C258}" name="Gallandt, Peggy" initials="GP" userId="S::gallandt@msu.edu::6431eb52-54a2-4e32-ab5c-4987727072f1" providerId="AD"/>
  <p188:author id="{48D575D1-D9DE-7BA6-FC19-EE4EAA7FED9F}" name="Fether, Chelsey" initials="CF" userId="S::fetherch@msu.edu::08e2a777-187f-46e4-8391-b171c47f0526" providerId="AD"/>
  <p188:author id="{D3C99AFE-F66B-96D0-4016-C10F47EEFD78}" name="Birdsall, Kate" initials="KB" userId="S::birdsal5@msu.edu::524a4b36-dd1b-4737-bcd6-0c65a09604d0"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453B"/>
    <a:srgbClr val="064339"/>
    <a:srgbClr val="0C533A"/>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BBF9B-A96A-465D-BA30-A8E7C8BE5CE0}" v="110" dt="2026-03-19T15:30:36.993"/>
    <p1510:client id="{6B47E91F-6F86-707E-0640-86F7740719DC}" v="21" dt="2026-03-18T17:14:26.448"/>
    <p1510:client id="{BA7B2273-C4C5-7B31-8437-EC9C73220CE8}" v="150" dt="2026-03-19T15:29:39.9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omments/modernComment_8DF_C0CFA959.xml><?xml version="1.0" encoding="utf-8"?>
<p188:cmLst xmlns:a="http://schemas.openxmlformats.org/drawingml/2006/main" xmlns:r="http://schemas.openxmlformats.org/officeDocument/2006/relationships" xmlns:p188="http://schemas.microsoft.com/office/powerpoint/2018/8/main">
  <p188:cm id="{E7FFFB35-08B0-4B50-8CEB-82927FDB1D9A}" authorId="{338C2D76-010B-1B33-12B8-4CCCCFA62616}" status="resolved" created="2026-03-02T19:17:23.897" complete="100000">
    <pc:sldMkLst xmlns:pc="http://schemas.microsoft.com/office/powerpoint/2013/main/command">
      <pc:docMk/>
      <pc:sldMk cId="3234834777" sldId="2271"/>
    </pc:sldMkLst>
    <p188:txBody>
      <a:bodyPr/>
      <a:lstStyle/>
      <a:p>
        <a:r>
          <a:rPr lang="en-US"/>
          <a:t>Adding this to walk through how the calculation works</a:t>
        </a:r>
      </a:p>
    </p188:txBody>
    <p188:extLst>
      <p:ext xmlns:p="http://schemas.openxmlformats.org/presentationml/2006/main" uri="{57CB4572-C831-44C2-8A1C-0ADB6CCDFE69}">
        <p223:reactions xmlns:p223="http://schemas.microsoft.com/office/powerpoint/2022/03/main">
          <p223:rxn type="👍">
            <p223:instance time="2026-03-04T14:38:13.647" authorId="{8DE03A40-62D3-C159-89DE-50EFEF5114D0}"/>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163E4-7B8D-401B-BCB7-8D2D1C5D6B4D}" type="datetimeFigureOut">
              <a:rPr lang="en-US" smtClean="0"/>
              <a:t>3/19/2026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4217A6-EF92-49FB-B2E6-EA1DB164A7FC}" type="slidenum">
              <a:rPr lang="en-US" smtClean="0"/>
              <a:t>‹#›</a:t>
            </a:fld>
            <a:endParaRPr lang="en-US"/>
          </a:p>
        </p:txBody>
      </p:sp>
    </p:spTree>
    <p:extLst>
      <p:ext uri="{BB962C8B-B14F-4D97-AF65-F5344CB8AC3E}">
        <p14:creationId xmlns:p14="http://schemas.microsoft.com/office/powerpoint/2010/main" val="153649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71958-3FA7-9E4F-B0FB-521D85B4BEA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987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21</a:t>
            </a:fld>
            <a:endParaRPr lang="en-US"/>
          </a:p>
        </p:txBody>
      </p:sp>
    </p:spTree>
    <p:extLst>
      <p:ext uri="{BB962C8B-B14F-4D97-AF65-F5344CB8AC3E}">
        <p14:creationId xmlns:p14="http://schemas.microsoft.com/office/powerpoint/2010/main" val="164911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49547-4658-8152-23F1-9F88F4D0F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06ED6-6016-BCE3-76A5-9E91F9040A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5E5183-DE87-CD7D-7871-9704BA4C00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56BCCB-893B-15F2-4670-F78F64653C9B}"/>
              </a:ext>
            </a:extLst>
          </p:cNvPr>
          <p:cNvSpPr>
            <a:spLocks noGrp="1"/>
          </p:cNvSpPr>
          <p:nvPr>
            <p:ph type="sldNum" sz="quarter" idx="5"/>
          </p:nvPr>
        </p:nvSpPr>
        <p:spPr/>
        <p:txBody>
          <a:bodyPr/>
          <a:lstStyle/>
          <a:p>
            <a:fld id="{4C4217A6-EF92-49FB-B2E6-EA1DB164A7FC}" type="slidenum">
              <a:rPr lang="en-US" smtClean="0"/>
              <a:t>22</a:t>
            </a:fld>
            <a:endParaRPr lang="en-US"/>
          </a:p>
        </p:txBody>
      </p:sp>
    </p:spTree>
    <p:extLst>
      <p:ext uri="{BB962C8B-B14F-4D97-AF65-F5344CB8AC3E}">
        <p14:creationId xmlns:p14="http://schemas.microsoft.com/office/powerpoint/2010/main" val="3646084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7C803-E7FC-0FA4-59ED-A315864009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521360-66D6-C22C-9458-69CD00038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9254DF-3996-4FAB-D459-F6AD125894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840A-EE1C-68F4-AF1A-871BDD43A27F}"/>
              </a:ext>
            </a:extLst>
          </p:cNvPr>
          <p:cNvSpPr>
            <a:spLocks noGrp="1"/>
          </p:cNvSpPr>
          <p:nvPr>
            <p:ph type="sldNum" sz="quarter" idx="5"/>
          </p:nvPr>
        </p:nvSpPr>
        <p:spPr/>
        <p:txBody>
          <a:bodyPr/>
          <a:lstStyle/>
          <a:p>
            <a:fld id="{4C4217A6-EF92-49FB-B2E6-EA1DB164A7FC}" type="slidenum">
              <a:rPr lang="en-US" smtClean="0"/>
              <a:t>23</a:t>
            </a:fld>
            <a:endParaRPr lang="en-US"/>
          </a:p>
        </p:txBody>
      </p:sp>
    </p:spTree>
    <p:extLst>
      <p:ext uri="{BB962C8B-B14F-4D97-AF65-F5344CB8AC3E}">
        <p14:creationId xmlns:p14="http://schemas.microsoft.com/office/powerpoint/2010/main" val="1058031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61AE-1026-1E30-05EA-16CC5759EE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B4CBD-4DFC-0540-6409-D8FE2E79D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2F7E9-3E75-3CEE-4256-2F88E6D12C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BFA92A-5A5C-404D-E706-53CA58258669}"/>
              </a:ext>
            </a:extLst>
          </p:cNvPr>
          <p:cNvSpPr>
            <a:spLocks noGrp="1"/>
          </p:cNvSpPr>
          <p:nvPr>
            <p:ph type="sldNum" sz="quarter" idx="5"/>
          </p:nvPr>
        </p:nvSpPr>
        <p:spPr/>
        <p:txBody>
          <a:bodyPr/>
          <a:lstStyle/>
          <a:p>
            <a:fld id="{4C4217A6-EF92-49FB-B2E6-EA1DB164A7FC}" type="slidenum">
              <a:rPr lang="en-US" smtClean="0"/>
              <a:t>24</a:t>
            </a:fld>
            <a:endParaRPr lang="en-US"/>
          </a:p>
        </p:txBody>
      </p:sp>
    </p:spTree>
    <p:extLst>
      <p:ext uri="{BB962C8B-B14F-4D97-AF65-F5344CB8AC3E}">
        <p14:creationId xmlns:p14="http://schemas.microsoft.com/office/powerpoint/2010/main" val="380755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25</a:t>
            </a:fld>
            <a:endParaRPr lang="en-US"/>
          </a:p>
        </p:txBody>
      </p:sp>
    </p:spTree>
    <p:extLst>
      <p:ext uri="{BB962C8B-B14F-4D97-AF65-F5344CB8AC3E}">
        <p14:creationId xmlns:p14="http://schemas.microsoft.com/office/powerpoint/2010/main" val="1258635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9D521-DA8D-36D4-1F0E-9B544012C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DAD61-142F-38BB-4C94-81295A266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BD02F-F682-1E3E-29AD-500E6BCE19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D3BF8C-66E7-C2C4-C859-AF33DCF7EEA1}"/>
              </a:ext>
            </a:extLst>
          </p:cNvPr>
          <p:cNvSpPr>
            <a:spLocks noGrp="1"/>
          </p:cNvSpPr>
          <p:nvPr>
            <p:ph type="sldNum" sz="quarter" idx="5"/>
          </p:nvPr>
        </p:nvSpPr>
        <p:spPr/>
        <p:txBody>
          <a:bodyPr/>
          <a:lstStyle/>
          <a:p>
            <a:fld id="{4C4217A6-EF92-49FB-B2E6-EA1DB164A7FC}" type="slidenum">
              <a:rPr lang="en-US" smtClean="0"/>
              <a:t>26</a:t>
            </a:fld>
            <a:endParaRPr lang="en-US"/>
          </a:p>
        </p:txBody>
      </p:sp>
    </p:spTree>
    <p:extLst>
      <p:ext uri="{BB962C8B-B14F-4D97-AF65-F5344CB8AC3E}">
        <p14:creationId xmlns:p14="http://schemas.microsoft.com/office/powerpoint/2010/main" val="425430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6DE4E-2E1C-0272-3E6F-1A04CAC34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4FFE2-6C5C-2C15-8BE9-7720D0DA1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3FB28-943E-FEE9-4B4D-C76DC24EE5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74EF5D-50E8-496D-492B-536BA47BDE02}"/>
              </a:ext>
            </a:extLst>
          </p:cNvPr>
          <p:cNvSpPr>
            <a:spLocks noGrp="1"/>
          </p:cNvSpPr>
          <p:nvPr>
            <p:ph type="sldNum" sz="quarter" idx="5"/>
          </p:nvPr>
        </p:nvSpPr>
        <p:spPr/>
        <p:txBody>
          <a:bodyPr/>
          <a:lstStyle/>
          <a:p>
            <a:fld id="{4C4217A6-EF92-49FB-B2E6-EA1DB164A7FC}" type="slidenum">
              <a:rPr lang="en-US" smtClean="0"/>
              <a:t>27</a:t>
            </a:fld>
            <a:endParaRPr lang="en-US"/>
          </a:p>
        </p:txBody>
      </p:sp>
    </p:spTree>
    <p:extLst>
      <p:ext uri="{BB962C8B-B14F-4D97-AF65-F5344CB8AC3E}">
        <p14:creationId xmlns:p14="http://schemas.microsoft.com/office/powerpoint/2010/main" val="341155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C62E2-6E93-C4AB-C690-1C78BD41A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AE4DE-98EB-96B8-DA1E-F1B14D7FFA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3786B-1706-F9EF-A093-B891B9489D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28681E-202B-2D3A-2A91-150B2636B8B9}"/>
              </a:ext>
            </a:extLst>
          </p:cNvPr>
          <p:cNvSpPr>
            <a:spLocks noGrp="1"/>
          </p:cNvSpPr>
          <p:nvPr>
            <p:ph type="sldNum" sz="quarter" idx="5"/>
          </p:nvPr>
        </p:nvSpPr>
        <p:spPr/>
        <p:txBody>
          <a:bodyPr/>
          <a:lstStyle/>
          <a:p>
            <a:fld id="{4C4217A6-EF92-49FB-B2E6-EA1DB164A7FC}" type="slidenum">
              <a:rPr lang="en-US" smtClean="0"/>
              <a:t>28</a:t>
            </a:fld>
            <a:endParaRPr lang="en-US"/>
          </a:p>
        </p:txBody>
      </p:sp>
    </p:spTree>
    <p:extLst>
      <p:ext uri="{BB962C8B-B14F-4D97-AF65-F5344CB8AC3E}">
        <p14:creationId xmlns:p14="http://schemas.microsoft.com/office/powerpoint/2010/main" val="404019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54240-0449-CBD2-AF64-1D1284C4F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A9A63-1F0B-4C5A-1C22-E86ACC05B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017C-D6CA-D9A1-B88A-C381151CE5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6B9F81-FA54-0CE9-3E1D-11A36F52C0E7}"/>
              </a:ext>
            </a:extLst>
          </p:cNvPr>
          <p:cNvSpPr>
            <a:spLocks noGrp="1"/>
          </p:cNvSpPr>
          <p:nvPr>
            <p:ph type="sldNum" sz="quarter" idx="5"/>
          </p:nvPr>
        </p:nvSpPr>
        <p:spPr/>
        <p:txBody>
          <a:bodyPr/>
          <a:lstStyle/>
          <a:p>
            <a:fld id="{4C4217A6-EF92-49FB-B2E6-EA1DB164A7FC}" type="slidenum">
              <a:rPr lang="en-US" smtClean="0"/>
              <a:t>29</a:t>
            </a:fld>
            <a:endParaRPr lang="en-US"/>
          </a:p>
        </p:txBody>
      </p:sp>
    </p:spTree>
    <p:extLst>
      <p:ext uri="{BB962C8B-B14F-4D97-AF65-F5344CB8AC3E}">
        <p14:creationId xmlns:p14="http://schemas.microsoft.com/office/powerpoint/2010/main" val="67850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4ADC-441F-BAB3-7DAB-E04A4BF9B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0E089-E195-C987-05B1-BB2E980D5D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14A92-5586-FB42-978A-E007B48DEB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AB36FE4-18FF-358A-BA28-1D7869937C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71958-3FA7-9E4F-B0FB-521D85B4BEA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8511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7</a:t>
            </a:fld>
            <a:endParaRPr lang="en-US"/>
          </a:p>
        </p:txBody>
      </p:sp>
    </p:spTree>
    <p:extLst>
      <p:ext uri="{BB962C8B-B14F-4D97-AF65-F5344CB8AC3E}">
        <p14:creationId xmlns:p14="http://schemas.microsoft.com/office/powerpoint/2010/main" val="233772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8</a:t>
            </a:fld>
            <a:endParaRPr lang="en-US"/>
          </a:p>
        </p:txBody>
      </p:sp>
    </p:spTree>
    <p:extLst>
      <p:ext uri="{BB962C8B-B14F-4D97-AF65-F5344CB8AC3E}">
        <p14:creationId xmlns:p14="http://schemas.microsoft.com/office/powerpoint/2010/main" val="1100141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1DF65-CB7A-2643-2BBA-2AF4DEC8C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0F0E7-49C5-FE2A-07B4-3A3520436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154871-3884-B5FC-E342-A830A44009E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B51D4F-314B-7164-87F3-B768FD9BEF17}"/>
              </a:ext>
            </a:extLst>
          </p:cNvPr>
          <p:cNvSpPr>
            <a:spLocks noGrp="1"/>
          </p:cNvSpPr>
          <p:nvPr>
            <p:ph type="sldNum" sz="quarter" idx="5"/>
          </p:nvPr>
        </p:nvSpPr>
        <p:spPr/>
        <p:txBody>
          <a:bodyPr/>
          <a:lstStyle/>
          <a:p>
            <a:fld id="{4C4217A6-EF92-49FB-B2E6-EA1DB164A7FC}" type="slidenum">
              <a:rPr lang="en-US" smtClean="0"/>
              <a:t>9</a:t>
            </a:fld>
            <a:endParaRPr lang="en-US"/>
          </a:p>
        </p:txBody>
      </p:sp>
    </p:spTree>
    <p:extLst>
      <p:ext uri="{BB962C8B-B14F-4D97-AF65-F5344CB8AC3E}">
        <p14:creationId xmlns:p14="http://schemas.microsoft.com/office/powerpoint/2010/main" val="2049102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2855-4933-9CC6-9B05-0CA3B8F3D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F04480-D312-AA79-E16D-B46A2FC31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6E643-15AB-A663-B3F1-0A96CD3090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8A2A17-EB14-393F-121B-9DE46F3FA23C}"/>
              </a:ext>
            </a:extLst>
          </p:cNvPr>
          <p:cNvSpPr>
            <a:spLocks noGrp="1"/>
          </p:cNvSpPr>
          <p:nvPr>
            <p:ph type="sldNum" sz="quarter" idx="5"/>
          </p:nvPr>
        </p:nvSpPr>
        <p:spPr/>
        <p:txBody>
          <a:bodyPr/>
          <a:lstStyle/>
          <a:p>
            <a:fld id="{4C4217A6-EF92-49FB-B2E6-EA1DB164A7FC}" type="slidenum">
              <a:rPr lang="en-US" smtClean="0"/>
              <a:t>11</a:t>
            </a:fld>
            <a:endParaRPr lang="en-US"/>
          </a:p>
        </p:txBody>
      </p:sp>
    </p:spTree>
    <p:extLst>
      <p:ext uri="{BB962C8B-B14F-4D97-AF65-F5344CB8AC3E}">
        <p14:creationId xmlns:p14="http://schemas.microsoft.com/office/powerpoint/2010/main" val="266860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E337B-65DC-A379-1D44-315FAC155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66648-4F82-ED6D-3038-B65CDBC3D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3144D2-201B-77E9-E9A7-346A0B9DB1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230B9E-B9A9-7D88-25A3-B70346F20FC0}"/>
              </a:ext>
            </a:extLst>
          </p:cNvPr>
          <p:cNvSpPr>
            <a:spLocks noGrp="1"/>
          </p:cNvSpPr>
          <p:nvPr>
            <p:ph type="sldNum" sz="quarter" idx="5"/>
          </p:nvPr>
        </p:nvSpPr>
        <p:spPr/>
        <p:txBody>
          <a:bodyPr/>
          <a:lstStyle/>
          <a:p>
            <a:fld id="{4C4217A6-EF92-49FB-B2E6-EA1DB164A7FC}" type="slidenum">
              <a:rPr lang="en-US" smtClean="0"/>
              <a:t>12</a:t>
            </a:fld>
            <a:endParaRPr lang="en-US"/>
          </a:p>
        </p:txBody>
      </p:sp>
    </p:spTree>
    <p:extLst>
      <p:ext uri="{BB962C8B-B14F-4D97-AF65-F5344CB8AC3E}">
        <p14:creationId xmlns:p14="http://schemas.microsoft.com/office/powerpoint/2010/main" val="18335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13</a:t>
            </a:fld>
            <a:endParaRPr lang="en-US"/>
          </a:p>
        </p:txBody>
      </p:sp>
    </p:spTree>
    <p:extLst>
      <p:ext uri="{BB962C8B-B14F-4D97-AF65-F5344CB8AC3E}">
        <p14:creationId xmlns:p14="http://schemas.microsoft.com/office/powerpoint/2010/main" val="1889517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4217A6-EF92-49FB-B2E6-EA1DB164A7FC}" type="slidenum">
              <a:rPr lang="en-US" smtClean="0"/>
              <a:t>14</a:t>
            </a:fld>
            <a:endParaRPr lang="en-US"/>
          </a:p>
        </p:txBody>
      </p:sp>
    </p:spTree>
    <p:extLst>
      <p:ext uri="{BB962C8B-B14F-4D97-AF65-F5344CB8AC3E}">
        <p14:creationId xmlns:p14="http://schemas.microsoft.com/office/powerpoint/2010/main" val="2479235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728841"/>
            <a:ext cx="7772400" cy="1301965"/>
          </a:xfrm>
          <a:prstGeom prst="rect">
            <a:avLst/>
          </a:prstGeom>
        </p:spPr>
        <p:txBody>
          <a:bodyPr>
            <a:normAutofit/>
          </a:bodyPr>
          <a:lstStyle>
            <a:lvl1pPr algn="l">
              <a:defRPr sz="3600" b="0" i="0" baseline="0">
                <a:ln>
                  <a:noFill/>
                </a:ln>
                <a:solidFill>
                  <a:srgbClr val="18453B"/>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DB74E8D5-5300-CA46-A72B-C58A8C1DEF1A}" type="datetime1">
              <a:rPr lang="en-US" smtClean="0"/>
              <a:t>3/19/2026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b="0" i="0">
                <a:solidFill>
                  <a:schemeClr val="tx1">
                    <a:lumMod val="65000"/>
                    <a:lumOff val="35000"/>
                  </a:schemeClr>
                </a:solidFill>
                <a:latin typeface="Arial" panose="020B0604020202020204" pitchFamily="34" charset="0"/>
                <a:cs typeface="Arial" panose="020B0604020202020204" pitchFamily="34" charset="0"/>
              </a:defRPr>
            </a:lvl1pPr>
          </a:lstStyle>
          <a:p>
            <a:pPr>
              <a:defRPr/>
            </a:pPr>
            <a:r>
              <a:rPr lang="en-US"/>
              <a:t>Footer</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205D934E-3E61-264D-8682-F58928E18B84}" type="slidenum">
              <a:rPr lang="en-US" smtClean="0"/>
              <a:pPr>
                <a:defRPr/>
              </a:pPr>
              <a:t>‹#›</a:t>
            </a:fld>
            <a:endParaRPr lang="en-US"/>
          </a:p>
        </p:txBody>
      </p:sp>
      <p:pic>
        <p:nvPicPr>
          <p:cNvPr id="10" name="Picture 9" descr="Logo&#10;&#10;Description automatically generated">
            <a:extLst>
              <a:ext uri="{FF2B5EF4-FFF2-40B4-BE49-F238E27FC236}">
                <a16:creationId xmlns:a16="http://schemas.microsoft.com/office/drawing/2014/main" id="{6337E43C-2A08-475A-8DBB-52C58BB52FBC}"/>
              </a:ext>
            </a:extLst>
          </p:cNvPr>
          <p:cNvPicPr>
            <a:picLocks noChangeAspect="1"/>
          </p:cNvPicPr>
          <p:nvPr userDrawn="1"/>
        </p:nvPicPr>
        <p:blipFill>
          <a:blip r:embed="rId2"/>
          <a:stretch>
            <a:fillRect/>
          </a:stretch>
        </p:blipFill>
        <p:spPr>
          <a:xfrm>
            <a:off x="875391" y="5386976"/>
            <a:ext cx="3108780" cy="697120"/>
          </a:xfrm>
          <a:prstGeom prst="rect">
            <a:avLst/>
          </a:prstGeom>
        </p:spPr>
      </p:pic>
      <p:pic>
        <p:nvPicPr>
          <p:cNvPr id="7" name="Picture 6" descr="A green and black logo&#10;&#10;AI-generated content may be incorrect.">
            <a:extLst>
              <a:ext uri="{FF2B5EF4-FFF2-40B4-BE49-F238E27FC236}">
                <a16:creationId xmlns:a16="http://schemas.microsoft.com/office/drawing/2014/main" id="{6AD89625-E032-BC59-BCA5-B672CC6030F5}"/>
              </a:ext>
            </a:extLst>
          </p:cNvPr>
          <p:cNvPicPr>
            <a:picLocks noChangeAspect="1"/>
          </p:cNvPicPr>
          <p:nvPr userDrawn="1"/>
        </p:nvPicPr>
        <p:blipFill>
          <a:blip r:embed="rId3"/>
          <a:stretch>
            <a:fillRect/>
          </a:stretch>
        </p:blipFill>
        <p:spPr>
          <a:xfrm>
            <a:off x="4230967" y="5386977"/>
            <a:ext cx="4057032" cy="6971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390F-ABC8-6CCC-70CC-EE1258504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2944F-9545-6976-A5AE-CD5C346E93B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DDE072-F719-9581-D4EC-73C05F5658F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5D473-6C8A-137E-3841-227EAF7237CB}"/>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6" name="Footer Placeholder 5">
            <a:extLst>
              <a:ext uri="{FF2B5EF4-FFF2-40B4-BE49-F238E27FC236}">
                <a16:creationId xmlns:a16="http://schemas.microsoft.com/office/drawing/2014/main" id="{0CF727F1-5E04-9E37-BE56-08FF657382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D0749-14DF-E35F-C964-7859CE4EFB0B}"/>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85289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3BF9-B1DA-4E4E-228B-BF5C236865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FC85DA-75EC-565D-7422-D0EF7AE0B5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236D3C5-62C3-417A-B0E1-3C52E97D15D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BC279-FA84-AF73-3FD0-DC7B1B0EBB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3B4AD-5CD7-F1FC-7361-E2C3F5CF5B0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90D1A-F378-BCDD-12B5-6776CED87260}"/>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8" name="Footer Placeholder 7">
            <a:extLst>
              <a:ext uri="{FF2B5EF4-FFF2-40B4-BE49-F238E27FC236}">
                <a16:creationId xmlns:a16="http://schemas.microsoft.com/office/drawing/2014/main" id="{772CF94A-86E7-FC2F-51C6-1E3620620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97DE1-4748-E43F-CDFA-36F66AD8087B}"/>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2788647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3996-5023-A8F1-DD26-EF770B677E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B60D7-7A90-7877-1F57-3FEEF12BCF97}"/>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4" name="Footer Placeholder 3">
            <a:extLst>
              <a:ext uri="{FF2B5EF4-FFF2-40B4-BE49-F238E27FC236}">
                <a16:creationId xmlns:a16="http://schemas.microsoft.com/office/drawing/2014/main" id="{486A5085-05E2-08D4-1A2A-9EDCA5E0AA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672C9-07BE-C861-2688-9F0926816F02}"/>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756703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19DEE-C0AA-6CA1-33E8-2F4028366032}"/>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3" name="Footer Placeholder 2">
            <a:extLst>
              <a:ext uri="{FF2B5EF4-FFF2-40B4-BE49-F238E27FC236}">
                <a16:creationId xmlns:a16="http://schemas.microsoft.com/office/drawing/2014/main" id="{E654B741-F5C2-51E2-069C-ED6103BCB0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D3DE5B-B588-3F1B-505F-D63D66BC7967}"/>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538305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AB95-20C3-BCD5-11B1-48AE544E557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8EC76BF-CA85-7741-C24B-C9C155AE98B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6A026-930F-DA57-1050-DF405E0DC29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4EB8DDD-C9D2-B096-300D-D0717D7C5DF7}"/>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6" name="Footer Placeholder 5">
            <a:extLst>
              <a:ext uri="{FF2B5EF4-FFF2-40B4-BE49-F238E27FC236}">
                <a16:creationId xmlns:a16="http://schemas.microsoft.com/office/drawing/2014/main" id="{0C0DCC10-F3F9-D317-A7BC-04D8C3470F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43142-CBC6-307D-623E-D36F90901D9B}"/>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428423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F30F2-7DA6-6008-6C45-BB65CC9EEB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EE4D33-4E97-A9BF-2BAA-F01EDCE070D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B37E0E6-E6B1-75CB-AA26-F1DC11402B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D02B30-E593-DEBA-50D4-FEBCDE4178A9}"/>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6" name="Footer Placeholder 5">
            <a:extLst>
              <a:ext uri="{FF2B5EF4-FFF2-40B4-BE49-F238E27FC236}">
                <a16:creationId xmlns:a16="http://schemas.microsoft.com/office/drawing/2014/main" id="{E673CFF3-8B53-B7F6-DA77-FB1879A356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7E3BBD-A3CF-8769-B1BD-31B252F420CC}"/>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020122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3965-84DC-B506-E24D-9C39BBE76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56E24-2F52-69E1-7852-DABE9AFF68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4293F-2728-7DA0-C792-75AB1040B3EE}"/>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D451DEB4-BE9A-8A7F-E84F-5329A3B56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3EA2D-5D73-229D-FD8A-BB1C36F1C859}"/>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3366898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4551B-D55A-0121-DC85-628A91E07B7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CA3946-5EB2-0911-150E-F4088A9CFF4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73159-CCCE-8889-C79B-6E503C73362B}"/>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001136EE-9C3A-F8E8-C018-6A2FFE1C0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7C2DE-320A-933C-BD5A-3282C60641AF}"/>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13407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1" i="0" baseline="0">
                <a:solidFill>
                  <a:srgbClr val="18453B"/>
                </a:solidFill>
                <a:latin typeface="Arial" panose="020B0604020202020204" pitchFamily="34" charset="0"/>
                <a:cs typeface="Arial" panose="020B0604020202020204" pitchFamily="34" charset="0"/>
              </a:defRPr>
            </a:lvl1pPr>
          </a:lstStyle>
          <a:p>
            <a:r>
              <a:rPr lang="en-US"/>
              <a:t>1 column full width, bullets</a:t>
            </a:r>
          </a:p>
        </p:txBody>
      </p:sp>
      <p:sp>
        <p:nvSpPr>
          <p:cNvPr id="3" name="Content Placeholder 2"/>
          <p:cNvSpPr>
            <a:spLocks noGrp="1"/>
          </p:cNvSpPr>
          <p:nvPr>
            <p:ph idx="1"/>
          </p:nvPr>
        </p:nvSpPr>
        <p:spPr>
          <a:xfrm>
            <a:off x="457200" y="2059668"/>
            <a:ext cx="8229600" cy="4066495"/>
          </a:xfrm>
          <a:prstGeom prst="rect">
            <a:avLst/>
          </a:prstGeom>
        </p:spPr>
        <p:txBody>
          <a:bodyPr/>
          <a:lstStyle>
            <a:lvl1pPr>
              <a:buClr>
                <a:schemeClr val="tx1">
                  <a:lumMod val="75000"/>
                  <a:lumOff val="25000"/>
                </a:schemeClr>
              </a:buClr>
              <a:buFont typeface="Wingdings" charset="2"/>
              <a:buChar char="§"/>
              <a:defRPr sz="2000" b="0" i="0">
                <a:solidFill>
                  <a:schemeClr val="tx1">
                    <a:lumMod val="75000"/>
                    <a:lumOff val="25000"/>
                  </a:schemeClr>
                </a:solidFill>
                <a:latin typeface="Arial" panose="020B0604020202020204" pitchFamily="34" charset="0"/>
                <a:cs typeface="Arial" panose="020B0604020202020204" pitchFamily="34" charset="0"/>
              </a:defRPr>
            </a:lvl1pPr>
            <a:lvl2pPr marL="649224">
              <a:buClr>
                <a:schemeClr val="tx1">
                  <a:lumMod val="75000"/>
                  <a:lumOff val="25000"/>
                </a:schemeClr>
              </a:buClr>
              <a:buSzPct val="85000"/>
              <a:buFont typeface="Wingdings" charset="2"/>
              <a:buChar char="§"/>
              <a:defRPr sz="1800" b="0" i="0">
                <a:solidFill>
                  <a:schemeClr val="tx1">
                    <a:lumMod val="75000"/>
                    <a:lumOff val="25000"/>
                  </a:schemeClr>
                </a:solidFill>
                <a:latin typeface="Arial" panose="020B0604020202020204" pitchFamily="34" charset="0"/>
                <a:cs typeface="Arial" panose="020B0604020202020204" pitchFamily="34" charset="0"/>
              </a:defRPr>
            </a:lvl2pPr>
            <a:lvl3pPr>
              <a:buClr>
                <a:schemeClr val="tx1">
                  <a:lumMod val="75000"/>
                  <a:lumOff val="25000"/>
                </a:schemeClr>
              </a:buClr>
              <a:defRPr sz="1800" b="0" i="0">
                <a:solidFill>
                  <a:schemeClr val="tx1">
                    <a:lumMod val="75000"/>
                    <a:lumOff val="25000"/>
                  </a:schemeClr>
                </a:solidFill>
                <a:latin typeface="Arial" panose="020B0604020202020204" pitchFamily="34" charset="0"/>
                <a:cs typeface="Arial" panose="020B0604020202020204" pitchFamily="34" charset="0"/>
              </a:defRPr>
            </a:lvl3pPr>
            <a:lvl4pPr>
              <a:defRPr sz="1800" b="0" i="0">
                <a:latin typeface="Arial" panose="020B0604020202020204" pitchFamily="34" charset="0"/>
                <a:cs typeface="Arial" panose="020B0604020202020204" pitchFamily="34" charset="0"/>
              </a:defRPr>
            </a:lvl4pPr>
            <a:lvl5pPr>
              <a:defRPr sz="18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70BA3C59-A556-AF46-B2CA-B62CDA5DD38D}" type="datetime1">
              <a:rPr lang="en-US" smtClean="0"/>
              <a:t>3/19/2026</a:t>
            </a:fld>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0B4461CB-4CA9-2A43-A3FA-624E1DA485A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7030"/>
            <a:ext cx="8229600" cy="981810"/>
          </a:xfrm>
          <a:prstGeom prst="rect">
            <a:avLst/>
          </a:prstGeom>
        </p:spPr>
        <p:txBody>
          <a:bodyPr>
            <a:normAutofit/>
          </a:bodyPr>
          <a:lstStyle>
            <a:lvl1pPr algn="l">
              <a:defRPr sz="3600" b="1" i="0" baseline="0">
                <a:solidFill>
                  <a:srgbClr val="18453B"/>
                </a:solidFill>
                <a:latin typeface="Arial" panose="020B0604020202020204" pitchFamily="34" charset="0"/>
                <a:cs typeface="Arial" panose="020B0604020202020204" pitchFamily="34" charset="0"/>
              </a:defRPr>
            </a:lvl1pPr>
          </a:lstStyle>
          <a:p>
            <a:r>
              <a:rPr lang="en-US"/>
              <a:t>2 columns, bullets</a:t>
            </a:r>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anose="020B0604020202020204" pitchFamily="34" charset="0"/>
                <a:cs typeface="Arial" panose="020B0604020202020204"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DC29797A-9F6D-BC40-99F1-8EC447B8E661}" type="datetime1">
              <a:rPr lang="en-US" smtClean="0"/>
              <a:t>3/19/2026</a:t>
            </a:fld>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4599938D-0427-3542-974E-F7CD887B3868}" type="slidenum">
              <a:rPr lang="en-US" smtClean="0"/>
              <a:pPr>
                <a:defRPr/>
              </a:pPr>
              <a:t>‹#›</a:t>
            </a:fld>
            <a:endParaRPr lang="en-US"/>
          </a:p>
        </p:txBody>
      </p:sp>
      <p:sp>
        <p:nvSpPr>
          <p:cNvPr id="8" name="Content Placeholder 2"/>
          <p:cNvSpPr>
            <a:spLocks noGrp="1"/>
          </p:cNvSpPr>
          <p:nvPr>
            <p:ph idx="13"/>
          </p:nvPr>
        </p:nvSpPr>
        <p:spPr>
          <a:xfrm>
            <a:off x="4736096"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Arial" panose="020B0604020202020204" pitchFamily="34" charset="0"/>
                <a:cs typeface="Arial" panose="020B0604020202020204" pitchFamily="34" charset="0"/>
              </a:defRPr>
            </a:lvl1pPr>
            <a:lvl2pPr>
              <a:buClr>
                <a:schemeClr val="tx1">
                  <a:lumMod val="75000"/>
                  <a:lumOff val="25000"/>
                </a:schemeClr>
              </a:buClr>
              <a:buFont typeface="Wingdings" charset="2"/>
              <a:buChar char="§"/>
              <a:defRPr sz="2400" b="0" i="0">
                <a:solidFill>
                  <a:schemeClr val="tx1">
                    <a:lumMod val="65000"/>
                    <a:lumOff val="3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79044"/>
            <a:ext cx="8229600" cy="821157"/>
          </a:xfrm>
          <a:prstGeom prst="rect">
            <a:avLst/>
          </a:prstGeom>
        </p:spPr>
        <p:txBody>
          <a:bodyPr>
            <a:normAutofit/>
          </a:bodyPr>
          <a:lstStyle>
            <a:lvl1pPr algn="l">
              <a:defRPr sz="3600" b="1" i="0">
                <a:solidFill>
                  <a:srgbClr val="18453B"/>
                </a:solidFill>
                <a:latin typeface="Arial" panose="020B0604020202020204" pitchFamily="34" charset="0"/>
                <a:cs typeface="Arial" panose="020B0604020202020204" pitchFamily="34" charset="0"/>
              </a:defRPr>
            </a:lvl1pPr>
          </a:lstStyle>
          <a:p>
            <a:r>
              <a:rPr lang="en-US"/>
              <a:t>1 column, no bullets</a:t>
            </a:r>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Arial" panose="020B0604020202020204" pitchFamily="34" charset="0"/>
                <a:cs typeface="Arial" panose="020B0604020202020204" pitchFamily="34" charset="0"/>
              </a:defRPr>
            </a:lvl1pPr>
            <a:lvl2pPr marL="0" indent="0" algn="l">
              <a:buClr>
                <a:schemeClr val="tx1">
                  <a:lumMod val="75000"/>
                  <a:lumOff val="25000"/>
                </a:schemeClr>
              </a:buClr>
              <a:buFontTx/>
              <a:buNone/>
              <a:defRPr sz="2000" b="0" i="0">
                <a:solidFill>
                  <a:schemeClr val="tx1">
                    <a:lumMod val="75000"/>
                    <a:lumOff val="2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E469BB24-8EC2-034D-B0C7-7FB0B99486B3}" type="datetime1">
              <a:rPr lang="en-US" smtClean="0"/>
              <a:t>3/19/2026</a:t>
            </a:fld>
            <a:endParaRPr lang="en-US"/>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4DCE0E26-47BB-FF4B-814B-E43C1B98F5D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75091"/>
            <a:ext cx="8229600" cy="725109"/>
          </a:xfrm>
          <a:prstGeom prst="rect">
            <a:avLst/>
          </a:prstGeom>
        </p:spPr>
        <p:txBody>
          <a:bodyPr>
            <a:normAutofit/>
          </a:bodyPr>
          <a:lstStyle>
            <a:lvl1pPr algn="l">
              <a:defRPr sz="3600" b="1" i="0">
                <a:solidFill>
                  <a:srgbClr val="18453B"/>
                </a:solidFill>
                <a:latin typeface="Arial" panose="020B0604020202020204" pitchFamily="34" charset="0"/>
                <a:cs typeface="Arial" panose="020B0604020202020204" pitchFamily="34" charset="0"/>
              </a:defRPr>
            </a:lvl1pPr>
          </a:lstStyle>
          <a:p>
            <a:r>
              <a:rPr lang="en-US"/>
              <a:t>1 column, numbers</a:t>
            </a:r>
          </a:p>
        </p:txBody>
      </p:sp>
      <p:sp>
        <p:nvSpPr>
          <p:cNvPr id="3" name="Content Placeholder 2"/>
          <p:cNvSpPr>
            <a:spLocks noGrp="1"/>
          </p:cNvSpPr>
          <p:nvPr>
            <p:ph idx="1"/>
          </p:nvPr>
        </p:nvSpPr>
        <p:spPr>
          <a:xfrm>
            <a:off x="457200" y="1600201"/>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Arial" panose="020B0604020202020204" pitchFamily="34" charset="0"/>
                <a:cs typeface="Arial" panose="020B0604020202020204" pitchFamily="34" charset="0"/>
              </a:defRPr>
            </a:lvl1pPr>
            <a:lvl2pPr marL="457200" indent="457200" algn="l">
              <a:buClr>
                <a:schemeClr val="tx1">
                  <a:lumMod val="75000"/>
                  <a:lumOff val="25000"/>
                </a:schemeClr>
              </a:buClr>
              <a:buFont typeface="Wingdings" charset="2"/>
              <a:buChar char="§"/>
              <a:defRPr sz="2000" b="0" i="0">
                <a:solidFill>
                  <a:schemeClr val="tx1">
                    <a:lumMod val="75000"/>
                    <a:lumOff val="25000"/>
                  </a:schemeClr>
                </a:solidFill>
                <a:latin typeface="Arial" panose="020B0604020202020204" pitchFamily="34" charset="0"/>
                <a:cs typeface="Arial" panose="020B0604020202020204" pitchFamily="34" charset="0"/>
              </a:defRPr>
            </a:lvl2pPr>
            <a:lvl3pPr>
              <a:buClr>
                <a:schemeClr val="tx1">
                  <a:lumMod val="75000"/>
                  <a:lumOff val="25000"/>
                </a:schemeClr>
              </a:buClr>
              <a:defRPr sz="2000" b="0" i="0">
                <a:solidFill>
                  <a:schemeClr val="tx1">
                    <a:lumMod val="75000"/>
                    <a:lumOff val="25000"/>
                  </a:schemeClr>
                </a:solidFill>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3600ADB4-AEE8-D64C-A612-2093ED72C3E4}" type="datetime1">
              <a:rPr lang="en-US" smtClean="0"/>
              <a:t>3/19/2026</a:t>
            </a:fld>
            <a:endParaRPr lang="en-US"/>
          </a:p>
        </p:txBody>
      </p:sp>
      <p:sp>
        <p:nvSpPr>
          <p:cNvPr id="8"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a:defRPr/>
            </a:pPr>
            <a:fld id="{14362E17-3E5F-5C4D-AFD9-BBBB918BE23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o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28800"/>
            <a:ext cx="7772400" cy="1371600"/>
          </a:xfrm>
          <a:prstGeom prst="rect">
            <a:avLst/>
          </a:prstGeom>
        </p:spPr>
        <p:txBody>
          <a:bodyPr>
            <a:normAutofit/>
          </a:bodyPr>
          <a:lstStyle>
            <a:lvl1pPr algn="l">
              <a:defRPr sz="4000" b="1" i="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a:t>Click to edit the Master title style</a:t>
            </a:r>
          </a:p>
        </p:txBody>
      </p:sp>
      <p:sp>
        <p:nvSpPr>
          <p:cNvPr id="3" name="Content Placeholder 2"/>
          <p:cNvSpPr>
            <a:spLocks noGrp="1"/>
          </p:cNvSpPr>
          <p:nvPr>
            <p:ph idx="1" hasCustomPrompt="1"/>
          </p:nvPr>
        </p:nvSpPr>
        <p:spPr>
          <a:xfrm>
            <a:off x="685801" y="3200400"/>
            <a:ext cx="7772400" cy="2468880"/>
          </a:xfrm>
          <a:prstGeom prst="rect">
            <a:avLst/>
          </a:prstGeom>
        </p:spPr>
        <p:txBody>
          <a:bodyPr/>
          <a:lstStyle>
            <a:lvl1pPr algn="l">
              <a:defRPr sz="2400" b="0" i="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chemeClr val="accent1"/>
              </a:buClr>
              <a:buSzPct val="100000"/>
              <a:buFont typeface="Arial" charset="0"/>
              <a:buChar char="•"/>
              <a:defRPr sz="24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257300" indent="-342900">
              <a:buClr>
                <a:schemeClr val="accent3"/>
              </a:buClr>
              <a:buFont typeface="Arial" charset="0"/>
              <a:buChar char="•"/>
              <a:defRPr sz="20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chemeClr val="accent2"/>
              </a:buClr>
              <a:buFont typeface="Arial" charset="0"/>
              <a:buChar char="•"/>
              <a:defRPr sz="1800" b="0" i="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chemeClr val="tx2"/>
              </a:buClr>
              <a:buFont typeface="Arial" charset="0"/>
              <a:buChar char="•"/>
              <a:defRPr sz="1600" b="0" i="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a:t>Click to add text or content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29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15D64-E9EF-2E2C-158B-76893A98D14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4A1F8E-905F-27EC-D233-0AE58EA2589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1171EA0-87C7-06CC-2F64-0400DEC3C39B}"/>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4726F46B-404E-C78B-BE71-44C227883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BDE09-86F9-1D77-0DC9-E6CFC47DC154}"/>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81413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FFD5-CD58-EFED-C295-1F2A4C43E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B5963-D575-DBEF-2185-60F1ACF6EB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41352-63CF-D299-167D-4E224829F281}"/>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AABD587B-8C37-4E7F-E227-5D7BC9D0A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A5655-AE35-7269-90A0-4BB202255862}"/>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301817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0BB67-308D-ACFF-B11A-F4C89F61E52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B4DF85F-7CFF-81C7-6CF2-DB0C010AAD1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E2D0B-3096-B15D-9BF6-E59055B68A2E}"/>
              </a:ext>
            </a:extLst>
          </p:cNvPr>
          <p:cNvSpPr>
            <a:spLocks noGrp="1"/>
          </p:cNvSpPr>
          <p:nvPr>
            <p:ph type="dt" sz="half" idx="10"/>
          </p:nvPr>
        </p:nvSpPr>
        <p:spPr/>
        <p:txBody>
          <a:body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3EB391A8-10F0-B231-CC56-0ABBC7AF0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F4006-DB56-89A4-F460-F0C91F339818}"/>
              </a:ext>
            </a:extLst>
          </p:cNvPr>
          <p:cNvSpPr>
            <a:spLocks noGrp="1"/>
          </p:cNvSpPr>
          <p:nvPr>
            <p:ph type="sldNum" sz="quarter" idx="12"/>
          </p:nvPr>
        </p:nvSpPr>
        <p:spPr/>
        <p:txBody>
          <a:bodyPr/>
          <a:lstStyle/>
          <a:p>
            <a:fld id="{6DE16851-02EA-44CA-BA8E-AFC02DA848B1}" type="slidenum">
              <a:rPr lang="en-US" smtClean="0"/>
              <a:t>‹#›</a:t>
            </a:fld>
            <a:endParaRPr lang="en-US"/>
          </a:p>
        </p:txBody>
      </p:sp>
    </p:spTree>
    <p:extLst>
      <p:ext uri="{BB962C8B-B14F-4D97-AF65-F5344CB8AC3E}">
        <p14:creationId xmlns:p14="http://schemas.microsoft.com/office/powerpoint/2010/main" val="159309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5000"/>
                    <a:lumOff val="35000"/>
                  </a:schemeClr>
                </a:solidFill>
                <a:latin typeface="Arial" panose="020B0604020202020204" pitchFamily="34" charset="0"/>
                <a:ea typeface="+mn-ea"/>
                <a:cs typeface="Arial" panose="020B0604020202020204" pitchFamily="34" charset="0"/>
              </a:defRPr>
            </a:lvl1pPr>
          </a:lstStyle>
          <a:p>
            <a:pPr>
              <a:defRPr/>
            </a:pPr>
            <a:fld id="{BF045A32-A6D2-A04D-9539-16588324F134}" type="datetime1">
              <a:rPr lang="en-US" smtClean="0"/>
              <a:t>3/19/2026</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ln>
                  <a:noFill/>
                </a:ln>
                <a:solidFill>
                  <a:schemeClr val="tx1">
                    <a:lumMod val="65000"/>
                    <a:lumOff val="35000"/>
                  </a:schemeClr>
                </a:solidFill>
                <a:latin typeface="Arial" panose="020B0604020202020204" pitchFamily="34" charset="0"/>
                <a:ea typeface="+mn-ea"/>
                <a:cs typeface="Arial" panose="020B0604020202020204" pitchFamily="34" charset="0"/>
              </a:defRPr>
            </a:lvl1pPr>
          </a:lstStyle>
          <a:p>
            <a:pPr>
              <a:defRPr/>
            </a:pPr>
            <a:fld id="{E1544D71-77D6-5B4F-A1FC-5CA064DBD196}" type="slidenum">
              <a:rPr lang="en-US" smtClean="0"/>
              <a:pPr>
                <a:defRPr/>
              </a:pPr>
              <a:t>‹#›</a:t>
            </a:fld>
            <a:endParaRPr lang="en-US"/>
          </a:p>
        </p:txBody>
      </p:sp>
      <p:grpSp>
        <p:nvGrpSpPr>
          <p:cNvPr id="10" name="Masthead" descr="Green bar with Michigan State University logo">
            <a:extLst>
              <a:ext uri="{FF2B5EF4-FFF2-40B4-BE49-F238E27FC236}">
                <a16:creationId xmlns:a16="http://schemas.microsoft.com/office/drawing/2014/main" id="{3D32CD7B-E64E-7043-98DC-D14310553AAE}"/>
              </a:ext>
            </a:extLst>
          </p:cNvPr>
          <p:cNvGrpSpPr/>
          <p:nvPr userDrawn="1"/>
        </p:nvGrpSpPr>
        <p:grpSpPr>
          <a:xfrm>
            <a:off x="0" y="0"/>
            <a:ext cx="9144000" cy="246063"/>
            <a:chOff x="0" y="0"/>
            <a:chExt cx="9144000" cy="246063"/>
          </a:xfrm>
        </p:grpSpPr>
        <p:sp>
          <p:nvSpPr>
            <p:cNvPr id="2" name="Rectangle 1">
              <a:extLst>
                <a:ext uri="{FF2B5EF4-FFF2-40B4-BE49-F238E27FC236}">
                  <a16:creationId xmlns:a16="http://schemas.microsoft.com/office/drawing/2014/main" id="{A46E37D2-2F37-7B43-B741-DC6CD395F821}"/>
                </a:ext>
                <a:ext uri="{C183D7F6-B498-43B3-948B-1728B52AA6E4}">
                  <adec:decorative xmlns:adec="http://schemas.microsoft.com/office/drawing/2017/decorative" val="1"/>
                </a:ext>
              </a:extLst>
            </p:cNvPr>
            <p:cNvSpPr/>
            <p:nvPr userDrawn="1"/>
          </p:nvSpPr>
          <p:spPr>
            <a:xfrm>
              <a:off x="0" y="0"/>
              <a:ext cx="9144000" cy="246063"/>
            </a:xfrm>
            <a:prstGeom prst="rect">
              <a:avLst/>
            </a:prstGeom>
            <a:solidFill>
              <a:srgbClr val="18453B"/>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Michigan State University logo">
              <a:extLst>
                <a:ext uri="{FF2B5EF4-FFF2-40B4-BE49-F238E27FC236}">
                  <a16:creationId xmlns:a16="http://schemas.microsoft.com/office/drawing/2014/main" id="{48E3742C-9D5C-B146-B7B3-F428E50D6536}"/>
                </a:ext>
              </a:extLst>
            </p:cNvPr>
            <p:cNvPicPr>
              <a:picLocks noChangeAspect="1"/>
            </p:cNvPicPr>
            <p:nvPr userDrawn="1"/>
          </p:nvPicPr>
          <p:blipFill>
            <a:blip r:embed="rId9"/>
            <a:stretch>
              <a:fillRect/>
            </a:stretch>
          </p:blipFill>
          <p:spPr>
            <a:xfrm>
              <a:off x="6742443" y="26957"/>
              <a:ext cx="2282231" cy="192657"/>
            </a:xfrm>
            <a:prstGeom prst="rect">
              <a:avLst/>
            </a:prstGeom>
          </p:spPr>
        </p:pic>
        <p:sp>
          <p:nvSpPr>
            <p:cNvPr id="9" name="Chevron 8">
              <a:extLst>
                <a:ext uri="{FF2B5EF4-FFF2-40B4-BE49-F238E27FC236}">
                  <a16:creationId xmlns:a16="http://schemas.microsoft.com/office/drawing/2014/main" id="{D71A24B3-52EB-5545-AA28-7DF60E07537B}"/>
                </a:ext>
                <a:ext uri="{C183D7F6-B498-43B3-948B-1728B52AA6E4}">
                  <adec:decorative xmlns:adec="http://schemas.microsoft.com/office/drawing/2017/decorative" val="1"/>
                </a:ext>
              </a:extLst>
            </p:cNvPr>
            <p:cNvSpPr/>
            <p:nvPr userDrawn="1"/>
          </p:nvSpPr>
          <p:spPr>
            <a:xfrm>
              <a:off x="119326" y="0"/>
              <a:ext cx="138756" cy="246063"/>
            </a:xfrm>
            <a:custGeom>
              <a:avLst/>
              <a:gdLst>
                <a:gd name="connsiteX0" fmla="*/ 0 w 218131"/>
                <a:gd name="connsiteY0" fmla="*/ 0 h 246063"/>
                <a:gd name="connsiteX1" fmla="*/ 109066 w 218131"/>
                <a:gd name="connsiteY1" fmla="*/ 0 h 246063"/>
                <a:gd name="connsiteX2" fmla="*/ 218131 w 218131"/>
                <a:gd name="connsiteY2" fmla="*/ 123032 h 246063"/>
                <a:gd name="connsiteX3" fmla="*/ 109066 w 218131"/>
                <a:gd name="connsiteY3" fmla="*/ 246063 h 246063"/>
                <a:gd name="connsiteX4" fmla="*/ 0 w 218131"/>
                <a:gd name="connsiteY4" fmla="*/ 246063 h 246063"/>
                <a:gd name="connsiteX5" fmla="*/ 109066 w 218131"/>
                <a:gd name="connsiteY5" fmla="*/ 123032 h 246063"/>
                <a:gd name="connsiteX6" fmla="*/ 0 w 218131"/>
                <a:gd name="connsiteY6" fmla="*/ 0 h 246063"/>
                <a:gd name="connsiteX0" fmla="*/ 0 w 138756"/>
                <a:gd name="connsiteY0" fmla="*/ 0 h 246063"/>
                <a:gd name="connsiteX1" fmla="*/ 109066 w 138756"/>
                <a:gd name="connsiteY1" fmla="*/ 0 h 246063"/>
                <a:gd name="connsiteX2" fmla="*/ 138756 w 138756"/>
                <a:gd name="connsiteY2" fmla="*/ 12938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0 h 246063"/>
                <a:gd name="connsiteX1" fmla="*/ 109066 w 138756"/>
                <a:gd name="connsiteY1" fmla="*/ 0 h 246063"/>
                <a:gd name="connsiteX2" fmla="*/ 138756 w 138756"/>
                <a:gd name="connsiteY2" fmla="*/ 123032 h 246063"/>
                <a:gd name="connsiteX3" fmla="*/ 1090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26516 w 138756"/>
                <a:gd name="connsiteY1" fmla="*/ 0 h 249238"/>
                <a:gd name="connsiteX2" fmla="*/ 138756 w 138756"/>
                <a:gd name="connsiteY2" fmla="*/ 126207 h 249238"/>
                <a:gd name="connsiteX3" fmla="*/ 1090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3175 h 252413"/>
                <a:gd name="connsiteX1" fmla="*/ 26516 w 138756"/>
                <a:gd name="connsiteY1" fmla="*/ 0 h 252413"/>
                <a:gd name="connsiteX2" fmla="*/ 138756 w 138756"/>
                <a:gd name="connsiteY2" fmla="*/ 126207 h 252413"/>
                <a:gd name="connsiteX3" fmla="*/ 23341 w 138756"/>
                <a:gd name="connsiteY3" fmla="*/ 252413 h 252413"/>
                <a:gd name="connsiteX4" fmla="*/ 0 w 138756"/>
                <a:gd name="connsiteY4" fmla="*/ 249238 h 252413"/>
                <a:gd name="connsiteX5" fmla="*/ 109066 w 138756"/>
                <a:gd name="connsiteY5" fmla="*/ 126207 h 252413"/>
                <a:gd name="connsiteX6" fmla="*/ 0 w 138756"/>
                <a:gd name="connsiteY6" fmla="*/ 3175 h 252413"/>
                <a:gd name="connsiteX0" fmla="*/ 0 w 138756"/>
                <a:gd name="connsiteY0" fmla="*/ 3175 h 255588"/>
                <a:gd name="connsiteX1" fmla="*/ 26516 w 138756"/>
                <a:gd name="connsiteY1" fmla="*/ 0 h 255588"/>
                <a:gd name="connsiteX2" fmla="*/ 138756 w 138756"/>
                <a:gd name="connsiteY2" fmla="*/ 126207 h 255588"/>
                <a:gd name="connsiteX3" fmla="*/ 36041 w 138756"/>
                <a:gd name="connsiteY3" fmla="*/ 255588 h 255588"/>
                <a:gd name="connsiteX4" fmla="*/ 0 w 138756"/>
                <a:gd name="connsiteY4" fmla="*/ 249238 h 255588"/>
                <a:gd name="connsiteX5" fmla="*/ 109066 w 138756"/>
                <a:gd name="connsiteY5" fmla="*/ 126207 h 255588"/>
                <a:gd name="connsiteX6" fmla="*/ 0 w 138756"/>
                <a:gd name="connsiteY6" fmla="*/ 3175 h 255588"/>
                <a:gd name="connsiteX0" fmla="*/ 0 w 138756"/>
                <a:gd name="connsiteY0" fmla="*/ 3175 h 249238"/>
                <a:gd name="connsiteX1" fmla="*/ 26516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36041 w 138756"/>
                <a:gd name="connsiteY1" fmla="*/ 635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 name="connsiteX0" fmla="*/ 0 w 138756"/>
                <a:gd name="connsiteY0" fmla="*/ 3175 h 249238"/>
                <a:gd name="connsiteX1" fmla="*/ 36041 w 138756"/>
                <a:gd name="connsiteY1" fmla="*/ 0 h 249238"/>
                <a:gd name="connsiteX2" fmla="*/ 138756 w 138756"/>
                <a:gd name="connsiteY2" fmla="*/ 126207 h 249238"/>
                <a:gd name="connsiteX3" fmla="*/ 32866 w 138756"/>
                <a:gd name="connsiteY3" fmla="*/ 249238 h 249238"/>
                <a:gd name="connsiteX4" fmla="*/ 0 w 138756"/>
                <a:gd name="connsiteY4" fmla="*/ 249238 h 249238"/>
                <a:gd name="connsiteX5" fmla="*/ 109066 w 138756"/>
                <a:gd name="connsiteY5" fmla="*/ 126207 h 249238"/>
                <a:gd name="connsiteX6" fmla="*/ 0 w 138756"/>
                <a:gd name="connsiteY6" fmla="*/ 3175 h 249238"/>
                <a:gd name="connsiteX0" fmla="*/ 0 w 138756"/>
                <a:gd name="connsiteY0" fmla="*/ 0 h 246063"/>
                <a:gd name="connsiteX1" fmla="*/ 29691 w 138756"/>
                <a:gd name="connsiteY1" fmla="*/ 0 h 246063"/>
                <a:gd name="connsiteX2" fmla="*/ 138756 w 138756"/>
                <a:gd name="connsiteY2" fmla="*/ 123032 h 246063"/>
                <a:gd name="connsiteX3" fmla="*/ 32866 w 138756"/>
                <a:gd name="connsiteY3" fmla="*/ 246063 h 246063"/>
                <a:gd name="connsiteX4" fmla="*/ 0 w 138756"/>
                <a:gd name="connsiteY4" fmla="*/ 246063 h 246063"/>
                <a:gd name="connsiteX5" fmla="*/ 109066 w 138756"/>
                <a:gd name="connsiteY5" fmla="*/ 123032 h 246063"/>
                <a:gd name="connsiteX6" fmla="*/ 0 w 138756"/>
                <a:gd name="connsiteY6" fmla="*/ 0 h 24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56" h="246063">
                  <a:moveTo>
                    <a:pt x="0" y="0"/>
                  </a:moveTo>
                  <a:lnTo>
                    <a:pt x="29691" y="0"/>
                  </a:lnTo>
                  <a:lnTo>
                    <a:pt x="138756" y="123032"/>
                  </a:lnTo>
                  <a:lnTo>
                    <a:pt x="32866" y="246063"/>
                  </a:lnTo>
                  <a:lnTo>
                    <a:pt x="0" y="246063"/>
                  </a:lnTo>
                  <a:lnTo>
                    <a:pt x="109066" y="123032"/>
                  </a:lnTo>
                  <a:lnTo>
                    <a:pt x="0" y="0"/>
                  </a:lnTo>
                  <a:close/>
                </a:path>
              </a:pathLst>
            </a:cu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8" r:id="rId4"/>
    <p:sldLayoutId id="2147483697" r:id="rId5"/>
    <p:sldLayoutId id="2147483729" r:id="rId6"/>
  </p:sldLayoutIdLst>
  <p:hf hdr="0" ftr="0" dt="0"/>
  <p:txStyles>
    <p:titleStyle>
      <a:lvl1pPr algn="ctr" defTabSz="457200" rtl="0" eaLnBrk="1" fontAlgn="base" hangingPunct="1">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BBD46-F49C-3225-528B-F0AEBE549E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1A6888-C9BC-1A49-4527-7F8A0CBD814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FA3C4-93C2-27DE-7973-9718034AC0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27332796-4171-4C56-B8F8-5B44C7043F42}" type="datetimeFigureOut">
              <a:rPr lang="en-US" smtClean="0"/>
              <a:t>3/19/2026</a:t>
            </a:fld>
            <a:endParaRPr lang="en-US"/>
          </a:p>
        </p:txBody>
      </p:sp>
      <p:sp>
        <p:nvSpPr>
          <p:cNvPr id="5" name="Footer Placeholder 4">
            <a:extLst>
              <a:ext uri="{FF2B5EF4-FFF2-40B4-BE49-F238E27FC236}">
                <a16:creationId xmlns:a16="http://schemas.microsoft.com/office/drawing/2014/main" id="{98678EDC-B575-6CA9-CF1C-E231D88B4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25FE62-6979-72A5-656D-3881B61F1E7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DE16851-02EA-44CA-BA8E-AFC02DA848B1}" type="slidenum">
              <a:rPr lang="en-US" smtClean="0"/>
              <a:t>‹#›</a:t>
            </a:fld>
            <a:endParaRPr lang="en-US"/>
          </a:p>
        </p:txBody>
      </p:sp>
    </p:spTree>
    <p:extLst>
      <p:ext uri="{BB962C8B-B14F-4D97-AF65-F5344CB8AC3E}">
        <p14:creationId xmlns:p14="http://schemas.microsoft.com/office/powerpoint/2010/main" val="268631102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hr.msu.edu/contracts/index.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hr.msu.edu/policies-procedures/support-staff/support-staff-policies-procedures/rif.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r.msu.edu/ua/forms/faculty-academic-staff/info-iloa.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8DF_C0CFA95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fasaffairs.msu.edu/policies/tip-sheet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forms.office.com/Pages/ResponsePage.aspx?id=MHEXIi9k2UGSEXQjetVofUVzRmkVwLRAidGcNR05krZUQ1FLOTNRMk5UMFBKM0I1OEU3UEFBTjFWTCQlQCN0PWcu"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hr.msu.edu/policies-procedures/support-staff/support-staff-policies-procedures/unemp_comp.html" TargetMode="External"/><Relationship Id="rId2" Type="http://schemas.openxmlformats.org/officeDocument/2006/relationships/hyperlink" Target="http://www.michigan.gov/uia" TargetMode="External"/><Relationship Id="rId1" Type="http://schemas.openxmlformats.org/officeDocument/2006/relationships/slideLayout" Target="../slideLayouts/slideLayout4.xml"/><Relationship Id="rId4" Type="http://schemas.openxmlformats.org/officeDocument/2006/relationships/hyperlink" Target="mailto:czajkow9@msu.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hr.msu.edu/ua/layoff-resources/considerations.html" TargetMode="External"/><Relationship Id="rId2" Type="http://schemas.openxmlformats.org/officeDocument/2006/relationships/hyperlink" Target="https://hr.msu.edu/ua/layoff-resources/" TargetMode="External"/><Relationship Id="rId1" Type="http://schemas.openxmlformats.org/officeDocument/2006/relationships/slideLayout" Target="../slideLayouts/slideLayout4.xml"/><Relationship Id="rId5" Type="http://schemas.openxmlformats.org/officeDocument/2006/relationships/hyperlink" Target="https://hr.msu.edu/layoff-resources/documents/Benefits-During-Layoff-Grid.pdf" TargetMode="External"/><Relationship Id="rId4" Type="http://schemas.openxmlformats.org/officeDocument/2006/relationships/hyperlink" Target="https://hr.msu.edu/ua/budget-reduction-resources.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fasaffairs@msu.edu" TargetMode="External"/><Relationship Id="rId2" Type="http://schemas.openxmlformats.org/officeDocument/2006/relationships/hyperlink" Target="mailto:SupportStaffLayoff@hr.msu.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fasaffairs@msu.edu"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upportStaffLayoff@hr.msu.edu"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77353" y="1795730"/>
            <a:ext cx="9144000" cy="1044230"/>
          </a:xfrm>
          <a:noFill/>
          <a:ln>
            <a:miter lim="800000"/>
            <a:headEnd/>
            <a:tailEnd/>
          </a:ln>
        </p:spPr>
        <p:txBody>
          <a:bodyPr vert="horz" wrap="square" lIns="91440" tIns="45720" rIns="91440" bIns="45720" numCol="1" anchor="t" anchorCtr="0" compatLnSpc="1">
            <a:prstTxWarp prst="textNoShape">
              <a:avLst/>
            </a:prstTxWarp>
            <a:noAutofit/>
          </a:bodyPr>
          <a:lstStyle/>
          <a:p>
            <a:pPr algn="ctr" eaLnBrk="1" hangingPunct="1"/>
            <a:r>
              <a:rPr lang="en-US" sz="3200" b="1">
                <a:latin typeface="Arial"/>
                <a:ea typeface="Arial" charset="0"/>
                <a:cs typeface="Arial"/>
              </a:rPr>
              <a:t>Informational Webinar:</a:t>
            </a:r>
            <a:br>
              <a:rPr lang="en-US" sz="3200" b="1">
                <a:latin typeface="Arial"/>
                <a:ea typeface="Arial" charset="0"/>
              </a:rPr>
            </a:br>
            <a:r>
              <a:rPr lang="en-US" sz="3200" b="1">
                <a:latin typeface="Arial"/>
                <a:ea typeface="Arial" charset="0"/>
                <a:cs typeface="Arial"/>
              </a:rPr>
              <a:t>Budget Reduction Impacts on Workforce</a:t>
            </a:r>
          </a:p>
        </p:txBody>
      </p:sp>
      <p:sp>
        <p:nvSpPr>
          <p:cNvPr id="3" name="Subtitle 2"/>
          <p:cNvSpPr>
            <a:spLocks noGrp="1"/>
          </p:cNvSpPr>
          <p:nvPr>
            <p:ph type="subTitle" idx="1"/>
          </p:nvPr>
        </p:nvSpPr>
        <p:spPr>
          <a:xfrm>
            <a:off x="342900" y="3648708"/>
            <a:ext cx="8612907" cy="1425568"/>
          </a:xfrm>
        </p:spPr>
        <p:txBody>
          <a:bodyPr lIns="91440" tIns="45720" rIns="91440" bIns="45720" anchor="t">
            <a:normAutofit/>
          </a:bodyPr>
          <a:lstStyle/>
          <a:p>
            <a:pPr algn="ctr" fontAlgn="auto">
              <a:spcAft>
                <a:spcPts val="0"/>
              </a:spcAft>
              <a:defRPr/>
            </a:pPr>
            <a:r>
              <a:rPr lang="en-US" sz="1800">
                <a:solidFill>
                  <a:schemeClr val="tx1">
                    <a:lumMod val="85000"/>
                    <a:lumOff val="15000"/>
                  </a:schemeClr>
                </a:solidFill>
                <a:latin typeface="Arial"/>
                <a:ea typeface="Arial" charset="0"/>
                <a:cs typeface="Arial"/>
              </a:rPr>
              <a:t>PRESENTED BY: </a:t>
            </a:r>
          </a:p>
          <a:p>
            <a:pPr algn="ctr">
              <a:spcAft>
                <a:spcPts val="0"/>
              </a:spcAft>
              <a:defRPr/>
            </a:pPr>
            <a:endParaRPr lang="en-US" sz="1800">
              <a:solidFill>
                <a:schemeClr val="tx1">
                  <a:lumMod val="85000"/>
                  <a:lumOff val="15000"/>
                </a:schemeClr>
              </a:solidFill>
              <a:latin typeface="Arial"/>
              <a:ea typeface="Arial" charset="0"/>
              <a:cs typeface="Arial"/>
            </a:endParaRPr>
          </a:p>
          <a:p>
            <a:pPr algn="ctr" eaLnBrk="1" fontAlgn="auto" hangingPunct="1">
              <a:spcAft>
                <a:spcPts val="0"/>
              </a:spcAft>
              <a:buFont typeface="Arial"/>
              <a:buNone/>
              <a:defRPr/>
            </a:pPr>
            <a:r>
              <a:rPr lang="en-US" sz="1800">
                <a:solidFill>
                  <a:schemeClr val="tx1">
                    <a:lumMod val="85000"/>
                    <a:lumOff val="15000"/>
                  </a:schemeClr>
                </a:solidFill>
                <a:latin typeface="Arial"/>
                <a:ea typeface="Arial" charset="0"/>
                <a:cs typeface="Arial"/>
              </a:rPr>
              <a:t>MSU Human Resources</a:t>
            </a:r>
          </a:p>
          <a:p>
            <a:pPr algn="ctr" eaLnBrk="1" fontAlgn="auto" hangingPunct="1">
              <a:spcAft>
                <a:spcPts val="0"/>
              </a:spcAft>
              <a:buFont typeface="Arial"/>
              <a:buNone/>
              <a:defRPr/>
            </a:pPr>
            <a:endParaRPr lang="en-US">
              <a:latin typeface="Arial"/>
              <a:ea typeface="Arial" charset="0"/>
              <a:cs typeface="Arial"/>
            </a:endParaRPr>
          </a:p>
        </p:txBody>
      </p:sp>
      <p:sp>
        <p:nvSpPr>
          <p:cNvPr id="2" name="TextBox 1">
            <a:extLst>
              <a:ext uri="{FF2B5EF4-FFF2-40B4-BE49-F238E27FC236}">
                <a16:creationId xmlns:a16="http://schemas.microsoft.com/office/drawing/2014/main" id="{38D5797B-FDF0-5AF9-2467-04647B052A16}"/>
              </a:ext>
            </a:extLst>
          </p:cNvPr>
          <p:cNvSpPr txBox="1"/>
          <p:nvPr/>
        </p:nvSpPr>
        <p:spPr>
          <a:xfrm>
            <a:off x="3746702" y="3059668"/>
            <a:ext cx="1787669" cy="369332"/>
          </a:xfrm>
          <a:prstGeom prst="rect">
            <a:avLst/>
          </a:prstGeom>
          <a:noFill/>
        </p:spPr>
        <p:txBody>
          <a:bodyPr wrap="none" lIns="91440" tIns="45720" rIns="91440" bIns="45720" rtlCol="0" anchor="t">
            <a:spAutoFit/>
          </a:bodyPr>
          <a:lstStyle/>
          <a:p>
            <a:r>
              <a:rPr lang="en-US">
                <a:solidFill>
                  <a:schemeClr val="tx1">
                    <a:lumMod val="75000"/>
                    <a:lumOff val="25000"/>
                  </a:schemeClr>
                </a:solidFill>
                <a:latin typeface="Arial"/>
                <a:ea typeface="Arial" charset="0"/>
                <a:cs typeface="Arial"/>
              </a:rPr>
              <a:t>March 19,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3C4F-1B06-7311-E512-2D4ED23F5F18}"/>
              </a:ext>
            </a:extLst>
          </p:cNvPr>
          <p:cNvSpPr>
            <a:spLocks noGrp="1"/>
          </p:cNvSpPr>
          <p:nvPr>
            <p:ph type="title"/>
          </p:nvPr>
        </p:nvSpPr>
        <p:spPr>
          <a:xfrm>
            <a:off x="457200" y="1388912"/>
            <a:ext cx="8229600" cy="981810"/>
          </a:xfrm>
        </p:spPr>
        <p:txBody>
          <a:bodyPr lIns="91440" tIns="45720" rIns="91440" bIns="45720" anchor="t">
            <a:noAutofit/>
          </a:bodyPr>
          <a:lstStyle/>
          <a:p>
            <a:pPr>
              <a:lnSpc>
                <a:spcPct val="90000"/>
              </a:lnSpc>
            </a:pPr>
            <a:r>
              <a:rPr lang="en-US" sz="1800" b="0" dirty="0">
                <a:latin typeface="Arial"/>
                <a:ea typeface="ＭＳ Ｐゴシック"/>
                <a:cs typeface="Arial"/>
              </a:rPr>
              <a:t>As a resource update, independent of the Reduction in Force process, we wanted to share that a new EBS tile has been released into production. </a:t>
            </a:r>
            <a:br>
              <a:rPr lang="en-US" sz="1800" b="0" dirty="0">
                <a:latin typeface="Arial"/>
                <a:ea typeface="ＭＳ Ｐゴシック"/>
                <a:cs typeface="Arial"/>
              </a:rPr>
            </a:br>
            <a:br>
              <a:rPr lang="en-US" sz="1800" b="0" dirty="0">
                <a:latin typeface="Arial"/>
                <a:ea typeface="ＭＳ Ｐゴシック"/>
                <a:cs typeface="Arial"/>
              </a:rPr>
            </a:br>
            <a:r>
              <a:rPr lang="en-US" sz="1800" b="0" dirty="0">
                <a:latin typeface="Arial"/>
                <a:ea typeface="ＭＳ Ｐゴシック"/>
                <a:cs typeface="Arial"/>
              </a:rPr>
              <a:t>The tile is called 'Probation &amp; Trial Periods'. It can be found in the 'Reports' section of EBS. The report will display regular Support Staff Employees who are in their probationary or Trial Period.  </a:t>
            </a:r>
            <a:endParaRPr lang="en-US" sz="1800" b="0" strike="sngStrike" dirty="0">
              <a:latin typeface="Arial"/>
              <a:ea typeface="ＭＳ Ｐゴシック"/>
              <a:cs typeface="Arial"/>
            </a:endParaRPr>
          </a:p>
        </p:txBody>
      </p:sp>
      <p:pic>
        <p:nvPicPr>
          <p:cNvPr id="5" name="Content Placeholder 4" descr="Probation and Trial Periods tile">
            <a:extLst>
              <a:ext uri="{FF2B5EF4-FFF2-40B4-BE49-F238E27FC236}">
                <a16:creationId xmlns:a16="http://schemas.microsoft.com/office/drawing/2014/main" id="{2D24E7EC-8639-85C6-6AA7-DD56958B7FF3}"/>
              </a:ext>
            </a:extLst>
          </p:cNvPr>
          <p:cNvPicPr>
            <a:picLocks noGrp="1" noChangeAspect="1"/>
          </p:cNvPicPr>
          <p:nvPr>
            <p:ph idx="1"/>
          </p:nvPr>
        </p:nvPicPr>
        <p:blipFill>
          <a:blip r:embed="rId2"/>
          <a:stretch>
            <a:fillRect/>
          </a:stretch>
        </p:blipFill>
        <p:spPr>
          <a:xfrm>
            <a:off x="718458" y="3429000"/>
            <a:ext cx="2635457" cy="2528433"/>
          </a:xfrm>
          <a:prstGeom prst="rect">
            <a:avLst/>
          </a:prstGeom>
          <a:noFill/>
        </p:spPr>
      </p:pic>
      <p:sp>
        <p:nvSpPr>
          <p:cNvPr id="4" name="Slide Number Placeholder 3">
            <a:extLst>
              <a:ext uri="{FF2B5EF4-FFF2-40B4-BE49-F238E27FC236}">
                <a16:creationId xmlns:a16="http://schemas.microsoft.com/office/drawing/2014/main" id="{39F2F509-69D9-092E-1ACA-2C40E191BD7E}"/>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4DCE0E26-47BB-FF4B-814B-E43C1B98F5D1}" type="slidenum">
              <a:rPr lang="en-US" smtClean="0"/>
              <a:pPr>
                <a:spcAft>
                  <a:spcPts val="600"/>
                </a:spcAft>
                <a:defRPr/>
              </a:pPr>
              <a:t>10</a:t>
            </a:fld>
            <a:endParaRPr lang="en-US"/>
          </a:p>
        </p:txBody>
      </p:sp>
      <p:sp>
        <p:nvSpPr>
          <p:cNvPr id="10" name="Content Placeholder 4">
            <a:extLst>
              <a:ext uri="{FF2B5EF4-FFF2-40B4-BE49-F238E27FC236}">
                <a16:creationId xmlns:a16="http://schemas.microsoft.com/office/drawing/2014/main" id="{35E1B0B7-7C96-CAC1-B032-8C488887CA36}"/>
              </a:ext>
            </a:extLst>
          </p:cNvPr>
          <p:cNvSpPr>
            <a:spLocks noGrp="1"/>
          </p:cNvSpPr>
          <p:nvPr>
            <p:ph idx="13"/>
          </p:nvPr>
        </p:nvSpPr>
        <p:spPr>
          <a:xfrm>
            <a:off x="4577848" y="3476450"/>
            <a:ext cx="3950704" cy="2879900"/>
          </a:xfrm>
        </p:spPr>
        <p:txBody>
          <a:bodyPr lIns="91440" tIns="45720" rIns="91440" bIns="45720" anchor="t"/>
          <a:lstStyle/>
          <a:p>
            <a:r>
              <a:rPr lang="en-US" sz="1600" dirty="0">
                <a:solidFill>
                  <a:schemeClr val="tx1">
                    <a:lumMod val="76000"/>
                    <a:lumOff val="24000"/>
                  </a:schemeClr>
                </a:solidFill>
                <a:latin typeface="Arial"/>
                <a:ea typeface="ＭＳ Ｐゴシック"/>
                <a:cs typeface="Arial"/>
              </a:rPr>
              <a:t>As of the evening of March 18, 2026,Reporting Administrators may notice the availability of a 'Probation &amp; Trial Periods' tile in the 'Reports' section in EBS.</a:t>
            </a:r>
            <a:r>
              <a:rPr lang="en-US" sz="1600" dirty="0">
                <a:latin typeface="Arial"/>
                <a:ea typeface="ＭＳ Ｐゴシック"/>
                <a:cs typeface="Arial"/>
              </a:rPr>
              <a:t> </a:t>
            </a:r>
            <a:endParaRPr lang="en-US" sz="1600" dirty="0"/>
          </a:p>
        </p:txBody>
      </p:sp>
      <p:sp>
        <p:nvSpPr>
          <p:cNvPr id="3" name="Title 1">
            <a:extLst>
              <a:ext uri="{FF2B5EF4-FFF2-40B4-BE49-F238E27FC236}">
                <a16:creationId xmlns:a16="http://schemas.microsoft.com/office/drawing/2014/main" id="{06056118-893F-E9E8-637B-6758FE75856E}"/>
              </a:ext>
            </a:extLst>
          </p:cNvPr>
          <p:cNvSpPr txBox="1">
            <a:spLocks/>
          </p:cNvSpPr>
          <p:nvPr/>
        </p:nvSpPr>
        <p:spPr>
          <a:xfrm>
            <a:off x="-343277" y="713401"/>
            <a:ext cx="9406550" cy="513490"/>
          </a:xfrm>
          <a:prstGeom prst="rect">
            <a:avLst/>
          </a:prstGeom>
        </p:spPr>
        <p:txBody>
          <a:bodyPr lIns="91440" tIns="45720" rIns="91440" bIns="45720" anchor="t">
            <a:normAutofit fontScale="25000" lnSpcReduction="20000"/>
          </a:bodyPr>
          <a:lstStyle>
            <a:lvl1pPr algn="l" defTabSz="457200" rtl="0" eaLnBrk="1" fontAlgn="base" hangingPunct="1">
              <a:spcBef>
                <a:spcPct val="0"/>
              </a:spcBef>
              <a:spcAft>
                <a:spcPct val="0"/>
              </a:spcAft>
              <a:defRPr sz="3600" b="1" i="0" kern="1200" baseline="0">
                <a:solidFill>
                  <a:srgbClr val="18453B"/>
                </a:solidFill>
                <a:latin typeface="Arial" panose="020B0604020202020204" pitchFamily="34" charset="0"/>
                <a:ea typeface="ＭＳ Ｐゴシック"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a:lstStyle>
          <a:p>
            <a:pPr algn="ctr"/>
            <a:r>
              <a:rPr lang="en-US" sz="12800" dirty="0">
                <a:latin typeface="Arial"/>
                <a:ea typeface="ＭＳ Ｐゴシック"/>
                <a:cs typeface="Arial"/>
              </a:rPr>
              <a:t>New EBS Tile: Probation &amp; Trial Periods</a:t>
            </a:r>
            <a:br>
              <a:rPr lang="en-US" sz="2400" dirty="0"/>
            </a:br>
            <a:endParaRPr lang="en-US" sz="2400" dirty="0"/>
          </a:p>
        </p:txBody>
      </p:sp>
    </p:spTree>
    <p:extLst>
      <p:ext uri="{BB962C8B-B14F-4D97-AF65-F5344CB8AC3E}">
        <p14:creationId xmlns:p14="http://schemas.microsoft.com/office/powerpoint/2010/main" val="322592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7AF5-924F-F78B-1803-1B5613496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8E1222-E865-2F4E-71DF-491A73E32FA6}"/>
              </a:ext>
            </a:extLst>
          </p:cNvPr>
          <p:cNvSpPr>
            <a:spLocks noGrp="1"/>
          </p:cNvSpPr>
          <p:nvPr>
            <p:ph type="title"/>
          </p:nvPr>
        </p:nvSpPr>
        <p:spPr>
          <a:xfrm>
            <a:off x="457200" y="809253"/>
            <a:ext cx="8229600" cy="821157"/>
          </a:xfrm>
        </p:spPr>
        <p:txBody>
          <a:bodyPr lIns="91440" tIns="45720" rIns="91440" bIns="45720" anchor="t">
            <a:normAutofit fontScale="90000"/>
          </a:bodyPr>
          <a:lstStyle/>
          <a:p>
            <a:pPr algn="ctr"/>
            <a:r>
              <a:rPr lang="en-US" dirty="0">
                <a:latin typeface="Arial"/>
                <a:ea typeface="ＭＳ Ｐゴシック"/>
                <a:cs typeface="Arial"/>
              </a:rPr>
              <a:t>Initiating a </a:t>
            </a:r>
            <a:r>
              <a:rPr lang="en-US" u="sng" dirty="0">
                <a:latin typeface="Arial"/>
                <a:ea typeface="ＭＳ Ｐゴシック"/>
                <a:cs typeface="Arial"/>
              </a:rPr>
              <a:t>Budgetary</a:t>
            </a:r>
            <a:r>
              <a:rPr lang="en-US" dirty="0">
                <a:latin typeface="Arial"/>
                <a:ea typeface="ＭＳ Ｐゴシック"/>
                <a:cs typeface="Arial"/>
              </a:rPr>
              <a:t> Reduction in Force</a:t>
            </a:r>
            <a:br>
              <a:rPr lang="en-US" dirty="0"/>
            </a:br>
            <a:br>
              <a:rPr lang="en-US" sz="2400" dirty="0"/>
            </a:br>
            <a:endParaRPr lang="en-US" sz="2400" dirty="0"/>
          </a:p>
        </p:txBody>
      </p:sp>
      <p:sp>
        <p:nvSpPr>
          <p:cNvPr id="3" name="Content Placeholder 2">
            <a:extLst>
              <a:ext uri="{FF2B5EF4-FFF2-40B4-BE49-F238E27FC236}">
                <a16:creationId xmlns:a16="http://schemas.microsoft.com/office/drawing/2014/main" id="{662FE4FE-1F43-6454-78EB-22A552A50B88}"/>
              </a:ext>
            </a:extLst>
          </p:cNvPr>
          <p:cNvSpPr>
            <a:spLocks noGrp="1"/>
          </p:cNvSpPr>
          <p:nvPr>
            <p:ph idx="1"/>
          </p:nvPr>
        </p:nvSpPr>
        <p:spPr>
          <a:xfrm>
            <a:off x="457200" y="1973764"/>
            <a:ext cx="8229600" cy="5091065"/>
          </a:xfrm>
        </p:spPr>
        <p:txBody>
          <a:bodyPr wrap="square" lIns="91440" tIns="45720" rIns="91440" bIns="45720" numCol="1" anchor="t"/>
          <a:lstStyle/>
          <a:p>
            <a:pPr marL="342900" indent="-342900">
              <a:spcBef>
                <a:spcPts val="600"/>
              </a:spcBef>
              <a:spcAft>
                <a:spcPts val="600"/>
              </a:spcAft>
              <a:buFont typeface="Arial" panose="020B0604020202020204" pitchFamily="34" charset="0"/>
              <a:buChar char="•"/>
            </a:pPr>
            <a:r>
              <a:rPr lang="en-US" sz="2000" dirty="0">
                <a:latin typeface="Arial"/>
                <a:ea typeface="ＭＳ Ｐゴシック"/>
                <a:cs typeface="Arial"/>
              </a:rPr>
              <a:t>For all budgetary reductions in force:</a:t>
            </a:r>
            <a:endParaRPr lang="en-US" sz="2000" dirty="0"/>
          </a:p>
          <a:p>
            <a:pPr marL="1485900" lvl="2" indent="-342900">
              <a:spcBef>
                <a:spcPts val="600"/>
              </a:spcBef>
              <a:spcAft>
                <a:spcPts val="600"/>
              </a:spcAft>
              <a:buClr>
                <a:srgbClr val="404040"/>
              </a:buClr>
              <a:buFont typeface="Arial" panose="020B0604020202020204" pitchFamily="34" charset="0"/>
              <a:buChar char="•"/>
            </a:pPr>
            <a:r>
              <a:rPr lang="en-US" sz="1600" dirty="0">
                <a:latin typeface="Arial"/>
                <a:ea typeface="ＭＳ Ｐゴシック"/>
                <a:cs typeface="Arial"/>
              </a:rPr>
              <a:t>The week of March 16, 2026, the Support Staff Layoff Team will email the MAU HR Lead to confirm that the reductions were approved.</a:t>
            </a:r>
            <a:endParaRPr lang="en-US" sz="1600" dirty="0"/>
          </a:p>
          <a:p>
            <a:pPr marL="1485900" lvl="2" indent="-342900">
              <a:spcBef>
                <a:spcPts val="600"/>
              </a:spcBef>
              <a:spcAft>
                <a:spcPts val="600"/>
              </a:spcAft>
              <a:buClr>
                <a:srgbClr val="404040"/>
              </a:buClr>
              <a:buFont typeface="Arial" panose="020B0604020202020204" pitchFamily="34" charset="0"/>
              <a:buChar char="•"/>
            </a:pPr>
            <a:r>
              <a:rPr lang="en-US" sz="1600" dirty="0">
                <a:latin typeface="Arial"/>
                <a:ea typeface="ＭＳ Ｐゴシック"/>
                <a:cs typeface="Arial"/>
              </a:rPr>
              <a:t>Based on the information confirmed by the unit, MSU HR will begin their layoff review. </a:t>
            </a:r>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Please note: Probationary, Temporary and on-call (TOC) positions as well as student hourly positions do not have layoff provisions. Units may proceed with terminations based on business need.</a:t>
            </a:r>
          </a:p>
          <a:p>
            <a:pPr>
              <a:buClr>
                <a:prstClr val="black">
                  <a:lumMod val="75000"/>
                  <a:lumOff val="25000"/>
                </a:prstClr>
              </a:buClr>
            </a:pPr>
            <a:endParaRPr lang="en-US" sz="1800" dirty="0"/>
          </a:p>
        </p:txBody>
      </p:sp>
      <p:sp>
        <p:nvSpPr>
          <p:cNvPr id="4" name="Slide Number Placeholder 3">
            <a:extLst>
              <a:ext uri="{FF2B5EF4-FFF2-40B4-BE49-F238E27FC236}">
                <a16:creationId xmlns:a16="http://schemas.microsoft.com/office/drawing/2014/main" id="{6344809C-3FE5-4E41-750B-A164DDA38ACF}"/>
              </a:ext>
            </a:extLst>
          </p:cNvPr>
          <p:cNvSpPr>
            <a:spLocks noGrp="1"/>
          </p:cNvSpPr>
          <p:nvPr>
            <p:ph type="sldNum" sz="quarter" idx="12"/>
          </p:nvPr>
        </p:nvSpPr>
        <p:spPr/>
        <p:txBody>
          <a:bodyPr/>
          <a:lstStyle/>
          <a:p>
            <a:pPr>
              <a:defRPr/>
            </a:pPr>
            <a:fld id="{4DCE0E26-47BB-FF4B-814B-E43C1B98F5D1}" type="slidenum">
              <a:rPr lang="en-US" smtClean="0"/>
              <a:pPr>
                <a:defRPr/>
              </a:pPr>
              <a:t>11</a:t>
            </a:fld>
            <a:endParaRPr lang="en-US"/>
          </a:p>
        </p:txBody>
      </p:sp>
    </p:spTree>
    <p:extLst>
      <p:ext uri="{BB962C8B-B14F-4D97-AF65-F5344CB8AC3E}">
        <p14:creationId xmlns:p14="http://schemas.microsoft.com/office/powerpoint/2010/main" val="251967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7FF85-7AA1-2001-F1D9-DFA13E7B5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8BD97-F55E-1620-F089-8FD78D3EF8BC}"/>
              </a:ext>
            </a:extLst>
          </p:cNvPr>
          <p:cNvSpPr>
            <a:spLocks noGrp="1"/>
          </p:cNvSpPr>
          <p:nvPr>
            <p:ph type="title"/>
          </p:nvPr>
        </p:nvSpPr>
        <p:spPr>
          <a:xfrm>
            <a:off x="457200" y="782567"/>
            <a:ext cx="8229600" cy="821157"/>
          </a:xfrm>
        </p:spPr>
        <p:txBody>
          <a:bodyPr lIns="91440" tIns="45720" rIns="91440" bIns="45720" anchor="t">
            <a:normAutofit fontScale="90000"/>
          </a:bodyPr>
          <a:lstStyle/>
          <a:p>
            <a:pPr algn="ctr"/>
            <a:r>
              <a:rPr lang="en-US" dirty="0">
                <a:latin typeface="Arial"/>
                <a:ea typeface="ＭＳ Ｐゴシック"/>
                <a:cs typeface="Arial"/>
              </a:rPr>
              <a:t>Initiating a </a:t>
            </a:r>
            <a:r>
              <a:rPr lang="en-US" u="sng" dirty="0">
                <a:latin typeface="Arial"/>
                <a:ea typeface="ＭＳ Ｐゴシック"/>
                <a:cs typeface="Arial"/>
              </a:rPr>
              <a:t>Budgetary</a:t>
            </a:r>
            <a:r>
              <a:rPr lang="en-US" dirty="0">
                <a:latin typeface="Arial"/>
                <a:ea typeface="ＭＳ Ｐゴシック"/>
                <a:cs typeface="Arial"/>
              </a:rPr>
              <a:t> Reduction in Force</a:t>
            </a:r>
            <a:br>
              <a:rPr lang="en-US" dirty="0"/>
            </a:br>
            <a:br>
              <a:rPr lang="en-US" sz="2400" dirty="0"/>
            </a:br>
            <a:endParaRPr lang="en-US" sz="2400" dirty="0"/>
          </a:p>
        </p:txBody>
      </p:sp>
      <p:sp>
        <p:nvSpPr>
          <p:cNvPr id="3" name="Content Placeholder 2">
            <a:extLst>
              <a:ext uri="{FF2B5EF4-FFF2-40B4-BE49-F238E27FC236}">
                <a16:creationId xmlns:a16="http://schemas.microsoft.com/office/drawing/2014/main" id="{CCD6A370-811A-7BAE-82EA-89DEBE62EBF4}"/>
              </a:ext>
            </a:extLst>
          </p:cNvPr>
          <p:cNvSpPr>
            <a:spLocks noGrp="1"/>
          </p:cNvSpPr>
          <p:nvPr>
            <p:ph idx="1"/>
          </p:nvPr>
        </p:nvSpPr>
        <p:spPr>
          <a:xfrm>
            <a:off x="457200" y="2029471"/>
            <a:ext cx="8229600" cy="4296542"/>
          </a:xfrm>
        </p:spPr>
        <p:txBody>
          <a:bodyPr wrap="square" lIns="91440" tIns="45720" rIns="91440" bIns="45720" numCol="1" anchor="t"/>
          <a:lstStyle/>
          <a:p>
            <a:pPr marL="342900" indent="-342900">
              <a:spcBef>
                <a:spcPts val="600"/>
              </a:spcBef>
              <a:spcAft>
                <a:spcPts val="600"/>
              </a:spcAft>
              <a:buClr>
                <a:prstClr val="black">
                  <a:lumMod val="75000"/>
                  <a:lumOff val="25000"/>
                </a:prstClr>
              </a:buClr>
              <a:buFont typeface="Arial" panose="020B0604020202020204" pitchFamily="34" charset="0"/>
              <a:buChar char="•"/>
            </a:pPr>
            <a:r>
              <a:rPr lang="en-US" sz="2000" dirty="0">
                <a:latin typeface="Arial"/>
                <a:ea typeface="ＭＳ Ｐゴシック"/>
                <a:cs typeface="Arial"/>
              </a:rPr>
              <a:t>MSU HR will contact the MAU HR representative if any additional information is needed before a determination on an impacted employee will be made. </a:t>
            </a:r>
          </a:p>
          <a:p>
            <a:pPr marL="342900" indent="-342900">
              <a:spcBef>
                <a:spcPts val="600"/>
              </a:spcBef>
              <a:spcAft>
                <a:spcPts val="600"/>
              </a:spcAft>
              <a:buClr>
                <a:srgbClr val="404040"/>
              </a:buClr>
              <a:buFont typeface="Arial" panose="020B0604020202020204" pitchFamily="34" charset="0"/>
              <a:buChar char="•"/>
            </a:pPr>
            <a:r>
              <a:rPr lang="en-US" sz="2000" dirty="0">
                <a:latin typeface="Arial"/>
                <a:ea typeface="ＭＳ Ｐゴシック"/>
                <a:cs typeface="Arial"/>
              </a:rPr>
              <a:t>The MAU HR representative will be the main contact for layoffs within an MAU or College and is responsible for coordinating with appropriate units and impacted employees through each aspect of the reduction in force process.</a:t>
            </a:r>
            <a:endParaRPr lang="en-US" sz="2000" dirty="0"/>
          </a:p>
          <a:p>
            <a:pPr marL="342900" indent="-342900">
              <a:buClr>
                <a:prstClr val="black">
                  <a:lumMod val="75000"/>
                  <a:lumOff val="25000"/>
                </a:prstClr>
              </a:buCl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B2EAEEAB-6E80-80C3-6C94-35AEFE56D508}"/>
              </a:ext>
            </a:extLst>
          </p:cNvPr>
          <p:cNvSpPr>
            <a:spLocks noGrp="1"/>
          </p:cNvSpPr>
          <p:nvPr>
            <p:ph type="sldNum" sz="quarter" idx="12"/>
          </p:nvPr>
        </p:nvSpPr>
        <p:spPr/>
        <p:txBody>
          <a:bodyPr/>
          <a:lstStyle/>
          <a:p>
            <a:pPr>
              <a:defRPr/>
            </a:pPr>
            <a:fld id="{4DCE0E26-47BB-FF4B-814B-E43C1B98F5D1}" type="slidenum">
              <a:rPr lang="en-US" smtClean="0"/>
              <a:pPr>
                <a:defRPr/>
              </a:pPr>
              <a:t>12</a:t>
            </a:fld>
            <a:endParaRPr lang="en-US"/>
          </a:p>
        </p:txBody>
      </p:sp>
    </p:spTree>
    <p:extLst>
      <p:ext uri="{BB962C8B-B14F-4D97-AF65-F5344CB8AC3E}">
        <p14:creationId xmlns:p14="http://schemas.microsoft.com/office/powerpoint/2010/main" val="183178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p:txBody>
          <a:bodyPr lIns="91440" tIns="45720" rIns="91440" bIns="45720" anchor="t">
            <a:normAutofit fontScale="90000"/>
          </a:bodyPr>
          <a:lstStyle/>
          <a:p>
            <a:pPr algn="ctr"/>
            <a:r>
              <a:rPr lang="en-US">
                <a:ea typeface="ＭＳ Ｐゴシック"/>
              </a:rPr>
              <a:t>MSU HR Review and Approval</a:t>
            </a:r>
            <a:br>
              <a:rPr lang="en-US" sz="2400"/>
            </a:br>
            <a:endParaRPr lang="en-US" sz="2400"/>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p:txBody>
          <a:bodyPr wrap="square" lIns="91440" tIns="45720" rIns="91440" bIns="45720" numCol="1" anchor="t"/>
          <a:lstStyle/>
          <a:p>
            <a:pPr>
              <a:spcBef>
                <a:spcPts val="0"/>
              </a:spcBef>
              <a:spcAft>
                <a:spcPts val="0"/>
              </a:spcAft>
            </a:pPr>
            <a:r>
              <a:rPr lang="en-US" sz="2000">
                <a:latin typeface="Arial"/>
                <a:ea typeface="ＭＳ Ｐゴシック"/>
                <a:cs typeface="Arial"/>
              </a:rPr>
              <a:t>Once budget reduction related position impacts are confirmed with the MAU HR Representative the HR Analyst: </a:t>
            </a:r>
          </a:p>
          <a:p>
            <a:pPr>
              <a:spcBef>
                <a:spcPts val="0"/>
              </a:spcBef>
              <a:spcAft>
                <a:spcPts val="0"/>
              </a:spcAft>
            </a:pPr>
            <a:endParaRPr lang="en-US" sz="2000"/>
          </a:p>
          <a:p>
            <a:pPr marL="342900" lvl="1" indent="-342900">
              <a:spcBef>
                <a:spcPts val="0"/>
              </a:spcBef>
              <a:spcAft>
                <a:spcPts val="0"/>
              </a:spcAft>
              <a:buFont typeface="Arial" panose="020B0604020202020204" pitchFamily="34" charset="0"/>
              <a:buChar char="•"/>
            </a:pPr>
            <a:r>
              <a:rPr lang="en-US">
                <a:latin typeface="Arial"/>
                <a:ea typeface="ＭＳ Ｐゴシック"/>
                <a:cs typeface="Arial"/>
              </a:rPr>
              <a:t>Reviews unit checklist and spreadsheet information. The HR Analyst will request additional information if needed.</a:t>
            </a:r>
          </a:p>
          <a:p>
            <a:pPr lvl="1">
              <a:spcBef>
                <a:spcPts val="0"/>
              </a:spcBef>
              <a:spcAft>
                <a:spcPts val="0"/>
              </a:spcAft>
            </a:pPr>
            <a:endParaRPr lang="en-US">
              <a:ea typeface="ＭＳ Ｐゴシック"/>
            </a:endParaRPr>
          </a:p>
          <a:p>
            <a:pPr marL="342900" lvl="1" indent="-342900">
              <a:spcBef>
                <a:spcPts val="0"/>
              </a:spcBef>
              <a:spcAft>
                <a:spcPts val="0"/>
              </a:spcAft>
              <a:buFont typeface="Arial" panose="020B0604020202020204" pitchFamily="34" charset="0"/>
              <a:buChar char="•"/>
            </a:pPr>
            <a:r>
              <a:rPr lang="en-US">
                <a:latin typeface="Arial"/>
                <a:ea typeface="ＭＳ Ｐゴシック"/>
                <a:cs typeface="Arial"/>
              </a:rPr>
              <a:t>Initiates seniority BI report to identify the appropriate employee(s) for layoff/reduction based on </a:t>
            </a:r>
            <a:r>
              <a:rPr lang="en-US">
                <a:latin typeface="Arial"/>
                <a:ea typeface="ＭＳ Ｐゴシック"/>
                <a:cs typeface="Arial"/>
                <a:hlinkClick r:id="rId3"/>
              </a:rPr>
              <a:t>MSU Union Contracts</a:t>
            </a:r>
            <a:r>
              <a:rPr lang="en-US">
                <a:latin typeface="Arial"/>
                <a:ea typeface="ＭＳ Ｐゴシック"/>
                <a:cs typeface="Arial"/>
              </a:rPr>
              <a:t> layoff provisions and/or </a:t>
            </a:r>
            <a:r>
              <a:rPr lang="en-US">
                <a:latin typeface="Arial"/>
                <a:ea typeface="ＭＳ Ｐゴシック"/>
                <a:cs typeface="Arial"/>
                <a:hlinkClick r:id="rId4"/>
              </a:rPr>
              <a:t>University’s Layoff Policy</a:t>
            </a:r>
            <a:r>
              <a:rPr lang="en-US">
                <a:latin typeface="Arial"/>
                <a:ea typeface="ＭＳ Ｐゴシック"/>
                <a:cs typeface="Arial"/>
              </a:rPr>
              <a:t>.</a:t>
            </a:r>
          </a:p>
          <a:p>
            <a:pPr marL="342900" lvl="1" indent="-342900">
              <a:spcBef>
                <a:spcPts val="0"/>
              </a:spcBef>
              <a:spcAft>
                <a:spcPts val="0"/>
              </a:spcAft>
              <a:buFont typeface="Arial" panose="020B0604020202020204" pitchFamily="34" charset="0"/>
              <a:buChar char="•"/>
            </a:pPr>
            <a:endParaRPr lang="en-US">
              <a:ea typeface="ＭＳ Ｐゴシック"/>
            </a:endParaRPr>
          </a:p>
          <a:p>
            <a:pPr marL="342900" lvl="1" indent="-342900">
              <a:spcBef>
                <a:spcPts val="0"/>
              </a:spcBef>
              <a:spcAft>
                <a:spcPts val="0"/>
              </a:spcAft>
              <a:buFont typeface="Arial" panose="020B0604020202020204" pitchFamily="34" charset="0"/>
              <a:buChar char="•"/>
            </a:pPr>
            <a:r>
              <a:rPr lang="en-US">
                <a:latin typeface="Arial"/>
                <a:ea typeface="ＭＳ Ｐゴシック"/>
                <a:cs typeface="Arial"/>
              </a:rPr>
              <a:t>Reviews unit probationary or temporary positions before proceeding with layoff determinations.</a:t>
            </a:r>
          </a:p>
          <a:p>
            <a:pPr lvl="1">
              <a:spcBef>
                <a:spcPts val="0"/>
              </a:spcBef>
              <a:spcAft>
                <a:spcPts val="0"/>
              </a:spcAft>
              <a:buClr>
                <a:srgbClr val="404040"/>
              </a:buClr>
            </a:pPr>
            <a:endParaRPr lang="en-US">
              <a:ea typeface="ＭＳ Ｐゴシック"/>
            </a:endParaRPr>
          </a:p>
          <a:p>
            <a:pPr marL="342900" lvl="1" indent="-342900">
              <a:spcBef>
                <a:spcPts val="0"/>
              </a:spcBef>
              <a:spcAft>
                <a:spcPts val="0"/>
              </a:spcAft>
              <a:buClr>
                <a:srgbClr val="404040"/>
              </a:buClr>
              <a:buFont typeface="Arial" panose="020B0604020202020204" pitchFamily="34" charset="0"/>
              <a:buChar char="•"/>
            </a:pPr>
            <a:r>
              <a:rPr lang="en-US">
                <a:latin typeface="Arial"/>
                <a:ea typeface="ＭＳ Ｐゴシック"/>
                <a:cs typeface="Arial"/>
              </a:rPr>
              <a:t>Reviews layoff list with appropriate union leaders.</a:t>
            </a:r>
            <a:endParaRPr lang="en-US">
              <a:latin typeface="Arial"/>
              <a:cs typeface="Arial"/>
            </a:endParaRPr>
          </a:p>
          <a:p>
            <a:pPr lvl="2" indent="0">
              <a:buClr>
                <a:prstClr val="black">
                  <a:lumMod val="75000"/>
                  <a:lumOff val="25000"/>
                </a:prstClr>
              </a:buClr>
              <a:buNone/>
            </a:pPr>
            <a:endParaRPr lang="en-US" sz="1600">
              <a:latin typeface="Aptos"/>
            </a:endParaRPr>
          </a:p>
          <a:p>
            <a:pPr lvl="2" indent="0">
              <a:buClr>
                <a:srgbClr val="404040"/>
              </a:buClr>
              <a:buNone/>
            </a:pPr>
            <a:endParaRPr lang="en-US" sz="1600">
              <a:latin typeface="Aptos"/>
            </a:endParaRPr>
          </a:p>
        </p:txBody>
      </p:sp>
      <p:sp>
        <p:nvSpPr>
          <p:cNvPr id="4" name="Slide Number Placeholder 3">
            <a:extLst>
              <a:ext uri="{FF2B5EF4-FFF2-40B4-BE49-F238E27FC236}">
                <a16:creationId xmlns:a16="http://schemas.microsoft.com/office/drawing/2014/main" id="{E76D7E5E-A85B-172B-A1B1-3A5894F8EEE5}"/>
              </a:ext>
            </a:extLst>
          </p:cNvPr>
          <p:cNvSpPr>
            <a:spLocks noGrp="1"/>
          </p:cNvSpPr>
          <p:nvPr>
            <p:ph type="sldNum" sz="quarter" idx="12"/>
          </p:nvPr>
        </p:nvSpPr>
        <p:spPr/>
        <p:txBody>
          <a:bodyPr/>
          <a:lstStyle/>
          <a:p>
            <a:pPr>
              <a:defRPr/>
            </a:pPr>
            <a:fld id="{4DCE0E26-47BB-FF4B-814B-E43C1B98F5D1}" type="slidenum">
              <a:rPr lang="en-US" smtClean="0"/>
              <a:pPr>
                <a:defRPr/>
              </a:pPr>
              <a:t>13</a:t>
            </a:fld>
            <a:endParaRPr lang="en-US"/>
          </a:p>
        </p:txBody>
      </p:sp>
    </p:spTree>
    <p:extLst>
      <p:ext uri="{BB962C8B-B14F-4D97-AF65-F5344CB8AC3E}">
        <p14:creationId xmlns:p14="http://schemas.microsoft.com/office/powerpoint/2010/main" val="2104261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a:xfrm>
            <a:off x="457200" y="444748"/>
            <a:ext cx="8229600" cy="821157"/>
          </a:xfrm>
        </p:spPr>
        <p:txBody>
          <a:bodyPr lIns="91440" tIns="45720" rIns="91440" bIns="45720" anchor="t">
            <a:normAutofit fontScale="90000"/>
          </a:bodyPr>
          <a:lstStyle/>
          <a:p>
            <a:pPr algn="ctr"/>
            <a:r>
              <a:rPr lang="en-US">
                <a:ea typeface="ＭＳ Ｐゴシック"/>
              </a:rPr>
              <a:t>Issuing Notice of Layoff</a:t>
            </a:r>
            <a:br>
              <a:rPr lang="en-US" sz="2400"/>
            </a:br>
            <a:endParaRPr lang="en-US" sz="2400"/>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a:xfrm>
            <a:off x="457200" y="1423600"/>
            <a:ext cx="8229600" cy="4419600"/>
          </a:xfrm>
        </p:spPr>
        <p:txBody>
          <a:bodyPr wrap="square" lIns="91440" tIns="45720" rIns="91440" bIns="45720" numCol="1" anchor="t"/>
          <a:lstStyle/>
          <a:p>
            <a:pPr marL="342900" lvl="1" indent="-342900">
              <a:spcBef>
                <a:spcPts val="600"/>
              </a:spcBef>
              <a:spcAft>
                <a:spcPts val="600"/>
              </a:spcAft>
              <a:buFont typeface="Arial" panose="020B0604020202020204" pitchFamily="34" charset="0"/>
              <a:buChar char="•"/>
            </a:pPr>
            <a:r>
              <a:rPr lang="en-US">
                <a:latin typeface="Arial"/>
                <a:ea typeface="ＭＳ Ｐゴシック"/>
                <a:cs typeface="Arial"/>
              </a:rPr>
              <a:t>The HR analyst will notify the MAU HR Rep when an individual for layoff is identified and when the </a:t>
            </a:r>
            <a:r>
              <a:rPr lang="en-US" b="1">
                <a:latin typeface="Arial"/>
                <a:ea typeface="ＭＳ Ｐゴシック"/>
                <a:cs typeface="Arial"/>
              </a:rPr>
              <a:t>Unit</a:t>
            </a:r>
            <a:r>
              <a:rPr lang="en-US">
                <a:latin typeface="Arial"/>
                <a:ea typeface="ＭＳ Ｐゴシック"/>
                <a:cs typeface="Arial"/>
              </a:rPr>
              <a:t> should issue the notice.</a:t>
            </a:r>
          </a:p>
          <a:p>
            <a:pPr marL="1485900" lvl="2" indent="-342900">
              <a:spcBef>
                <a:spcPts val="600"/>
              </a:spcBef>
              <a:spcAft>
                <a:spcPts val="600"/>
              </a:spcAft>
              <a:buFont typeface="Arial" panose="020B0604020202020204" pitchFamily="34" charset="0"/>
              <a:buChar char="•"/>
            </a:pPr>
            <a:r>
              <a:rPr lang="en-US">
                <a:latin typeface="Arial"/>
                <a:ea typeface="ＭＳ Ｐゴシック"/>
                <a:cs typeface="Arial"/>
              </a:rPr>
              <a:t>Notice </a:t>
            </a:r>
            <a:r>
              <a:rPr lang="en-US" b="1">
                <a:latin typeface="Arial"/>
                <a:ea typeface="ＭＳ Ｐゴシック"/>
                <a:cs typeface="Arial"/>
              </a:rPr>
              <a:t>MUST</a:t>
            </a:r>
            <a:r>
              <a:rPr lang="en-US">
                <a:latin typeface="Arial"/>
                <a:ea typeface="ＭＳ Ｐゴシック"/>
                <a:cs typeface="Arial"/>
              </a:rPr>
              <a:t> be issued on date of the letter, as notice dates impact the effective layoff date. </a:t>
            </a:r>
          </a:p>
          <a:p>
            <a:pPr marL="1485900" lvl="2" indent="-342900">
              <a:spcBef>
                <a:spcPts val="600"/>
              </a:spcBef>
              <a:spcAft>
                <a:spcPts val="600"/>
              </a:spcAft>
              <a:buFont typeface="Arial" panose="020B0604020202020204" pitchFamily="34" charset="0"/>
              <a:buChar char="•"/>
            </a:pPr>
            <a:r>
              <a:rPr lang="en-US">
                <a:solidFill>
                  <a:schemeClr val="tx1">
                    <a:lumMod val="75000"/>
                    <a:lumOff val="25000"/>
                  </a:schemeClr>
                </a:solidFill>
                <a:latin typeface="Arial"/>
                <a:ea typeface="ＭＳ Ｐゴシック"/>
                <a:cs typeface="Arial"/>
              </a:rPr>
              <a:t>The minimum contractual notice period begins the day after the notice was issued to the employee. </a:t>
            </a:r>
          </a:p>
          <a:p>
            <a:pPr marL="1485900" lvl="2" indent="-342900">
              <a:spcBef>
                <a:spcPts val="600"/>
              </a:spcBef>
              <a:spcAft>
                <a:spcPts val="600"/>
              </a:spcAft>
              <a:buFont typeface="Arial" panose="020B0604020202020204" pitchFamily="34" charset="0"/>
              <a:buChar char="•"/>
            </a:pPr>
            <a:r>
              <a:rPr lang="en-US">
                <a:latin typeface="Arial"/>
                <a:ea typeface="ＭＳ Ｐゴシック"/>
                <a:cs typeface="Arial"/>
              </a:rPr>
              <a:t>If changes to issue date are needed, notify the HR analyst before discussing with the impacted employee. </a:t>
            </a:r>
          </a:p>
          <a:p>
            <a:pPr marL="342900" lvl="1" indent="-342900">
              <a:spcBef>
                <a:spcPts val="600"/>
              </a:spcBef>
              <a:spcAft>
                <a:spcPts val="600"/>
              </a:spcAft>
              <a:buFont typeface="Arial" panose="020B0604020202020204" pitchFamily="34" charset="0"/>
              <a:buChar char="•"/>
            </a:pPr>
            <a:r>
              <a:rPr lang="en-US">
                <a:latin typeface="Arial"/>
                <a:ea typeface="ＭＳ Ｐゴシック"/>
                <a:cs typeface="Arial"/>
              </a:rPr>
              <a:t>The HR analyst will complete a </a:t>
            </a:r>
            <a:r>
              <a:rPr lang="en-US">
                <a:solidFill>
                  <a:srgbClr val="0000FF"/>
                </a:solidFill>
                <a:latin typeface="Arial"/>
                <a:ea typeface="ＭＳ Ｐゴシック"/>
                <a:cs typeface="Arial"/>
                <a:hlinkClick r:id="rId3">
                  <a:extLst>
                    <a:ext uri="{A12FA001-AC4F-418D-AE19-62706E023703}">
                      <ahyp:hlinkClr xmlns:ahyp="http://schemas.microsoft.com/office/drawing/2018/hyperlinkcolor" val="tx"/>
                    </a:ext>
                  </a:extLst>
                </a:hlinkClick>
              </a:rPr>
              <a:t>Leave of Absence (LOA) form </a:t>
            </a:r>
            <a:r>
              <a:rPr lang="en-US">
                <a:latin typeface="Arial"/>
                <a:ea typeface="ＭＳ Ｐゴシック"/>
                <a:cs typeface="Arial"/>
              </a:rPr>
              <a:t>via EBS workflow to place employee on layoff. </a:t>
            </a:r>
          </a:p>
          <a:p>
            <a:pPr marL="342900" lvl="1" indent="-342900">
              <a:spcBef>
                <a:spcPts val="600"/>
              </a:spcBef>
              <a:spcAft>
                <a:spcPts val="600"/>
              </a:spcAft>
              <a:buFont typeface="Arial" panose="020B0604020202020204" pitchFamily="34" charset="0"/>
              <a:buChar char="•"/>
            </a:pPr>
            <a:r>
              <a:rPr lang="en-US">
                <a:latin typeface="Arial"/>
                <a:ea typeface="ＭＳ Ｐゴシック"/>
                <a:cs typeface="Arial"/>
              </a:rPr>
              <a:t>The department must review and approve the LOA form in Workflow to acknowledge elimination of position. </a:t>
            </a:r>
          </a:p>
        </p:txBody>
      </p:sp>
      <p:sp>
        <p:nvSpPr>
          <p:cNvPr id="4" name="Slide Number Placeholder 3">
            <a:extLst>
              <a:ext uri="{FF2B5EF4-FFF2-40B4-BE49-F238E27FC236}">
                <a16:creationId xmlns:a16="http://schemas.microsoft.com/office/drawing/2014/main" id="{989ACBD0-BFAB-C429-4C31-E3B9FB7F535B}"/>
              </a:ext>
            </a:extLst>
          </p:cNvPr>
          <p:cNvSpPr>
            <a:spLocks noGrp="1"/>
          </p:cNvSpPr>
          <p:nvPr>
            <p:ph type="sldNum" sz="quarter" idx="12"/>
          </p:nvPr>
        </p:nvSpPr>
        <p:spPr/>
        <p:txBody>
          <a:bodyPr/>
          <a:lstStyle/>
          <a:p>
            <a:pPr>
              <a:defRPr/>
            </a:pPr>
            <a:fld id="{4DCE0E26-47BB-FF4B-814B-E43C1B98F5D1}" type="slidenum">
              <a:rPr lang="en-US" smtClean="0"/>
              <a:pPr>
                <a:defRPr/>
              </a:pPr>
              <a:t>14</a:t>
            </a:fld>
            <a:endParaRPr lang="en-US"/>
          </a:p>
        </p:txBody>
      </p:sp>
    </p:spTree>
    <p:extLst>
      <p:ext uri="{BB962C8B-B14F-4D97-AF65-F5344CB8AC3E}">
        <p14:creationId xmlns:p14="http://schemas.microsoft.com/office/powerpoint/2010/main" val="903298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911E-8D58-167B-3DDD-89060248FDD4}"/>
              </a:ext>
            </a:extLst>
          </p:cNvPr>
          <p:cNvSpPr>
            <a:spLocks noGrp="1"/>
          </p:cNvSpPr>
          <p:nvPr>
            <p:ph type="title"/>
          </p:nvPr>
        </p:nvSpPr>
        <p:spPr>
          <a:xfrm>
            <a:off x="457200" y="640821"/>
            <a:ext cx="8229600" cy="589934"/>
          </a:xfrm>
        </p:spPr>
        <p:txBody>
          <a:bodyPr lIns="91440" tIns="45720" rIns="91440" bIns="45720" anchor="t">
            <a:normAutofit/>
          </a:bodyPr>
          <a:lstStyle/>
          <a:p>
            <a:pPr algn="ctr"/>
            <a:r>
              <a:rPr lang="en-US" sz="3200" dirty="0">
                <a:ea typeface="ＭＳ Ｐゴシック"/>
              </a:rPr>
              <a:t>Best Practices for Issuing a Notice</a:t>
            </a:r>
          </a:p>
        </p:txBody>
      </p:sp>
      <p:sp>
        <p:nvSpPr>
          <p:cNvPr id="3" name="Content Placeholder 2">
            <a:extLst>
              <a:ext uri="{FF2B5EF4-FFF2-40B4-BE49-F238E27FC236}">
                <a16:creationId xmlns:a16="http://schemas.microsoft.com/office/drawing/2014/main" id="{E7CC0FA3-89CE-929F-5B7E-75D1850E97A3}"/>
              </a:ext>
            </a:extLst>
          </p:cNvPr>
          <p:cNvSpPr>
            <a:spLocks noGrp="1"/>
          </p:cNvSpPr>
          <p:nvPr>
            <p:ph idx="1"/>
          </p:nvPr>
        </p:nvSpPr>
        <p:spPr>
          <a:xfrm>
            <a:off x="457200" y="1440041"/>
            <a:ext cx="8229600" cy="4777138"/>
          </a:xfrm>
        </p:spPr>
        <p:txBody>
          <a:bodyPr wrap="square" lIns="91440" tIns="45720" rIns="91440" bIns="45720" numCol="1" anchor="t"/>
          <a:lstStyle/>
          <a:p>
            <a:pPr>
              <a:spcBef>
                <a:spcPts val="600"/>
              </a:spcBef>
              <a:spcAft>
                <a:spcPts val="600"/>
              </a:spcAft>
            </a:pPr>
            <a:r>
              <a:rPr lang="en-US" sz="1800" dirty="0">
                <a:ea typeface="ＭＳ Ｐゴシック"/>
              </a:rPr>
              <a:t>Units Should:</a:t>
            </a:r>
          </a:p>
          <a:p>
            <a:pPr marL="342900" indent="-342900">
              <a:spcBef>
                <a:spcPts val="600"/>
              </a:spcBef>
              <a:spcAft>
                <a:spcPts val="600"/>
              </a:spcAft>
              <a:buFont typeface="Arial" panose="020B0604020202020204" pitchFamily="34" charset="0"/>
              <a:buChar char="•"/>
            </a:pPr>
            <a:r>
              <a:rPr lang="en-US" sz="1600" dirty="0">
                <a:ea typeface="ＭＳ Ｐゴシック"/>
              </a:rPr>
              <a:t>Use a </a:t>
            </a:r>
            <a:r>
              <a:rPr lang="en-US" sz="1600" b="1" dirty="0">
                <a:ea typeface="ＭＳ Ｐゴシック"/>
              </a:rPr>
              <a:t>private, neutral setting </a:t>
            </a:r>
            <a:r>
              <a:rPr lang="en-US" sz="1600" dirty="0">
                <a:ea typeface="ＭＳ Ｐゴシック"/>
              </a:rPr>
              <a:t>in which to deliver news. If the employee is remote on the day of notice, use the employee's usual communication method (Zoom, Teams, ETC.).</a:t>
            </a:r>
            <a:endParaRPr lang="en-US" sz="1600" dirty="0"/>
          </a:p>
          <a:p>
            <a:pPr marL="342900" lvl="1" indent="-342900">
              <a:spcBef>
                <a:spcPts val="600"/>
              </a:spcBef>
              <a:spcAft>
                <a:spcPts val="600"/>
              </a:spcAft>
              <a:buFont typeface="Arial" panose="020B0604020202020204" pitchFamily="34" charset="0"/>
              <a:buChar char="•"/>
            </a:pPr>
            <a:r>
              <a:rPr lang="en-US" sz="1600" dirty="0">
                <a:ea typeface="ＭＳ Ｐゴシック"/>
              </a:rPr>
              <a:t>Provide the written layoff notice at the start of the discussion to support the verbal conversation. This can be done via email if the discussion is occurring virtually.  </a:t>
            </a:r>
          </a:p>
          <a:p>
            <a:pPr marL="342900" lvl="1" indent="-342900">
              <a:spcBef>
                <a:spcPts val="600"/>
              </a:spcBef>
              <a:spcAft>
                <a:spcPts val="600"/>
              </a:spcAft>
              <a:buFont typeface="Arial" panose="020B0604020202020204" pitchFamily="34" charset="0"/>
              <a:buChar char="•"/>
            </a:pPr>
            <a:r>
              <a:rPr lang="en-US" sz="1600" b="1" dirty="0">
                <a:ea typeface="ＭＳ Ｐゴシック"/>
              </a:rPr>
              <a:t>Avoid having conversations with an individual on Friday </a:t>
            </a:r>
            <a:r>
              <a:rPr lang="en-US" sz="1600" dirty="0">
                <a:ea typeface="ＭＳ Ｐゴシック"/>
              </a:rPr>
              <a:t>as employee resources will likely not be available. </a:t>
            </a:r>
            <a:endParaRPr lang="en-US" sz="1600" dirty="0"/>
          </a:p>
          <a:p>
            <a:pPr marL="342900" lvl="1" indent="-342900">
              <a:spcBef>
                <a:spcPts val="600"/>
              </a:spcBef>
              <a:spcAft>
                <a:spcPts val="600"/>
              </a:spcAft>
              <a:buFont typeface="Arial" panose="020B0604020202020204" pitchFamily="34" charset="0"/>
              <a:buChar char="•"/>
            </a:pPr>
            <a:r>
              <a:rPr lang="en-US" sz="1600" dirty="0">
                <a:ea typeface="ＭＳ Ｐゴシック"/>
              </a:rPr>
              <a:t>Make sure supervisors align their message to the direction of the unit/university leader. </a:t>
            </a:r>
            <a:r>
              <a:rPr lang="en-US" sz="1600" b="1" dirty="0">
                <a:ea typeface="ＭＳ Ｐゴシック"/>
              </a:rPr>
              <a:t>Be clear, empathetic, transparent, </a:t>
            </a:r>
            <a:r>
              <a:rPr lang="en-US" sz="1600" dirty="0">
                <a:ea typeface="ＭＳ Ｐゴシック"/>
              </a:rPr>
              <a:t>and be prepared for emotional responses. Remain factual but kind. </a:t>
            </a:r>
            <a:endParaRPr lang="en-US" sz="1600" b="1" dirty="0"/>
          </a:p>
          <a:p>
            <a:pPr marL="342900" lvl="1" indent="-342900">
              <a:spcBef>
                <a:spcPts val="600"/>
              </a:spcBef>
              <a:spcAft>
                <a:spcPts val="600"/>
              </a:spcAft>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2667DF61-DA3F-E7C0-F9E9-CE6A348AA2A7}"/>
              </a:ext>
            </a:extLst>
          </p:cNvPr>
          <p:cNvSpPr>
            <a:spLocks noGrp="1"/>
          </p:cNvSpPr>
          <p:nvPr>
            <p:ph type="sldNum" sz="quarter" idx="12"/>
          </p:nvPr>
        </p:nvSpPr>
        <p:spPr/>
        <p:txBody>
          <a:bodyPr/>
          <a:lstStyle/>
          <a:p>
            <a:pPr>
              <a:defRPr/>
            </a:pPr>
            <a:fld id="{4DCE0E26-47BB-FF4B-814B-E43C1B98F5D1}" type="slidenum">
              <a:rPr lang="en-US" smtClean="0"/>
              <a:pPr>
                <a:defRPr/>
              </a:pPr>
              <a:t>15</a:t>
            </a:fld>
            <a:endParaRPr lang="en-US"/>
          </a:p>
        </p:txBody>
      </p:sp>
    </p:spTree>
    <p:extLst>
      <p:ext uri="{BB962C8B-B14F-4D97-AF65-F5344CB8AC3E}">
        <p14:creationId xmlns:p14="http://schemas.microsoft.com/office/powerpoint/2010/main" val="1664915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4473-A526-CF3A-42BE-B4C9093D2C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9D333-73A9-6A16-ED6C-6103B18FD0E7}"/>
              </a:ext>
            </a:extLst>
          </p:cNvPr>
          <p:cNvSpPr>
            <a:spLocks noGrp="1"/>
          </p:cNvSpPr>
          <p:nvPr>
            <p:ph type="title"/>
          </p:nvPr>
        </p:nvSpPr>
        <p:spPr>
          <a:xfrm>
            <a:off x="457200" y="624153"/>
            <a:ext cx="8229600" cy="589934"/>
          </a:xfrm>
        </p:spPr>
        <p:txBody>
          <a:bodyPr lIns="91440" tIns="45720" rIns="91440" bIns="45720" anchor="t">
            <a:normAutofit/>
          </a:bodyPr>
          <a:lstStyle/>
          <a:p>
            <a:pPr algn="ctr"/>
            <a:r>
              <a:rPr lang="en-US" sz="3200" dirty="0">
                <a:ea typeface="ＭＳ Ｐゴシック"/>
              </a:rPr>
              <a:t>Best Practices for Issuing a Notice</a:t>
            </a:r>
          </a:p>
        </p:txBody>
      </p:sp>
      <p:sp>
        <p:nvSpPr>
          <p:cNvPr id="3" name="Content Placeholder 2">
            <a:extLst>
              <a:ext uri="{FF2B5EF4-FFF2-40B4-BE49-F238E27FC236}">
                <a16:creationId xmlns:a16="http://schemas.microsoft.com/office/drawing/2014/main" id="{6BE68FD2-EE13-0246-7C98-05FD2456355A}"/>
              </a:ext>
            </a:extLst>
          </p:cNvPr>
          <p:cNvSpPr>
            <a:spLocks noGrp="1"/>
          </p:cNvSpPr>
          <p:nvPr>
            <p:ph idx="1"/>
          </p:nvPr>
        </p:nvSpPr>
        <p:spPr>
          <a:xfrm>
            <a:off x="457200" y="1579212"/>
            <a:ext cx="8229600" cy="4777138"/>
          </a:xfrm>
        </p:spPr>
        <p:txBody>
          <a:bodyPr wrap="square" lIns="91440" tIns="45720" rIns="91440" bIns="45720" numCol="1" anchor="t"/>
          <a:lstStyle/>
          <a:p>
            <a:pPr>
              <a:spcBef>
                <a:spcPts val="600"/>
              </a:spcBef>
              <a:spcAft>
                <a:spcPts val="600"/>
              </a:spcAft>
            </a:pPr>
            <a:r>
              <a:rPr lang="en-US" sz="1800" dirty="0">
                <a:ea typeface="ＭＳ Ｐゴシック"/>
              </a:rPr>
              <a:t>Units Should (Continued) :</a:t>
            </a:r>
          </a:p>
          <a:p>
            <a:pPr marL="342900" lvl="1" indent="-342900">
              <a:spcBef>
                <a:spcPts val="600"/>
              </a:spcBef>
              <a:spcAft>
                <a:spcPts val="600"/>
              </a:spcAft>
              <a:buFont typeface="Arial" panose="020B0604020202020204" pitchFamily="34" charset="0"/>
              <a:buChar char="•"/>
            </a:pPr>
            <a:r>
              <a:rPr lang="en-US" sz="1600" dirty="0">
                <a:ea typeface="ＭＳ Ｐゴシック"/>
              </a:rPr>
              <a:t>Allow</a:t>
            </a:r>
            <a:r>
              <a:rPr lang="en-US" sz="1600" b="1" dirty="0">
                <a:ea typeface="ＭＳ Ｐゴシック"/>
              </a:rPr>
              <a:t> </a:t>
            </a:r>
            <a:r>
              <a:rPr lang="en-US" sz="1600" dirty="0">
                <a:ea typeface="ＭＳ Ｐゴシック"/>
              </a:rPr>
              <a:t>the employee to leave the building relatively privately if they wish to do so. Also provide the time for the employee to create an out of office message if they are being placed on paid administrative leave.</a:t>
            </a:r>
          </a:p>
          <a:p>
            <a:pPr marL="342900" lvl="1" indent="-342900">
              <a:spcBef>
                <a:spcPts val="600"/>
              </a:spcBef>
              <a:spcAft>
                <a:spcPts val="600"/>
              </a:spcAft>
              <a:buFont typeface="Arial" panose="020B0604020202020204" pitchFamily="34" charset="0"/>
              <a:buChar char="•"/>
            </a:pPr>
            <a:r>
              <a:rPr lang="en-US" sz="1600" b="1" dirty="0">
                <a:ea typeface="ＭＳ Ｐゴシック"/>
              </a:rPr>
              <a:t>MSU HR provides information to the unit </a:t>
            </a:r>
            <a:r>
              <a:rPr lang="en-US" sz="1600" dirty="0">
                <a:ea typeface="ＭＳ Ｐゴシック"/>
              </a:rPr>
              <a:t>to share with employee as the employee may not be able to receive the information verbally shared in meeting. Redirect the employee to MSU HR with any questions they may have regarding benefits, retirement, placement, etc.</a:t>
            </a:r>
            <a:endParaRPr lang="en-US" sz="1600" dirty="0"/>
          </a:p>
          <a:p>
            <a:pPr marL="342900" lvl="1" indent="-342900">
              <a:spcBef>
                <a:spcPts val="600"/>
              </a:spcBef>
              <a:spcAft>
                <a:spcPts val="600"/>
              </a:spcAft>
              <a:buFont typeface="Arial" panose="020B0604020202020204" pitchFamily="34" charset="0"/>
              <a:buChar char="•"/>
            </a:pPr>
            <a:r>
              <a:rPr lang="en-US" sz="1600" dirty="0">
                <a:ea typeface="ＭＳ Ｐゴシック"/>
              </a:rPr>
              <a:t>After providing notice, </a:t>
            </a:r>
            <a:r>
              <a:rPr lang="en-US" sz="1600" b="1" dirty="0">
                <a:ea typeface="ＭＳ Ｐゴシック"/>
              </a:rPr>
              <a:t>allow yourself and the employee space physically and psychologically after </a:t>
            </a:r>
            <a:r>
              <a:rPr lang="en-US" sz="1600" dirty="0">
                <a:ea typeface="ＭＳ Ｐゴシック"/>
              </a:rPr>
              <a:t>the conversation. </a:t>
            </a:r>
          </a:p>
          <a:p>
            <a:pPr marL="342900" lvl="1" indent="-342900">
              <a:spcBef>
                <a:spcPts val="600"/>
              </a:spcBef>
              <a:spcAft>
                <a:spcPts val="600"/>
              </a:spcAft>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D34D0A2A-6FFB-C204-7022-7CA6F71D0D4C}"/>
              </a:ext>
            </a:extLst>
          </p:cNvPr>
          <p:cNvSpPr>
            <a:spLocks noGrp="1"/>
          </p:cNvSpPr>
          <p:nvPr>
            <p:ph type="sldNum" sz="quarter" idx="12"/>
          </p:nvPr>
        </p:nvSpPr>
        <p:spPr/>
        <p:txBody>
          <a:bodyPr/>
          <a:lstStyle/>
          <a:p>
            <a:pPr>
              <a:defRPr/>
            </a:pPr>
            <a:fld id="{4DCE0E26-47BB-FF4B-814B-E43C1B98F5D1}" type="slidenum">
              <a:rPr lang="en-US" smtClean="0"/>
              <a:pPr>
                <a:defRPr/>
              </a:pPr>
              <a:t>16</a:t>
            </a:fld>
            <a:endParaRPr lang="en-US"/>
          </a:p>
        </p:txBody>
      </p:sp>
    </p:spTree>
    <p:extLst>
      <p:ext uri="{BB962C8B-B14F-4D97-AF65-F5344CB8AC3E}">
        <p14:creationId xmlns:p14="http://schemas.microsoft.com/office/powerpoint/2010/main" val="254824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428D2-F4F3-3D02-5592-7C0881AF50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7C177A-E7E1-9019-07E3-9767A8DC888A}"/>
              </a:ext>
            </a:extLst>
          </p:cNvPr>
          <p:cNvSpPr>
            <a:spLocks noGrp="1"/>
          </p:cNvSpPr>
          <p:nvPr>
            <p:ph type="title"/>
          </p:nvPr>
        </p:nvSpPr>
        <p:spPr>
          <a:xfrm>
            <a:off x="457200" y="415500"/>
            <a:ext cx="8229600" cy="821157"/>
          </a:xfrm>
        </p:spPr>
        <p:txBody>
          <a:bodyPr lIns="91440" tIns="45720" rIns="91440" bIns="45720" anchor="t">
            <a:normAutofit/>
          </a:bodyPr>
          <a:lstStyle/>
          <a:p>
            <a:pPr algn="ctr"/>
            <a:r>
              <a:rPr lang="en-US" sz="3200">
                <a:ea typeface="ＭＳ Ｐゴシック"/>
              </a:rPr>
              <a:t>Best Practices for Issuing a Notice (</a:t>
            </a:r>
            <a:r>
              <a:rPr lang="en-US" sz="3200" err="1">
                <a:ea typeface="ＭＳ Ｐゴシック"/>
              </a:rPr>
              <a:t>con’t</a:t>
            </a:r>
            <a:r>
              <a:rPr lang="en-US" sz="3200">
                <a:ea typeface="ＭＳ Ｐゴシック"/>
              </a:rPr>
              <a:t>)</a:t>
            </a:r>
          </a:p>
        </p:txBody>
      </p:sp>
      <p:sp>
        <p:nvSpPr>
          <p:cNvPr id="3" name="Content Placeholder 2">
            <a:extLst>
              <a:ext uri="{FF2B5EF4-FFF2-40B4-BE49-F238E27FC236}">
                <a16:creationId xmlns:a16="http://schemas.microsoft.com/office/drawing/2014/main" id="{5ABF5B63-2DDA-A523-3651-EBB3D0272BEB}"/>
              </a:ext>
            </a:extLst>
          </p:cNvPr>
          <p:cNvSpPr>
            <a:spLocks noGrp="1"/>
          </p:cNvSpPr>
          <p:nvPr>
            <p:ph idx="1"/>
          </p:nvPr>
        </p:nvSpPr>
        <p:spPr>
          <a:xfrm>
            <a:off x="457200" y="1665362"/>
            <a:ext cx="8229600" cy="4777138"/>
          </a:xfrm>
        </p:spPr>
        <p:txBody>
          <a:bodyPr wrap="square" lIns="91440" tIns="45720" rIns="91440" bIns="45720" numCol="1" anchor="t"/>
          <a:lstStyle/>
          <a:p>
            <a:pPr>
              <a:spcBef>
                <a:spcPts val="600"/>
              </a:spcBef>
              <a:spcAft>
                <a:spcPts val="600"/>
              </a:spcAft>
            </a:pPr>
            <a:r>
              <a:rPr lang="en-US" sz="2000">
                <a:ea typeface="ＭＳ Ｐゴシック"/>
              </a:rPr>
              <a:t>Units Should </a:t>
            </a:r>
            <a:r>
              <a:rPr lang="en-US" sz="2000" u="sng">
                <a:ea typeface="ＭＳ Ｐゴシック"/>
              </a:rPr>
              <a:t>Not</a:t>
            </a:r>
            <a:r>
              <a:rPr lang="en-US" sz="2000">
                <a:ea typeface="ＭＳ Ｐゴシック"/>
              </a:rPr>
              <a:t>:</a:t>
            </a:r>
          </a:p>
          <a:p>
            <a:pPr marL="342900" indent="-342900">
              <a:spcBef>
                <a:spcPts val="600"/>
              </a:spcBef>
              <a:spcAft>
                <a:spcPts val="600"/>
              </a:spcAft>
              <a:buFont typeface="Arial" panose="020B0604020202020204" pitchFamily="34" charset="0"/>
              <a:buChar char="•"/>
            </a:pPr>
            <a:r>
              <a:rPr lang="en-US" sz="2000">
                <a:latin typeface="Arial"/>
                <a:ea typeface="ＭＳ Ｐゴシック"/>
                <a:cs typeface="Arial"/>
              </a:rPr>
              <a:t>Do not escort the employee off the premises or out of the building.</a:t>
            </a:r>
          </a:p>
          <a:p>
            <a:pPr marL="342900" indent="-342900">
              <a:spcBef>
                <a:spcPts val="600"/>
              </a:spcBef>
              <a:spcAft>
                <a:spcPts val="600"/>
              </a:spcAft>
              <a:buFont typeface="Arial" panose="020B0604020202020204" pitchFamily="34" charset="0"/>
              <a:buChar char="•"/>
            </a:pPr>
            <a:r>
              <a:rPr lang="en-US" sz="2000">
                <a:ea typeface="ＭＳ Ｐゴシック"/>
              </a:rPr>
              <a:t>Do not stop the employee from gathering their personal belongings. </a:t>
            </a:r>
          </a:p>
          <a:p>
            <a:pPr marL="342900" indent="-342900">
              <a:spcBef>
                <a:spcPts val="600"/>
              </a:spcBef>
              <a:spcAft>
                <a:spcPts val="600"/>
              </a:spcAft>
              <a:buFont typeface="Arial" panose="020B0604020202020204" pitchFamily="34" charset="0"/>
              <a:buChar char="•"/>
            </a:pPr>
            <a:r>
              <a:rPr lang="en-US" sz="2000">
                <a:latin typeface="Arial"/>
                <a:ea typeface="ＭＳ Ｐゴシック"/>
                <a:cs typeface="Arial"/>
              </a:rPr>
              <a:t>Do not request the removal of non-unit specific employee access such as MSU Email. </a:t>
            </a:r>
            <a:r>
              <a:rPr lang="en-US" sz="2000" b="1">
                <a:latin typeface="Arial"/>
                <a:ea typeface="ＭＳ Ｐゴシック"/>
                <a:cs typeface="Arial"/>
              </a:rPr>
              <a:t>University access should remain throughout the layoff period. </a:t>
            </a:r>
            <a:endParaRPr lang="en-US" sz="2000" b="1">
              <a:latin typeface="Arial"/>
              <a:cs typeface="Arial"/>
            </a:endParaRPr>
          </a:p>
          <a:p>
            <a:pPr marL="1485900" lvl="2" indent="-342900">
              <a:spcBef>
                <a:spcPts val="600"/>
              </a:spcBef>
              <a:spcAft>
                <a:spcPts val="600"/>
              </a:spcAft>
              <a:buFont typeface="Arial" panose="020B0604020202020204" pitchFamily="34" charset="0"/>
              <a:buChar char="•"/>
            </a:pPr>
            <a:endParaRPr lang="en-US" sz="1400"/>
          </a:p>
        </p:txBody>
      </p:sp>
      <p:sp>
        <p:nvSpPr>
          <p:cNvPr id="4" name="Slide Number Placeholder 3">
            <a:extLst>
              <a:ext uri="{FF2B5EF4-FFF2-40B4-BE49-F238E27FC236}">
                <a16:creationId xmlns:a16="http://schemas.microsoft.com/office/drawing/2014/main" id="{FAE5CD3E-EC92-7241-5CC9-4D4CA26561C6}"/>
              </a:ext>
            </a:extLst>
          </p:cNvPr>
          <p:cNvSpPr>
            <a:spLocks noGrp="1"/>
          </p:cNvSpPr>
          <p:nvPr>
            <p:ph type="sldNum" sz="quarter" idx="12"/>
          </p:nvPr>
        </p:nvSpPr>
        <p:spPr/>
        <p:txBody>
          <a:bodyPr/>
          <a:lstStyle/>
          <a:p>
            <a:pPr>
              <a:defRPr/>
            </a:pPr>
            <a:fld id="{4DCE0E26-47BB-FF4B-814B-E43C1B98F5D1}" type="slidenum">
              <a:rPr lang="en-US" smtClean="0"/>
              <a:pPr>
                <a:defRPr/>
              </a:pPr>
              <a:t>17</a:t>
            </a:fld>
            <a:endParaRPr lang="en-US"/>
          </a:p>
        </p:txBody>
      </p:sp>
    </p:spTree>
    <p:extLst>
      <p:ext uri="{BB962C8B-B14F-4D97-AF65-F5344CB8AC3E}">
        <p14:creationId xmlns:p14="http://schemas.microsoft.com/office/powerpoint/2010/main" val="404920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F52C-2578-C74B-C3B5-B841AE09D7C8}"/>
              </a:ext>
            </a:extLst>
          </p:cNvPr>
          <p:cNvSpPr>
            <a:spLocks noGrp="1"/>
          </p:cNvSpPr>
          <p:nvPr>
            <p:ph type="title"/>
          </p:nvPr>
        </p:nvSpPr>
        <p:spPr/>
        <p:txBody>
          <a:bodyPr lIns="91440" tIns="45720" rIns="91440" bIns="45720" anchor="t">
            <a:normAutofit/>
          </a:bodyPr>
          <a:lstStyle/>
          <a:p>
            <a:pPr algn="ctr"/>
            <a:r>
              <a:rPr lang="en-US" sz="3200">
                <a:latin typeface="Arial"/>
                <a:ea typeface="ＭＳ Ｐゴシック"/>
                <a:cs typeface="Arial"/>
              </a:rPr>
              <a:t>Employee Out of Office Suggestion</a:t>
            </a:r>
            <a:endParaRPr lang="en-US" sz="3200"/>
          </a:p>
        </p:txBody>
      </p:sp>
      <p:sp>
        <p:nvSpPr>
          <p:cNvPr id="3" name="Content Placeholder 2">
            <a:extLst>
              <a:ext uri="{FF2B5EF4-FFF2-40B4-BE49-F238E27FC236}">
                <a16:creationId xmlns:a16="http://schemas.microsoft.com/office/drawing/2014/main" id="{21443D07-A74D-D699-CF03-30A89C9210E1}"/>
              </a:ext>
            </a:extLst>
          </p:cNvPr>
          <p:cNvSpPr>
            <a:spLocks noGrp="1"/>
          </p:cNvSpPr>
          <p:nvPr>
            <p:ph idx="1"/>
          </p:nvPr>
        </p:nvSpPr>
        <p:spPr/>
        <p:txBody>
          <a:bodyPr wrap="square" lIns="91440" tIns="45720" rIns="91440" bIns="45720" numCol="1" anchor="t"/>
          <a:lstStyle/>
          <a:p>
            <a:pPr algn="ctr"/>
            <a:r>
              <a:rPr lang="en-US" sz="2000">
                <a:latin typeface="Arial"/>
                <a:ea typeface="ＭＳ Ｐゴシック"/>
                <a:cs typeface="Arial"/>
              </a:rPr>
              <a:t>“Hello, Thank you for your message. As of (DATE), I am no longer in this position at Michigan State University. Please direct any future correspondence to (supervisor or shared email inbox if applicable) at (EMAIL ADDRESS).”</a:t>
            </a:r>
          </a:p>
        </p:txBody>
      </p:sp>
      <p:sp>
        <p:nvSpPr>
          <p:cNvPr id="4" name="Slide Number Placeholder 3">
            <a:extLst>
              <a:ext uri="{FF2B5EF4-FFF2-40B4-BE49-F238E27FC236}">
                <a16:creationId xmlns:a16="http://schemas.microsoft.com/office/drawing/2014/main" id="{7D47B705-3F91-AE22-79B7-AE56BA52A108}"/>
              </a:ext>
            </a:extLst>
          </p:cNvPr>
          <p:cNvSpPr>
            <a:spLocks noGrp="1"/>
          </p:cNvSpPr>
          <p:nvPr>
            <p:ph type="sldNum" sz="quarter" idx="12"/>
          </p:nvPr>
        </p:nvSpPr>
        <p:spPr/>
        <p:txBody>
          <a:bodyPr/>
          <a:lstStyle/>
          <a:p>
            <a:pPr>
              <a:defRPr/>
            </a:pPr>
            <a:fld id="{4DCE0E26-47BB-FF4B-814B-E43C1B98F5D1}" type="slidenum">
              <a:rPr lang="en-US" smtClean="0"/>
              <a:pPr>
                <a:defRPr/>
              </a:pPr>
              <a:t>18</a:t>
            </a:fld>
            <a:endParaRPr lang="en-US"/>
          </a:p>
        </p:txBody>
      </p:sp>
    </p:spTree>
    <p:extLst>
      <p:ext uri="{BB962C8B-B14F-4D97-AF65-F5344CB8AC3E}">
        <p14:creationId xmlns:p14="http://schemas.microsoft.com/office/powerpoint/2010/main" val="405194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F6CB-5682-2FC5-E978-D6A9ABF47935}"/>
              </a:ext>
            </a:extLst>
          </p:cNvPr>
          <p:cNvSpPr>
            <a:spLocks noGrp="1"/>
          </p:cNvSpPr>
          <p:nvPr>
            <p:ph type="title"/>
          </p:nvPr>
        </p:nvSpPr>
        <p:spPr>
          <a:xfrm>
            <a:off x="457199" y="422554"/>
            <a:ext cx="8229600" cy="821157"/>
          </a:xfrm>
        </p:spPr>
        <p:txBody>
          <a:bodyPr>
            <a:normAutofit/>
          </a:bodyPr>
          <a:lstStyle/>
          <a:p>
            <a:pPr algn="ctr"/>
            <a:r>
              <a:rPr lang="en-US" sz="3200"/>
              <a:t>Notice Periods</a:t>
            </a:r>
          </a:p>
        </p:txBody>
      </p:sp>
      <p:graphicFrame>
        <p:nvGraphicFramePr>
          <p:cNvPr id="4" name="Content Placeholder 3">
            <a:extLst>
              <a:ext uri="{FF2B5EF4-FFF2-40B4-BE49-F238E27FC236}">
                <a16:creationId xmlns:a16="http://schemas.microsoft.com/office/drawing/2014/main" id="{0D8A4418-A744-3F7D-5DF9-3BEAEAB40A9D}"/>
              </a:ext>
            </a:extLst>
          </p:cNvPr>
          <p:cNvGraphicFramePr>
            <a:graphicFrameLocks noGrp="1"/>
          </p:cNvGraphicFramePr>
          <p:nvPr>
            <p:ph idx="1"/>
            <p:extLst>
              <p:ext uri="{D42A27DB-BD31-4B8C-83A1-F6EECF244321}">
                <p14:modId xmlns:p14="http://schemas.microsoft.com/office/powerpoint/2010/main" val="314872810"/>
              </p:ext>
            </p:extLst>
          </p:nvPr>
        </p:nvGraphicFramePr>
        <p:xfrm>
          <a:off x="1089810" y="1401027"/>
          <a:ext cx="6964379" cy="4548080"/>
        </p:xfrm>
        <a:graphic>
          <a:graphicData uri="http://schemas.openxmlformats.org/drawingml/2006/table">
            <a:tbl>
              <a:tblPr/>
              <a:tblGrid>
                <a:gridCol w="2628076">
                  <a:extLst>
                    <a:ext uri="{9D8B030D-6E8A-4147-A177-3AD203B41FA5}">
                      <a16:colId xmlns:a16="http://schemas.microsoft.com/office/drawing/2014/main" val="3874436151"/>
                    </a:ext>
                  </a:extLst>
                </a:gridCol>
                <a:gridCol w="4336303">
                  <a:extLst>
                    <a:ext uri="{9D8B030D-6E8A-4147-A177-3AD203B41FA5}">
                      <a16:colId xmlns:a16="http://schemas.microsoft.com/office/drawing/2014/main" val="3775867403"/>
                    </a:ext>
                  </a:extLst>
                </a:gridCol>
              </a:tblGrid>
              <a:tr h="413533">
                <a:tc>
                  <a:txBody>
                    <a:bodyPr/>
                    <a:lstStyle/>
                    <a:p>
                      <a:pPr algn="ctr" rtl="0" fontAlgn="base"/>
                      <a:r>
                        <a:rPr lang="en-US" sz="1800" b="1" i="0">
                          <a:solidFill>
                            <a:schemeClr val="tx1">
                              <a:lumMod val="75000"/>
                              <a:lumOff val="25000"/>
                            </a:schemeClr>
                          </a:solidFill>
                          <a:effectLst/>
                          <a:latin typeface="Arial" panose="020B0604020202020204" pitchFamily="34" charset="0"/>
                          <a:cs typeface="Arial" panose="020B0604020202020204" pitchFamily="34" charset="0"/>
                        </a:rPr>
                        <a:t>Union Group</a:t>
                      </a:r>
                      <a:r>
                        <a:rPr lang="en-US" sz="1800" b="0" i="0">
                          <a:solidFill>
                            <a:schemeClr val="tx1">
                              <a:lumMod val="75000"/>
                              <a:lumOff val="25000"/>
                            </a:schemeClr>
                          </a:solidFill>
                          <a:effectLst/>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r>
                        <a:rPr lang="en-US" sz="1800" b="1" i="0">
                          <a:solidFill>
                            <a:schemeClr val="tx1">
                              <a:lumMod val="75000"/>
                              <a:lumOff val="25000"/>
                            </a:schemeClr>
                          </a:solidFill>
                          <a:effectLst/>
                          <a:latin typeface="Arial" panose="020B0604020202020204" pitchFamily="34" charset="0"/>
                          <a:cs typeface="Arial" panose="020B0604020202020204" pitchFamily="34" charset="0"/>
                        </a:rPr>
                        <a:t>Minimum Notice Period</a:t>
                      </a:r>
                      <a:r>
                        <a:rPr lang="en-US" sz="1800" b="0" i="0">
                          <a:solidFill>
                            <a:schemeClr val="tx1">
                              <a:lumMod val="75000"/>
                              <a:lumOff val="25000"/>
                            </a:schemeClr>
                          </a:solidFill>
                          <a:effectLst/>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8315378"/>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APA &amp; NURS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60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0142687"/>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APSA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60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2046815"/>
                  </a:ext>
                </a:extLst>
              </a:tr>
              <a:tr h="413533">
                <a:tc>
                  <a:txBody>
                    <a:bodyPr/>
                    <a:lstStyle/>
                    <a:p>
                      <a:pPr lvl="0" algn="l">
                        <a:buNone/>
                      </a:pPr>
                      <a:r>
                        <a:rPr lang="en-US" sz="1800" b="0" i="0">
                          <a:solidFill>
                            <a:schemeClr val="tx1">
                              <a:lumMod val="75000"/>
                              <a:lumOff val="25000"/>
                            </a:schemeClr>
                          </a:solidFill>
                          <a:effectLst/>
                          <a:latin typeface="Arial"/>
                          <a:cs typeface="Arial"/>
                        </a:rPr>
                        <a:t>EXPA</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buNone/>
                      </a:pPr>
                      <a:r>
                        <a:rPr lang="en-US" sz="1800" b="0" i="0">
                          <a:solidFill>
                            <a:schemeClr val="tx1">
                              <a:lumMod val="75000"/>
                              <a:lumOff val="25000"/>
                            </a:schemeClr>
                          </a:solidFill>
                          <a:effectLst/>
                          <a:latin typeface="Arial"/>
                          <a:cs typeface="Arial"/>
                        </a:rPr>
                        <a:t>60 calendar days</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519234645"/>
                  </a:ext>
                </a:extLst>
              </a:tr>
              <a:tr h="412750">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CTU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a:cs typeface="Arial"/>
                        </a:rPr>
                        <a:t>45 calendar days; plus 15 working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876083"/>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AFSCME 1585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14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4762350"/>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SSTU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14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9397724"/>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IUOE 324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7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1197561"/>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IATSE 274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60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7408302"/>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POAM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21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345832"/>
                  </a:ext>
                </a:extLst>
              </a:tr>
              <a:tr h="413533">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Non-Union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r>
                        <a:rPr lang="en-US" sz="1800" b="0" i="0">
                          <a:solidFill>
                            <a:schemeClr val="tx1">
                              <a:lumMod val="75000"/>
                              <a:lumOff val="25000"/>
                            </a:schemeClr>
                          </a:solidFill>
                          <a:effectLst/>
                          <a:latin typeface="Arial" panose="020B0604020202020204" pitchFamily="34" charset="0"/>
                          <a:cs typeface="Arial" panose="020B0604020202020204" pitchFamily="34" charset="0"/>
                        </a:rPr>
                        <a:t>60 calendar days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3358607"/>
                  </a:ext>
                </a:extLst>
              </a:tr>
            </a:tbl>
          </a:graphicData>
        </a:graphic>
      </p:graphicFrame>
      <p:sp>
        <p:nvSpPr>
          <p:cNvPr id="3" name="Slide Number Placeholder 2">
            <a:extLst>
              <a:ext uri="{FF2B5EF4-FFF2-40B4-BE49-F238E27FC236}">
                <a16:creationId xmlns:a16="http://schemas.microsoft.com/office/drawing/2014/main" id="{9944F9BB-36DE-7B49-91F7-0E055A6A5817}"/>
              </a:ext>
            </a:extLst>
          </p:cNvPr>
          <p:cNvSpPr>
            <a:spLocks noGrp="1"/>
          </p:cNvSpPr>
          <p:nvPr>
            <p:ph type="sldNum" sz="quarter" idx="12"/>
          </p:nvPr>
        </p:nvSpPr>
        <p:spPr/>
        <p:txBody>
          <a:bodyPr/>
          <a:lstStyle/>
          <a:p>
            <a:pPr>
              <a:defRPr/>
            </a:pPr>
            <a:fld id="{4DCE0E26-47BB-FF4B-814B-E43C1B98F5D1}" type="slidenum">
              <a:rPr lang="en-US" smtClean="0"/>
              <a:pPr>
                <a:defRPr/>
              </a:pPr>
              <a:t>19</a:t>
            </a:fld>
            <a:endParaRPr lang="en-US"/>
          </a:p>
        </p:txBody>
      </p:sp>
    </p:spTree>
    <p:extLst>
      <p:ext uri="{BB962C8B-B14F-4D97-AF65-F5344CB8AC3E}">
        <p14:creationId xmlns:p14="http://schemas.microsoft.com/office/powerpoint/2010/main" val="174438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background with green text and a helmet&#10;&#10;Description automatically generated">
            <a:extLst>
              <a:ext uri="{FF2B5EF4-FFF2-40B4-BE49-F238E27FC236}">
                <a16:creationId xmlns:a16="http://schemas.microsoft.com/office/drawing/2014/main" id="{A21213D0-9F8B-D9AC-A1B4-CF3E3D8C6DB3}"/>
              </a:ext>
            </a:extLst>
          </p:cNvPr>
          <p:cNvPicPr>
            <a:picLocks noChangeAspect="1"/>
          </p:cNvPicPr>
          <p:nvPr/>
        </p:nvPicPr>
        <p:blipFill rotWithShape="1">
          <a:blip r:embed="rId3"/>
          <a:srcRect b="19"/>
          <a:stretch/>
        </p:blipFill>
        <p:spPr>
          <a:xfrm>
            <a:off x="15" y="858211"/>
            <a:ext cx="9143985" cy="5142539"/>
          </a:xfrm>
          <a:prstGeom prst="rect">
            <a:avLst/>
          </a:prstGeom>
        </p:spPr>
      </p:pic>
      <p:sp>
        <p:nvSpPr>
          <p:cNvPr id="2" name="Rectangle 1">
            <a:extLst>
              <a:ext uri="{FF2B5EF4-FFF2-40B4-BE49-F238E27FC236}">
                <a16:creationId xmlns:a16="http://schemas.microsoft.com/office/drawing/2014/main" id="{1EF655B7-6592-B1E2-D1E6-2F6C7731D2C2}"/>
              </a:ext>
            </a:extLst>
          </p:cNvPr>
          <p:cNvSpPr/>
          <p:nvPr/>
        </p:nvSpPr>
        <p:spPr>
          <a:xfrm>
            <a:off x="4785014" y="5570653"/>
            <a:ext cx="4239491" cy="3273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venir Medium" panose="02000503020000020003" pitchFamily="2" charset="0"/>
            </a:endParaRPr>
          </a:p>
        </p:txBody>
      </p:sp>
      <p:sp>
        <p:nvSpPr>
          <p:cNvPr id="4" name="Rectangle 3">
            <a:extLst>
              <a:ext uri="{FF2B5EF4-FFF2-40B4-BE49-F238E27FC236}">
                <a16:creationId xmlns:a16="http://schemas.microsoft.com/office/drawing/2014/main" id="{1ABBCE4D-E5D6-4219-BC85-85ACCE0A82DE}"/>
              </a:ext>
            </a:extLst>
          </p:cNvPr>
          <p:cNvSpPr/>
          <p:nvPr/>
        </p:nvSpPr>
        <p:spPr>
          <a:xfrm>
            <a:off x="4461753" y="4180742"/>
            <a:ext cx="4681105" cy="17172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venir Medium" panose="02000503020000020003" pitchFamily="2" charset="0"/>
            </a:endParaRPr>
          </a:p>
        </p:txBody>
      </p:sp>
      <p:pic>
        <p:nvPicPr>
          <p:cNvPr id="7" name="Picture 6" descr="A green text on a black background&#10;&#10;Description automatically generated">
            <a:extLst>
              <a:ext uri="{FF2B5EF4-FFF2-40B4-BE49-F238E27FC236}">
                <a16:creationId xmlns:a16="http://schemas.microsoft.com/office/drawing/2014/main" id="{6341AB8A-FC24-41BF-7D8B-E8C34BEBF240}"/>
              </a:ext>
            </a:extLst>
          </p:cNvPr>
          <p:cNvPicPr>
            <a:picLocks noChangeAspect="1"/>
          </p:cNvPicPr>
          <p:nvPr/>
        </p:nvPicPr>
        <p:blipFill>
          <a:blip r:embed="rId4"/>
          <a:stretch>
            <a:fillRect/>
          </a:stretch>
        </p:blipFill>
        <p:spPr>
          <a:xfrm>
            <a:off x="4273060" y="4927223"/>
            <a:ext cx="4681106" cy="807086"/>
          </a:xfrm>
          <a:prstGeom prst="rect">
            <a:avLst/>
          </a:prstGeom>
        </p:spPr>
      </p:pic>
      <p:sp>
        <p:nvSpPr>
          <p:cNvPr id="5" name="TextBox 4">
            <a:extLst>
              <a:ext uri="{FF2B5EF4-FFF2-40B4-BE49-F238E27FC236}">
                <a16:creationId xmlns:a16="http://schemas.microsoft.com/office/drawing/2014/main" id="{4BDD70BE-1125-F1BD-652B-FBD6F0CB8B76}"/>
              </a:ext>
            </a:extLst>
          </p:cNvPr>
          <p:cNvSpPr txBox="1"/>
          <p:nvPr/>
        </p:nvSpPr>
        <p:spPr>
          <a:xfrm>
            <a:off x="5194090" y="3482347"/>
            <a:ext cx="3760076" cy="1038746"/>
          </a:xfrm>
          <a:prstGeom prst="rect">
            <a:avLst/>
          </a:prstGeom>
          <a:noFill/>
        </p:spPr>
        <p:txBody>
          <a:bodyPr wrap="square" rtlCol="0">
            <a:spAutoFit/>
          </a:bodyPr>
          <a:lstStyle/>
          <a:p>
            <a:pPr algn="ctr" defTabSz="685800" fontAlgn="auto">
              <a:spcBef>
                <a:spcPts val="0"/>
              </a:spcBef>
              <a:spcAft>
                <a:spcPts val="0"/>
              </a:spcAft>
            </a:pPr>
            <a:r>
              <a:rPr lang="en-US" sz="2400" b="1" dirty="0">
                <a:solidFill>
                  <a:prstClr val="black"/>
                </a:solidFill>
                <a:latin typeface="Avenir Black" panose="02000503020000020003" pitchFamily="2" charset="0"/>
                <a:ea typeface="+mn-ea"/>
                <a:cs typeface="+mn-cs"/>
              </a:rPr>
              <a:t>Faculty and Academic Staff RIF Process</a:t>
            </a:r>
          </a:p>
          <a:p>
            <a:pPr defTabSz="685800" fontAlgn="auto">
              <a:spcBef>
                <a:spcPts val="0"/>
              </a:spcBef>
              <a:spcAft>
                <a:spcPts val="0"/>
              </a:spcAft>
            </a:pPr>
            <a:r>
              <a:rPr lang="en-US" sz="1350" b="1" dirty="0">
                <a:solidFill>
                  <a:prstClr val="black"/>
                </a:solidFill>
                <a:latin typeface="Avenir Black" panose="02000503020000020003" pitchFamily="2" charset="0"/>
                <a:ea typeface="+mn-ea"/>
                <a:cs typeface="+mn-cs"/>
              </a:rPr>
              <a:t>March 2026</a:t>
            </a:r>
          </a:p>
        </p:txBody>
      </p:sp>
    </p:spTree>
    <p:extLst>
      <p:ext uri="{BB962C8B-B14F-4D97-AF65-F5344CB8AC3E}">
        <p14:creationId xmlns:p14="http://schemas.microsoft.com/office/powerpoint/2010/main" val="320967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BA46-6478-72FD-A9C7-E55B04C4B276}"/>
              </a:ext>
            </a:extLst>
          </p:cNvPr>
          <p:cNvSpPr>
            <a:spLocks noGrp="1"/>
          </p:cNvSpPr>
          <p:nvPr>
            <p:ph type="title"/>
          </p:nvPr>
        </p:nvSpPr>
        <p:spPr>
          <a:xfrm>
            <a:off x="0" y="779044"/>
            <a:ext cx="9021097" cy="821157"/>
          </a:xfrm>
        </p:spPr>
        <p:txBody>
          <a:bodyPr>
            <a:normAutofit/>
          </a:bodyPr>
          <a:lstStyle/>
          <a:p>
            <a:pPr algn="ctr"/>
            <a:r>
              <a:rPr lang="en-US" sz="3000" dirty="0"/>
              <a:t>Administrative Leaves – Layoff Notice Period</a:t>
            </a:r>
          </a:p>
        </p:txBody>
      </p:sp>
      <p:sp>
        <p:nvSpPr>
          <p:cNvPr id="3" name="Content Placeholder 2">
            <a:extLst>
              <a:ext uri="{FF2B5EF4-FFF2-40B4-BE49-F238E27FC236}">
                <a16:creationId xmlns:a16="http://schemas.microsoft.com/office/drawing/2014/main" id="{4223EF8D-7580-87BC-4E64-47BF9EBD7DC4}"/>
              </a:ext>
            </a:extLst>
          </p:cNvPr>
          <p:cNvSpPr>
            <a:spLocks noGrp="1"/>
          </p:cNvSpPr>
          <p:nvPr>
            <p:ph idx="1"/>
          </p:nvPr>
        </p:nvSpPr>
        <p:spPr>
          <a:xfrm>
            <a:off x="457200" y="1600201"/>
            <a:ext cx="8229600" cy="4619530"/>
          </a:xfrm>
        </p:spPr>
        <p:txBody>
          <a:bodyPr wrap="square" lIns="91440" tIns="45720" rIns="91440" bIns="45720" numCol="1" anchor="t"/>
          <a:lstStyle/>
          <a:p>
            <a:pPr marL="285750" indent="-285750">
              <a:spcBef>
                <a:spcPts val="0"/>
              </a:spcBef>
              <a:spcAft>
                <a:spcPts val="0"/>
              </a:spcAft>
              <a:buFont typeface="Arial" panose="020B0604020202020204" pitchFamily="34" charset="0"/>
              <a:buChar char="•"/>
            </a:pPr>
            <a:r>
              <a:rPr lang="en-US" sz="2000">
                <a:latin typeface="Arial"/>
                <a:ea typeface="ＭＳ Ｐゴシック"/>
                <a:cs typeface="Arial"/>
              </a:rPr>
              <a:t>There may be situations where the unit determines a need to place an employee on paid leave for the duration of layoff notice period.  </a:t>
            </a:r>
          </a:p>
          <a:p>
            <a:pPr marL="285750" indent="-285750">
              <a:spcBef>
                <a:spcPts val="0"/>
              </a:spcBef>
              <a:spcAft>
                <a:spcPts val="0"/>
              </a:spcAft>
              <a:buFont typeface="Arial" panose="020B0604020202020204" pitchFamily="34" charset="0"/>
              <a:buChar char="•"/>
            </a:pPr>
            <a:endParaRPr lang="en-US" sz="2000">
              <a:ea typeface="ＭＳ Ｐゴシック"/>
            </a:endParaRPr>
          </a:p>
          <a:p>
            <a:pPr marL="285750" indent="-285750">
              <a:spcBef>
                <a:spcPts val="0"/>
              </a:spcBef>
              <a:spcAft>
                <a:spcPts val="0"/>
              </a:spcAft>
              <a:buFont typeface="Arial" panose="020B0604020202020204" pitchFamily="34" charset="0"/>
              <a:buChar char="•"/>
            </a:pPr>
            <a:r>
              <a:rPr lang="en-US" sz="2000">
                <a:ea typeface="ＭＳ Ｐゴシック"/>
              </a:rPr>
              <a:t>During an </a:t>
            </a:r>
            <a:r>
              <a:rPr lang="en-US" sz="2000" b="1">
                <a:ea typeface="ＭＳ Ｐゴシック"/>
              </a:rPr>
              <a:t>administrative leave</a:t>
            </a:r>
            <a:r>
              <a:rPr lang="en-US" sz="2000">
                <a:ea typeface="ＭＳ Ｐゴシック"/>
              </a:rPr>
              <a:t>, the employee is compensated (salary, benefits, retirement, etc.) during the notice period but is not performing any work for the unit.</a:t>
            </a:r>
            <a:endParaRPr lang="en-US" sz="2000"/>
          </a:p>
          <a:p>
            <a:pPr marL="285750" indent="-285750">
              <a:spcBef>
                <a:spcPts val="0"/>
              </a:spcBef>
              <a:spcAft>
                <a:spcPts val="0"/>
              </a:spcAft>
              <a:buFont typeface="Arial" panose="020B0604020202020204" pitchFamily="34" charset="0"/>
              <a:buChar char="•"/>
            </a:pPr>
            <a:endParaRPr lang="en-US" sz="2000">
              <a:ea typeface="ＭＳ Ｐゴシック"/>
            </a:endParaRPr>
          </a:p>
          <a:p>
            <a:pPr marL="285750" indent="-285750">
              <a:spcBef>
                <a:spcPts val="0"/>
              </a:spcBef>
              <a:spcAft>
                <a:spcPts val="0"/>
              </a:spcAft>
              <a:buFont typeface="Arial" panose="020B0604020202020204" pitchFamily="34" charset="0"/>
              <a:buChar char="•"/>
            </a:pPr>
            <a:r>
              <a:rPr lang="en-US" sz="2000">
                <a:latin typeface="Arial"/>
                <a:ea typeface="ＭＳ Ｐゴシック"/>
                <a:cs typeface="Arial"/>
              </a:rPr>
              <a:t>Units should work with the HR layoff team if an administrative leave is needed.</a:t>
            </a:r>
          </a:p>
        </p:txBody>
      </p:sp>
      <p:sp>
        <p:nvSpPr>
          <p:cNvPr id="4" name="Slide Number Placeholder 3">
            <a:extLst>
              <a:ext uri="{FF2B5EF4-FFF2-40B4-BE49-F238E27FC236}">
                <a16:creationId xmlns:a16="http://schemas.microsoft.com/office/drawing/2014/main" id="{16B2B8E7-BBFC-30DC-9001-35774644D1DE}"/>
              </a:ext>
            </a:extLst>
          </p:cNvPr>
          <p:cNvSpPr>
            <a:spLocks noGrp="1"/>
          </p:cNvSpPr>
          <p:nvPr>
            <p:ph type="sldNum" sz="quarter" idx="12"/>
          </p:nvPr>
        </p:nvSpPr>
        <p:spPr>
          <a:xfrm>
            <a:off x="6553200" y="6322303"/>
            <a:ext cx="2133600" cy="365125"/>
          </a:xfrm>
        </p:spPr>
        <p:txBody>
          <a:bodyPr/>
          <a:lstStyle/>
          <a:p>
            <a:pPr>
              <a:defRPr/>
            </a:pPr>
            <a:fld id="{4DCE0E26-47BB-FF4B-814B-E43C1B98F5D1}" type="slidenum">
              <a:rPr lang="en-US" smtClean="0"/>
              <a:pPr>
                <a:defRPr/>
              </a:pPr>
              <a:t>20</a:t>
            </a:fld>
            <a:endParaRPr lang="en-US"/>
          </a:p>
        </p:txBody>
      </p:sp>
    </p:spTree>
    <p:extLst>
      <p:ext uri="{BB962C8B-B14F-4D97-AF65-F5344CB8AC3E}">
        <p14:creationId xmlns:p14="http://schemas.microsoft.com/office/powerpoint/2010/main" val="134946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a:xfrm>
            <a:off x="457200" y="631165"/>
            <a:ext cx="8229600" cy="773657"/>
          </a:xfrm>
        </p:spPr>
        <p:txBody>
          <a:bodyPr lIns="91440" tIns="45720" rIns="91440" bIns="45720" anchor="t">
            <a:normAutofit/>
          </a:bodyPr>
          <a:lstStyle/>
          <a:p>
            <a:pPr algn="ctr">
              <a:lnSpc>
                <a:spcPct val="90000"/>
              </a:lnSpc>
            </a:pPr>
            <a:r>
              <a:rPr lang="en-US" sz="3200">
                <a:latin typeface="Arial"/>
                <a:ea typeface="ＭＳ Ｐゴシック"/>
                <a:cs typeface="Arial"/>
              </a:rPr>
              <a:t>Accrual Payouts </a:t>
            </a:r>
            <a:endParaRPr lang="en-US"/>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a:xfrm>
            <a:off x="524435" y="1281355"/>
            <a:ext cx="8229600" cy="4946480"/>
          </a:xfrm>
        </p:spPr>
        <p:txBody>
          <a:bodyPr wrap="square" lIns="91440" tIns="45720" rIns="91440" bIns="45720" numCol="1" anchor="t">
            <a:normAutofit/>
          </a:bodyPr>
          <a:lstStyle/>
          <a:p>
            <a:pPr marL="342265">
              <a:lnSpc>
                <a:spcPct val="120000"/>
              </a:lnSpc>
              <a:spcBef>
                <a:spcPts val="0"/>
              </a:spcBef>
              <a:spcAft>
                <a:spcPts val="0"/>
              </a:spcAft>
              <a:buFont typeface="Wingdings" panose="020B0604020202020204" pitchFamily="34" charset="0"/>
              <a:buChar char="§"/>
            </a:pPr>
            <a:r>
              <a:rPr lang="en-US" sz="2400" b="1">
                <a:latin typeface="Arial"/>
                <a:ea typeface="ＭＳ Ｐゴシック"/>
                <a:cs typeface="Arial"/>
              </a:rPr>
              <a:t>Unused Vacation Accruals</a:t>
            </a:r>
          </a:p>
          <a:p>
            <a:pPr marL="591439" lvl="1">
              <a:lnSpc>
                <a:spcPct val="120000"/>
              </a:lnSpc>
              <a:spcBef>
                <a:spcPts val="0"/>
              </a:spcBef>
              <a:spcAft>
                <a:spcPts val="0"/>
              </a:spcAft>
              <a:buFont typeface="Arial" panose="020B0604020202020204" pitchFamily="34" charset="0"/>
              <a:buChar char="•"/>
            </a:pPr>
            <a:r>
              <a:rPr lang="en-US" sz="2000">
                <a:solidFill>
                  <a:schemeClr val="tx1">
                    <a:lumMod val="75000"/>
                    <a:lumOff val="25000"/>
                  </a:schemeClr>
                </a:solidFill>
                <a:latin typeface="Arial"/>
                <a:ea typeface="ＭＳ Ｐゴシック"/>
                <a:cs typeface="Arial"/>
              </a:rPr>
              <a:t>Employee may choose: </a:t>
            </a:r>
          </a:p>
          <a:p>
            <a:pPr marL="1085215" lvl="2">
              <a:lnSpc>
                <a:spcPct val="120000"/>
              </a:lnSpc>
              <a:spcBef>
                <a:spcPts val="0"/>
              </a:spcBef>
              <a:spcAft>
                <a:spcPts val="0"/>
              </a:spcAft>
              <a:buFont typeface="Courier New" panose="020B0604020202020204" pitchFamily="34" charset="0"/>
              <a:buChar char="o"/>
            </a:pPr>
            <a:r>
              <a:rPr lang="en-US" sz="2000">
                <a:solidFill>
                  <a:schemeClr val="tx1">
                    <a:lumMod val="75000"/>
                    <a:lumOff val="25000"/>
                  </a:schemeClr>
                </a:solidFill>
                <a:latin typeface="Arial"/>
                <a:ea typeface="ＭＳ Ｐゴシック"/>
                <a:cs typeface="Arial"/>
              </a:rPr>
              <a:t>A lump sum payout of their vacation accruals or</a:t>
            </a:r>
          </a:p>
          <a:p>
            <a:pPr marL="1085215" lvl="2">
              <a:lnSpc>
                <a:spcPct val="120000"/>
              </a:lnSpc>
              <a:spcBef>
                <a:spcPts val="0"/>
              </a:spcBef>
              <a:spcAft>
                <a:spcPts val="0"/>
              </a:spcAft>
              <a:buFont typeface="Courier New" panose="020B0604020202020204" pitchFamily="34" charset="0"/>
              <a:buChar char="o"/>
            </a:pPr>
            <a:r>
              <a:rPr lang="en-US" sz="2000">
                <a:solidFill>
                  <a:schemeClr val="tx1">
                    <a:lumMod val="75000"/>
                    <a:lumOff val="25000"/>
                  </a:schemeClr>
                </a:solidFill>
                <a:latin typeface="Arial"/>
                <a:ea typeface="ＭＳ Ｐゴシック"/>
                <a:cs typeface="Arial"/>
              </a:rPr>
              <a:t>Running out vacation accruals after their layoff notice period based on provisions of their collective bargaining agreement.</a:t>
            </a:r>
            <a:endParaRPr lang="en-US" sz="2000">
              <a:solidFill>
                <a:schemeClr val="tx1">
                  <a:lumMod val="75000"/>
                  <a:lumOff val="25000"/>
                </a:schemeClr>
              </a:solidFill>
            </a:endParaRPr>
          </a:p>
          <a:p>
            <a:pPr marL="591439" lvl="1">
              <a:lnSpc>
                <a:spcPct val="120000"/>
              </a:lnSpc>
              <a:spcBef>
                <a:spcPts val="0"/>
              </a:spcBef>
              <a:spcAft>
                <a:spcPts val="0"/>
              </a:spcAft>
              <a:buFont typeface="Arial" panose="020B0604020202020204" pitchFamily="34" charset="0"/>
              <a:buChar char="•"/>
            </a:pPr>
            <a:r>
              <a:rPr lang="en-US" sz="2000">
                <a:solidFill>
                  <a:schemeClr val="tx1">
                    <a:lumMod val="75000"/>
                    <a:lumOff val="25000"/>
                  </a:schemeClr>
                </a:solidFill>
                <a:latin typeface="Arial"/>
                <a:ea typeface="ＭＳ Ｐゴシック"/>
                <a:cs typeface="Arial"/>
              </a:rPr>
              <a:t>HR staff will work with employee to explain accrual payout process.</a:t>
            </a:r>
          </a:p>
          <a:p>
            <a:pPr marL="362839" lvl="1" indent="0">
              <a:lnSpc>
                <a:spcPct val="120000"/>
              </a:lnSpc>
              <a:spcBef>
                <a:spcPts val="0"/>
              </a:spcBef>
              <a:spcAft>
                <a:spcPts val="0"/>
              </a:spcAft>
              <a:buNone/>
            </a:pPr>
            <a:endParaRPr lang="en-US" sz="2000">
              <a:solidFill>
                <a:schemeClr val="tx1">
                  <a:lumMod val="75000"/>
                  <a:lumOff val="25000"/>
                </a:schemeClr>
              </a:solidFill>
              <a:latin typeface="Arial"/>
              <a:ea typeface="ＭＳ Ｐゴシック"/>
              <a:cs typeface="Arial"/>
            </a:endParaRPr>
          </a:p>
          <a:p>
            <a:pPr marL="285115">
              <a:lnSpc>
                <a:spcPct val="120000"/>
              </a:lnSpc>
              <a:spcBef>
                <a:spcPts val="0"/>
              </a:spcBef>
              <a:spcAft>
                <a:spcPts val="0"/>
              </a:spcAft>
              <a:buClr>
                <a:srgbClr val="404040"/>
              </a:buClr>
              <a:buFont typeface="Wingdings" panose="020B0604020202020204" pitchFamily="34" charset="0"/>
              <a:buChar char="§"/>
            </a:pPr>
            <a:r>
              <a:rPr lang="en-US" sz="2400" b="1">
                <a:latin typeface="Arial"/>
                <a:ea typeface="ＭＳ Ｐゴシック"/>
                <a:cs typeface="Arial"/>
              </a:rPr>
              <a:t>Comp Time</a:t>
            </a:r>
            <a:endParaRPr lang="en-US" sz="2400" b="1"/>
          </a:p>
          <a:p>
            <a:pPr marL="591439" lvl="1">
              <a:lnSpc>
                <a:spcPct val="120000"/>
              </a:lnSpc>
              <a:spcBef>
                <a:spcPts val="0"/>
              </a:spcBef>
              <a:spcAft>
                <a:spcPts val="0"/>
              </a:spcAft>
              <a:buFont typeface="Arial" panose="020B0604020202020204" pitchFamily="34" charset="0"/>
              <a:buChar char="•"/>
            </a:pPr>
            <a:r>
              <a:rPr lang="en-US" sz="2000">
                <a:solidFill>
                  <a:schemeClr val="tx1">
                    <a:lumMod val="75000"/>
                    <a:lumOff val="25000"/>
                  </a:schemeClr>
                </a:solidFill>
                <a:latin typeface="Arial"/>
                <a:ea typeface="ＭＳ Ｐゴシック"/>
                <a:cs typeface="Arial"/>
              </a:rPr>
              <a:t>Unit will confirm if the impacted employee has unpaid comp time. If yes, the unit will submit a special pay form on the effective date of layoff to pay for any unpaid comp time. </a:t>
            </a:r>
            <a:endParaRPr lang="en-US" sz="2000">
              <a:solidFill>
                <a:schemeClr val="tx1">
                  <a:lumMod val="75000"/>
                  <a:lumOff val="25000"/>
                </a:schemeClr>
              </a:solidFill>
            </a:endParaRPr>
          </a:p>
          <a:p>
            <a:pPr marL="1542415" lvl="3">
              <a:lnSpc>
                <a:spcPct val="120000"/>
              </a:lnSpc>
              <a:spcBef>
                <a:spcPts val="0"/>
              </a:spcBef>
              <a:spcAft>
                <a:spcPts val="0"/>
              </a:spcAft>
              <a:buFont typeface="Arial" panose="020B0604020202020204" pitchFamily="34" charset="0"/>
              <a:buChar char="•"/>
            </a:pPr>
            <a:endParaRPr lang="en-US">
              <a:solidFill>
                <a:srgbClr val="000000"/>
              </a:solidFill>
            </a:endParaRPr>
          </a:p>
          <a:p>
            <a:pPr marL="1085850" lvl="2">
              <a:lnSpc>
                <a:spcPct val="120000"/>
              </a:lnSpc>
              <a:spcBef>
                <a:spcPts val="0"/>
              </a:spcBef>
              <a:spcAft>
                <a:spcPts val="0"/>
              </a:spcAft>
              <a:buFont typeface="Wingdings" panose="020B0604020202020204" pitchFamily="34" charset="0"/>
              <a:buChar char="§"/>
            </a:pPr>
            <a:endParaRPr lang="en-US" sz="1600">
              <a:solidFill>
                <a:srgbClr val="404040"/>
              </a:solidFill>
              <a:latin typeface="Arial"/>
              <a:ea typeface="ＭＳ Ｐゴシック"/>
              <a:cs typeface="Arial"/>
            </a:endParaRPr>
          </a:p>
          <a:p>
            <a:pPr>
              <a:lnSpc>
                <a:spcPct val="90000"/>
              </a:lnSpc>
              <a:buFont typeface="Arial" charset="2"/>
              <a:buChar char="•"/>
            </a:pPr>
            <a:endParaRPr lang="en-US" sz="1900"/>
          </a:p>
        </p:txBody>
      </p:sp>
      <p:sp>
        <p:nvSpPr>
          <p:cNvPr id="4" name="Slide Number Placeholder 3">
            <a:extLst>
              <a:ext uri="{FF2B5EF4-FFF2-40B4-BE49-F238E27FC236}">
                <a16:creationId xmlns:a16="http://schemas.microsoft.com/office/drawing/2014/main" id="{79261739-30D0-01B7-489E-68540A903C39}"/>
              </a:ext>
            </a:extLst>
          </p:cNvPr>
          <p:cNvSpPr>
            <a:spLocks noGrp="1"/>
          </p:cNvSpPr>
          <p:nvPr>
            <p:ph type="sldNum" sz="quarter" idx="12"/>
          </p:nvPr>
        </p:nvSpPr>
        <p:spPr/>
        <p:txBody>
          <a:bodyPr/>
          <a:lstStyle/>
          <a:p>
            <a:pPr>
              <a:defRPr/>
            </a:pPr>
            <a:fld id="{0B4461CB-4CA9-2A43-A3FA-624E1DA485A6}" type="slidenum">
              <a:rPr lang="en-US" smtClean="0"/>
              <a:pPr>
                <a:defRPr/>
              </a:pPr>
              <a:t>21</a:t>
            </a:fld>
            <a:endParaRPr lang="en-US"/>
          </a:p>
        </p:txBody>
      </p:sp>
    </p:spTree>
    <p:extLst>
      <p:ext uri="{BB962C8B-B14F-4D97-AF65-F5344CB8AC3E}">
        <p14:creationId xmlns:p14="http://schemas.microsoft.com/office/powerpoint/2010/main" val="2310626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335D-BEE1-5A01-BEA8-D15C1F592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6FD4F9-4D69-F83C-9E4B-A6096E9749A8}"/>
              </a:ext>
            </a:extLst>
          </p:cNvPr>
          <p:cNvSpPr>
            <a:spLocks noGrp="1"/>
          </p:cNvSpPr>
          <p:nvPr>
            <p:ph type="title"/>
          </p:nvPr>
        </p:nvSpPr>
        <p:spPr>
          <a:xfrm>
            <a:off x="-1836" y="511816"/>
            <a:ext cx="9147672" cy="773657"/>
          </a:xfrm>
        </p:spPr>
        <p:txBody>
          <a:bodyPr lIns="91440" tIns="45720" rIns="91440" bIns="45720" anchor="t">
            <a:noAutofit/>
          </a:bodyPr>
          <a:lstStyle/>
          <a:p>
            <a:pPr algn="ctr">
              <a:lnSpc>
                <a:spcPct val="90000"/>
              </a:lnSpc>
            </a:pPr>
            <a:r>
              <a:rPr lang="en-US" sz="3200">
                <a:latin typeface="Arial"/>
                <a:ea typeface="ＭＳ Ｐゴシック"/>
                <a:cs typeface="Arial"/>
              </a:rPr>
              <a:t>Employee Payout </a:t>
            </a:r>
            <a:endParaRPr lang="en-US" sz="3200"/>
          </a:p>
        </p:txBody>
      </p:sp>
      <p:sp>
        <p:nvSpPr>
          <p:cNvPr id="3" name="Content Placeholder 2">
            <a:extLst>
              <a:ext uri="{FF2B5EF4-FFF2-40B4-BE49-F238E27FC236}">
                <a16:creationId xmlns:a16="http://schemas.microsoft.com/office/drawing/2014/main" id="{A4C7C9FB-673A-61AC-4353-F7D711E43F8D}"/>
              </a:ext>
            </a:extLst>
          </p:cNvPr>
          <p:cNvSpPr>
            <a:spLocks noGrp="1"/>
          </p:cNvSpPr>
          <p:nvPr>
            <p:ph idx="1"/>
          </p:nvPr>
        </p:nvSpPr>
        <p:spPr>
          <a:xfrm>
            <a:off x="457200" y="1509955"/>
            <a:ext cx="8229600" cy="4946480"/>
          </a:xfrm>
        </p:spPr>
        <p:txBody>
          <a:bodyPr wrap="square" lIns="91440" tIns="45720" rIns="91440" bIns="45720" numCol="1" anchor="t">
            <a:normAutofit/>
          </a:bodyPr>
          <a:lstStyle/>
          <a:p>
            <a:pPr marL="0" indent="0">
              <a:buNone/>
            </a:pPr>
            <a:endParaRPr lang="en-US" b="1">
              <a:solidFill>
                <a:srgbClr val="404040"/>
              </a:solidFill>
              <a:latin typeface="Arial"/>
              <a:ea typeface="ＭＳ Ｐゴシック"/>
              <a:cs typeface="Arial"/>
            </a:endParaRPr>
          </a:p>
          <a:p>
            <a:pPr marL="0" indent="0">
              <a:buNone/>
            </a:pPr>
            <a:r>
              <a:rPr lang="en-US" sz="2400" b="1">
                <a:latin typeface="Arial"/>
                <a:ea typeface="ＭＳ Ｐゴシック"/>
                <a:cs typeface="Arial"/>
              </a:rPr>
              <a:t>Final Paycheck and Accrual Payout</a:t>
            </a:r>
            <a:endParaRPr lang="en-US" sz="2400">
              <a:latin typeface="Arial"/>
              <a:ea typeface="ＭＳ Ｐゴシック"/>
              <a:cs typeface="Arial"/>
            </a:endParaRPr>
          </a:p>
          <a:p>
            <a:pPr>
              <a:buClr>
                <a:srgbClr val="404040"/>
              </a:buClr>
              <a:buFont typeface="Wingdings" panose="020B0604020202020204" pitchFamily="34" charset="0"/>
              <a:buChar char="§"/>
            </a:pPr>
            <a:r>
              <a:rPr lang="en-US" sz="2400">
                <a:latin typeface="Arial"/>
                <a:ea typeface="ＭＳ Ｐゴシック"/>
                <a:cs typeface="Arial"/>
              </a:rPr>
              <a:t>Paid on the employee's normal bi‑weekly or monthly payroll schedule</a:t>
            </a:r>
          </a:p>
          <a:p>
            <a:pPr>
              <a:buClr>
                <a:srgbClr val="404040"/>
              </a:buClr>
              <a:buFont typeface="Wingdings" panose="020B0604020202020204" pitchFamily="34" charset="0"/>
              <a:buChar char="§"/>
            </a:pPr>
            <a:r>
              <a:rPr lang="en-US" sz="2400">
                <a:latin typeface="Arial"/>
                <a:ea typeface="ＭＳ Ｐゴシック"/>
                <a:cs typeface="Arial"/>
              </a:rPr>
              <a:t>Issued after the employee's last day of work </a:t>
            </a:r>
            <a:r>
              <a:rPr lang="en-US" sz="2400" b="1" u="sng">
                <a:latin typeface="Arial"/>
                <a:ea typeface="ＭＳ Ｐゴシック"/>
                <a:cs typeface="Arial"/>
              </a:rPr>
              <a:t>or</a:t>
            </a:r>
            <a:r>
              <a:rPr lang="en-US" sz="2400">
                <a:latin typeface="Arial"/>
                <a:ea typeface="ＭＳ Ｐゴシック"/>
                <a:cs typeface="Arial"/>
              </a:rPr>
              <a:t> after the employee's vacation time is fully exhausted</a:t>
            </a:r>
            <a:endParaRPr lang="en-US" sz="2400">
              <a:latin typeface="Arial"/>
              <a:cs typeface="Arial"/>
            </a:endParaRPr>
          </a:p>
          <a:p>
            <a:pPr>
              <a:buClr>
                <a:srgbClr val="404040"/>
              </a:buClr>
              <a:buFont typeface="Wingdings" panose="020B0604020202020204" pitchFamily="34" charset="0"/>
              <a:buChar char="§"/>
            </a:pPr>
            <a:r>
              <a:rPr lang="en-US" sz="2400">
                <a:solidFill>
                  <a:srgbClr val="404040"/>
                </a:solidFill>
                <a:latin typeface="Arial"/>
                <a:ea typeface="ＭＳ Ｐゴシック"/>
                <a:cs typeface="Arial"/>
              </a:rPr>
              <a:t>Payouts may take four to six weeks. When the payout is completed, the employee will be paid out on the normal bi-weekly or monthly pay schedule. </a:t>
            </a:r>
          </a:p>
          <a:p>
            <a:pPr marL="0" indent="0">
              <a:buClr>
                <a:srgbClr val="404040"/>
              </a:buClr>
              <a:buNone/>
            </a:pPr>
            <a:endParaRPr lang="en-US" sz="1100">
              <a:solidFill>
                <a:srgbClr val="222222"/>
              </a:solidFill>
              <a:highlight>
                <a:srgbClr val="FFFFFF"/>
              </a:highlight>
              <a:latin typeface="Open Sans"/>
              <a:ea typeface="Open Sans"/>
              <a:cs typeface="Open Sans"/>
            </a:endParaRPr>
          </a:p>
          <a:p>
            <a:pPr marL="0" indent="0">
              <a:buClr>
                <a:srgbClr val="404040"/>
              </a:buClr>
              <a:buNone/>
            </a:pPr>
            <a:endParaRPr lang="en-US" sz="1800" b="1">
              <a:latin typeface="Arial"/>
              <a:ea typeface="ＭＳ Ｐゴシック"/>
              <a:cs typeface="Arial"/>
            </a:endParaRPr>
          </a:p>
          <a:p>
            <a:pPr marL="0" indent="0">
              <a:buClr>
                <a:prstClr val="black">
                  <a:lumMod val="75000"/>
                  <a:lumOff val="25000"/>
                </a:prstClr>
              </a:buClr>
              <a:buNone/>
            </a:pPr>
            <a:endParaRPr lang="en-US" b="1">
              <a:solidFill>
                <a:srgbClr val="404040"/>
              </a:solidFill>
            </a:endParaRPr>
          </a:p>
          <a:p>
            <a:pPr marL="285750" indent="-285750">
              <a:lnSpc>
                <a:spcPct val="120000"/>
              </a:lnSpc>
              <a:spcBef>
                <a:spcPts val="0"/>
              </a:spcBef>
              <a:spcAft>
                <a:spcPts val="0"/>
              </a:spcAft>
              <a:buClr>
                <a:srgbClr val="404040"/>
              </a:buClr>
              <a:buFont typeface="Arial" panose="020B0604020202020204" pitchFamily="34" charset="0"/>
              <a:buChar char="•"/>
            </a:pPr>
            <a:endParaRPr lang="en-US">
              <a:solidFill>
                <a:srgbClr val="404040"/>
              </a:solidFill>
            </a:endParaRPr>
          </a:p>
          <a:p>
            <a:pPr marL="1542415" lvl="3">
              <a:lnSpc>
                <a:spcPct val="120000"/>
              </a:lnSpc>
              <a:spcBef>
                <a:spcPts val="0"/>
              </a:spcBef>
              <a:spcAft>
                <a:spcPts val="0"/>
              </a:spcAft>
              <a:buFont typeface="Arial" panose="020B0604020202020204" pitchFamily="34" charset="0"/>
              <a:buChar char="•"/>
            </a:pPr>
            <a:endParaRPr lang="en-US">
              <a:solidFill>
                <a:srgbClr val="000000"/>
              </a:solidFill>
            </a:endParaRPr>
          </a:p>
          <a:p>
            <a:pPr marL="1085850" lvl="2">
              <a:lnSpc>
                <a:spcPct val="120000"/>
              </a:lnSpc>
              <a:spcBef>
                <a:spcPts val="0"/>
              </a:spcBef>
              <a:spcAft>
                <a:spcPts val="0"/>
              </a:spcAft>
              <a:buFont typeface="Wingdings" panose="020B0604020202020204" pitchFamily="34" charset="0"/>
              <a:buChar char="§"/>
            </a:pPr>
            <a:endParaRPr lang="en-US" sz="1600"/>
          </a:p>
          <a:p>
            <a:pPr>
              <a:lnSpc>
                <a:spcPct val="90000"/>
              </a:lnSpc>
              <a:buFont typeface="Arial" charset="2"/>
              <a:buChar char="•"/>
            </a:pPr>
            <a:endParaRPr lang="en-US" sz="1900"/>
          </a:p>
        </p:txBody>
      </p:sp>
      <p:sp>
        <p:nvSpPr>
          <p:cNvPr id="4" name="Slide Number Placeholder 3">
            <a:extLst>
              <a:ext uri="{FF2B5EF4-FFF2-40B4-BE49-F238E27FC236}">
                <a16:creationId xmlns:a16="http://schemas.microsoft.com/office/drawing/2014/main" id="{E46D12BF-A362-F1D4-A320-60C0673B8326}"/>
              </a:ext>
            </a:extLst>
          </p:cNvPr>
          <p:cNvSpPr>
            <a:spLocks noGrp="1"/>
          </p:cNvSpPr>
          <p:nvPr>
            <p:ph type="sldNum" sz="quarter" idx="12"/>
          </p:nvPr>
        </p:nvSpPr>
        <p:spPr/>
        <p:txBody>
          <a:bodyPr/>
          <a:lstStyle/>
          <a:p>
            <a:pPr>
              <a:defRPr/>
            </a:pPr>
            <a:fld id="{0B4461CB-4CA9-2A43-A3FA-624E1DA485A6}" type="slidenum">
              <a:rPr lang="en-US" smtClean="0"/>
              <a:pPr>
                <a:defRPr/>
              </a:pPr>
              <a:t>22</a:t>
            </a:fld>
            <a:endParaRPr lang="en-US"/>
          </a:p>
        </p:txBody>
      </p:sp>
    </p:spTree>
    <p:extLst>
      <p:ext uri="{BB962C8B-B14F-4D97-AF65-F5344CB8AC3E}">
        <p14:creationId xmlns:p14="http://schemas.microsoft.com/office/powerpoint/2010/main" val="339129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084E8-0828-6600-3A58-D143943E2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A7EE3-BFD8-721E-C0A8-3BCEC6CD2553}"/>
              </a:ext>
            </a:extLst>
          </p:cNvPr>
          <p:cNvSpPr>
            <a:spLocks noGrp="1"/>
          </p:cNvSpPr>
          <p:nvPr>
            <p:ph type="title"/>
          </p:nvPr>
        </p:nvSpPr>
        <p:spPr>
          <a:xfrm>
            <a:off x="457200" y="443440"/>
            <a:ext cx="8229600" cy="773657"/>
          </a:xfrm>
        </p:spPr>
        <p:txBody>
          <a:bodyPr lIns="91440" tIns="45720" rIns="91440" bIns="45720" anchor="t">
            <a:normAutofit/>
          </a:bodyPr>
          <a:lstStyle/>
          <a:p>
            <a:pPr algn="ctr">
              <a:lnSpc>
                <a:spcPct val="90000"/>
              </a:lnSpc>
            </a:pPr>
            <a:r>
              <a:rPr lang="en-US" sz="3200">
                <a:latin typeface="Arial"/>
                <a:ea typeface="ＭＳ Ｐゴシック"/>
                <a:cs typeface="Arial"/>
              </a:rPr>
              <a:t>LTAP Payouts (APA and APSA only)</a:t>
            </a:r>
          </a:p>
        </p:txBody>
      </p:sp>
      <p:sp>
        <p:nvSpPr>
          <p:cNvPr id="3" name="Content Placeholder 2">
            <a:extLst>
              <a:ext uri="{FF2B5EF4-FFF2-40B4-BE49-F238E27FC236}">
                <a16:creationId xmlns:a16="http://schemas.microsoft.com/office/drawing/2014/main" id="{EFE2C814-C100-EF4E-8AFA-9BAB9C6B7023}"/>
              </a:ext>
            </a:extLst>
          </p:cNvPr>
          <p:cNvSpPr>
            <a:spLocks noGrp="1"/>
          </p:cNvSpPr>
          <p:nvPr>
            <p:ph idx="1"/>
          </p:nvPr>
        </p:nvSpPr>
        <p:spPr>
          <a:xfrm>
            <a:off x="524435" y="1281355"/>
            <a:ext cx="8229600" cy="4946480"/>
          </a:xfrm>
        </p:spPr>
        <p:txBody>
          <a:bodyPr wrap="square" lIns="91440" tIns="45720" rIns="91440" bIns="45720" numCol="1" anchor="t">
            <a:normAutofit/>
          </a:bodyPr>
          <a:lstStyle/>
          <a:p>
            <a:pPr marL="285750" indent="-285750">
              <a:lnSpc>
                <a:spcPct val="120000"/>
              </a:lnSpc>
              <a:spcBef>
                <a:spcPts val="0"/>
              </a:spcBef>
              <a:spcAft>
                <a:spcPts val="0"/>
              </a:spcAft>
              <a:buFont typeface="Arial" panose="020B0604020202020204" pitchFamily="34" charset="0"/>
              <a:buChar char="•"/>
            </a:pPr>
            <a:r>
              <a:rPr lang="en-US">
                <a:latin typeface="Arial"/>
                <a:ea typeface="ＭＳ Ｐゴシック"/>
                <a:cs typeface="Arial"/>
              </a:rPr>
              <a:t>The department initiating the layoff is responsible for paying out Layoff Transition Adjustment Payment (LTAP)</a:t>
            </a:r>
            <a:endParaRPr lang="en-US"/>
          </a:p>
          <a:p>
            <a:pPr marL="1085215" lvl="2" indent="-285750">
              <a:lnSpc>
                <a:spcPct val="120000"/>
              </a:lnSpc>
              <a:spcBef>
                <a:spcPts val="0"/>
              </a:spcBef>
              <a:spcAft>
                <a:spcPts val="0"/>
              </a:spcAft>
              <a:buClr>
                <a:srgbClr val="404040"/>
              </a:buClr>
              <a:buFont typeface="Wingdings" charset="0"/>
              <a:buChar char="§"/>
            </a:pPr>
            <a:r>
              <a:rPr lang="en-US" sz="2000">
                <a:latin typeface="Arial"/>
                <a:ea typeface="ＭＳ Ｐゴシック"/>
                <a:cs typeface="Arial"/>
              </a:rPr>
              <a:t>Applies </a:t>
            </a:r>
            <a:r>
              <a:rPr lang="en-US" sz="2000" b="1">
                <a:latin typeface="Arial"/>
                <a:ea typeface="ＭＳ Ｐゴシック"/>
                <a:cs typeface="Arial"/>
              </a:rPr>
              <a:t>ONLY to APA and APSA </a:t>
            </a:r>
            <a:r>
              <a:rPr lang="en-US" sz="2000">
                <a:latin typeface="Arial"/>
                <a:ea typeface="ＭＳ Ｐゴシック"/>
                <a:cs typeface="Arial"/>
              </a:rPr>
              <a:t>employees who have more than 6 years of University service and have been laid off for the minimum contractual amount of time (either 90 or 120 days depending on the union). </a:t>
            </a:r>
          </a:p>
          <a:p>
            <a:pPr marL="1085215" lvl="2" indent="-285750">
              <a:lnSpc>
                <a:spcPct val="120000"/>
              </a:lnSpc>
              <a:spcBef>
                <a:spcPts val="0"/>
              </a:spcBef>
              <a:spcAft>
                <a:spcPts val="0"/>
              </a:spcAft>
              <a:buClr>
                <a:srgbClr val="404040"/>
              </a:buClr>
              <a:buFont typeface="Wingdings" charset="0"/>
              <a:buChar char="§"/>
            </a:pPr>
            <a:r>
              <a:rPr lang="en-US" sz="2000">
                <a:latin typeface="Arial"/>
                <a:ea typeface="ＭＳ Ｐゴシック"/>
                <a:cs typeface="Arial"/>
              </a:rPr>
              <a:t>Seniority dictates number of years that are awarded to the employee.  </a:t>
            </a:r>
          </a:p>
          <a:p>
            <a:pPr marL="1085215" lvl="2" indent="-285750">
              <a:lnSpc>
                <a:spcPct val="120000"/>
              </a:lnSpc>
              <a:spcBef>
                <a:spcPts val="0"/>
              </a:spcBef>
              <a:spcAft>
                <a:spcPts val="0"/>
              </a:spcAft>
              <a:buClr>
                <a:srgbClr val="404040"/>
              </a:buClr>
              <a:buFont typeface="Wingdings" charset="0"/>
              <a:buChar char="§"/>
            </a:pPr>
            <a:r>
              <a:rPr lang="en-US" sz="2000">
                <a:latin typeface="Arial"/>
                <a:ea typeface="ＭＳ Ｐゴシック"/>
                <a:cs typeface="Arial"/>
              </a:rPr>
              <a:t>LTAP = Annual Wage divided by 52 weeks, then multiplied by “weeks of pay” (seniority provision)</a:t>
            </a:r>
            <a:endParaRPr lang="en-US" sz="2000"/>
          </a:p>
          <a:p>
            <a:pPr lvl="3">
              <a:lnSpc>
                <a:spcPct val="120000"/>
              </a:lnSpc>
              <a:spcBef>
                <a:spcPts val="0"/>
              </a:spcBef>
              <a:spcAft>
                <a:spcPts val="0"/>
              </a:spcAft>
              <a:buChar char="•"/>
            </a:pPr>
            <a:r>
              <a:rPr lang="en-US" sz="2000">
                <a:solidFill>
                  <a:schemeClr val="tx1">
                    <a:lumMod val="75000"/>
                    <a:lumOff val="25000"/>
                  </a:schemeClr>
                </a:solidFill>
                <a:latin typeface="Arial"/>
                <a:ea typeface="ＭＳ Ｐゴシック"/>
                <a:cs typeface="Arial"/>
              </a:rPr>
              <a:t>HR will work with the MAU HR Rep to confirm LTAP calculation </a:t>
            </a:r>
          </a:p>
          <a:p>
            <a:pPr>
              <a:lnSpc>
                <a:spcPct val="90000"/>
              </a:lnSpc>
              <a:buFont typeface="Arial" charset="2"/>
              <a:buChar char="•"/>
            </a:pPr>
            <a:endParaRPr lang="en-US" sz="1900"/>
          </a:p>
        </p:txBody>
      </p:sp>
      <p:sp>
        <p:nvSpPr>
          <p:cNvPr id="4" name="Slide Number Placeholder 3">
            <a:extLst>
              <a:ext uri="{FF2B5EF4-FFF2-40B4-BE49-F238E27FC236}">
                <a16:creationId xmlns:a16="http://schemas.microsoft.com/office/drawing/2014/main" id="{600F49A8-27E9-CB40-DBD3-04654D595718}"/>
              </a:ext>
            </a:extLst>
          </p:cNvPr>
          <p:cNvSpPr>
            <a:spLocks noGrp="1"/>
          </p:cNvSpPr>
          <p:nvPr>
            <p:ph type="sldNum" sz="quarter" idx="12"/>
          </p:nvPr>
        </p:nvSpPr>
        <p:spPr/>
        <p:txBody>
          <a:bodyPr/>
          <a:lstStyle/>
          <a:p>
            <a:pPr>
              <a:defRPr/>
            </a:pPr>
            <a:fld id="{0B4461CB-4CA9-2A43-A3FA-624E1DA485A6}" type="slidenum">
              <a:rPr lang="en-US" smtClean="0"/>
              <a:pPr>
                <a:defRPr/>
              </a:pPr>
              <a:t>23</a:t>
            </a:fld>
            <a:endParaRPr lang="en-US"/>
          </a:p>
        </p:txBody>
      </p:sp>
    </p:spTree>
    <p:extLst>
      <p:ext uri="{BB962C8B-B14F-4D97-AF65-F5344CB8AC3E}">
        <p14:creationId xmlns:p14="http://schemas.microsoft.com/office/powerpoint/2010/main" val="255182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1EC44-7349-DB0A-4995-3B12FD34D2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C4530-203C-8AB6-EEF5-88972D3CA884}"/>
              </a:ext>
            </a:extLst>
          </p:cNvPr>
          <p:cNvSpPr>
            <a:spLocks noGrp="1"/>
          </p:cNvSpPr>
          <p:nvPr>
            <p:ph type="title"/>
          </p:nvPr>
        </p:nvSpPr>
        <p:spPr>
          <a:xfrm>
            <a:off x="457200" y="631165"/>
            <a:ext cx="8229600" cy="773657"/>
          </a:xfrm>
        </p:spPr>
        <p:txBody>
          <a:bodyPr lIns="91440" tIns="45720" rIns="91440" bIns="45720" anchor="t">
            <a:noAutofit/>
          </a:bodyPr>
          <a:lstStyle/>
          <a:p>
            <a:pPr algn="ctr">
              <a:lnSpc>
                <a:spcPct val="90000"/>
              </a:lnSpc>
            </a:pPr>
            <a:r>
              <a:rPr lang="en-US" sz="3200">
                <a:latin typeface="Arial"/>
                <a:ea typeface="ＭＳ Ｐゴシック"/>
                <a:cs typeface="Arial"/>
              </a:rPr>
              <a:t>LTAP Payouts (</a:t>
            </a:r>
            <a:r>
              <a:rPr lang="en-US" sz="3200" err="1">
                <a:latin typeface="Arial"/>
                <a:ea typeface="ＭＳ Ｐゴシック"/>
                <a:cs typeface="Arial"/>
              </a:rPr>
              <a:t>con’t</a:t>
            </a:r>
            <a:r>
              <a:rPr lang="en-US" sz="3200">
                <a:latin typeface="Arial"/>
                <a:ea typeface="ＭＳ Ｐゴシック"/>
                <a:cs typeface="Arial"/>
              </a:rPr>
              <a:t>)</a:t>
            </a:r>
          </a:p>
        </p:txBody>
      </p:sp>
      <p:sp>
        <p:nvSpPr>
          <p:cNvPr id="3" name="Content Placeholder 2">
            <a:extLst>
              <a:ext uri="{FF2B5EF4-FFF2-40B4-BE49-F238E27FC236}">
                <a16:creationId xmlns:a16="http://schemas.microsoft.com/office/drawing/2014/main" id="{8FC3FCD7-1E2A-371B-F221-9E099D325D96}"/>
              </a:ext>
            </a:extLst>
          </p:cNvPr>
          <p:cNvSpPr>
            <a:spLocks noGrp="1"/>
          </p:cNvSpPr>
          <p:nvPr>
            <p:ph idx="1"/>
          </p:nvPr>
        </p:nvSpPr>
        <p:spPr>
          <a:xfrm>
            <a:off x="524435" y="1281355"/>
            <a:ext cx="8229600" cy="4946480"/>
          </a:xfrm>
        </p:spPr>
        <p:txBody>
          <a:bodyPr wrap="square" lIns="91440" tIns="45720" rIns="91440" bIns="45720" numCol="1" anchor="t">
            <a:normAutofit/>
          </a:bodyPr>
          <a:lstStyle/>
          <a:p>
            <a:pPr marL="285750" indent="-285750">
              <a:lnSpc>
                <a:spcPct val="120000"/>
              </a:lnSpc>
              <a:spcBef>
                <a:spcPts val="0"/>
              </a:spcBef>
              <a:spcAft>
                <a:spcPts val="0"/>
              </a:spcAft>
              <a:buFont typeface="Arial" panose="020B0604020202020204" pitchFamily="34" charset="0"/>
              <a:buChar char="•"/>
            </a:pPr>
            <a:endParaRPr lang="en-US" sz="1600">
              <a:solidFill>
                <a:srgbClr val="404040"/>
              </a:solidFill>
              <a:latin typeface="Arial"/>
              <a:ea typeface="ＭＳ Ｐゴシック"/>
              <a:cs typeface="Arial"/>
            </a:endParaRPr>
          </a:p>
          <a:p>
            <a:pPr>
              <a:lnSpc>
                <a:spcPct val="90000"/>
              </a:lnSpc>
              <a:buFont typeface="Arial" charset="2"/>
              <a:buChar char="•"/>
            </a:pPr>
            <a:endParaRPr lang="en-US" sz="1900"/>
          </a:p>
        </p:txBody>
      </p:sp>
      <p:sp>
        <p:nvSpPr>
          <p:cNvPr id="4" name="Slide Number Placeholder 3">
            <a:extLst>
              <a:ext uri="{FF2B5EF4-FFF2-40B4-BE49-F238E27FC236}">
                <a16:creationId xmlns:a16="http://schemas.microsoft.com/office/drawing/2014/main" id="{64196800-B4C5-E49F-5046-D67DE4D72190}"/>
              </a:ext>
            </a:extLst>
          </p:cNvPr>
          <p:cNvSpPr>
            <a:spLocks noGrp="1"/>
          </p:cNvSpPr>
          <p:nvPr>
            <p:ph type="sldNum" sz="quarter" idx="12"/>
          </p:nvPr>
        </p:nvSpPr>
        <p:spPr/>
        <p:txBody>
          <a:bodyPr/>
          <a:lstStyle/>
          <a:p>
            <a:pPr>
              <a:defRPr/>
            </a:pPr>
            <a:fld id="{0B4461CB-4CA9-2A43-A3FA-624E1DA485A6}" type="slidenum">
              <a:rPr lang="en-US" smtClean="0"/>
              <a:pPr>
                <a:defRPr/>
              </a:pPr>
              <a:t>24</a:t>
            </a:fld>
            <a:endParaRPr lang="en-US"/>
          </a:p>
        </p:txBody>
      </p:sp>
      <p:pic>
        <p:nvPicPr>
          <p:cNvPr id="6" name="Picture 5" descr="A document with numbers and a number on it&#10;&#10;AI-generated content may be incorrect.">
            <a:extLst>
              <a:ext uri="{FF2B5EF4-FFF2-40B4-BE49-F238E27FC236}">
                <a16:creationId xmlns:a16="http://schemas.microsoft.com/office/drawing/2014/main" id="{0FA192DC-FCB8-F209-50CA-1A9967B2D7CE}"/>
              </a:ext>
            </a:extLst>
          </p:cNvPr>
          <p:cNvPicPr>
            <a:picLocks noChangeAspect="1"/>
          </p:cNvPicPr>
          <p:nvPr/>
        </p:nvPicPr>
        <p:blipFill>
          <a:blip r:embed="rId4"/>
          <a:stretch>
            <a:fillRect/>
          </a:stretch>
        </p:blipFill>
        <p:spPr>
          <a:xfrm>
            <a:off x="578386" y="1283955"/>
            <a:ext cx="7987229" cy="5079632"/>
          </a:xfrm>
          <a:prstGeom prst="rect">
            <a:avLst/>
          </a:prstGeom>
        </p:spPr>
      </p:pic>
    </p:spTree>
    <p:extLst>
      <p:ext uri="{BB962C8B-B14F-4D97-AF65-F5344CB8AC3E}">
        <p14:creationId xmlns:p14="http://schemas.microsoft.com/office/powerpoint/2010/main" val="323483477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a:xfrm>
            <a:off x="457200" y="633805"/>
            <a:ext cx="8229600" cy="821157"/>
          </a:xfrm>
        </p:spPr>
        <p:txBody>
          <a:bodyPr lIns="91440" tIns="45720" rIns="91440" bIns="45720" anchor="t">
            <a:normAutofit/>
          </a:bodyPr>
          <a:lstStyle/>
          <a:p>
            <a:pPr algn="ctr"/>
            <a:r>
              <a:rPr lang="en-US" sz="3200">
                <a:latin typeface="Aptos"/>
                <a:ea typeface="ＭＳ Ｐゴシック"/>
              </a:rPr>
              <a:t>Benefit Impact of Vacation Time Run Out</a:t>
            </a:r>
            <a:endParaRPr lang="en-US" sz="3200">
              <a:latin typeface="Gotham Light" pitchFamily="50" charset="0"/>
              <a:cs typeface="Gotham Light" pitchFamily="50" charset="0"/>
            </a:endParaRPr>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a:xfrm>
            <a:off x="541920" y="1974102"/>
            <a:ext cx="8229600" cy="4419600"/>
          </a:xfrm>
        </p:spPr>
        <p:txBody>
          <a:bodyPr wrap="square" lIns="91440" tIns="45720" rIns="91440" bIns="45720" numCol="1" anchor="t"/>
          <a:lstStyle/>
          <a:p>
            <a:pPr marL="285750" lvl="1" indent="-285750">
              <a:spcBef>
                <a:spcPts val="600"/>
              </a:spcBef>
              <a:spcAft>
                <a:spcPts val="600"/>
              </a:spcAft>
              <a:buFont typeface="Arial" panose="020B0604020202020204" pitchFamily="34" charset="0"/>
              <a:buChar char="•"/>
            </a:pPr>
            <a:r>
              <a:rPr lang="en-US">
                <a:latin typeface="Arial"/>
                <a:ea typeface="ＭＳ Ｐゴシック"/>
                <a:cs typeface="Arial"/>
              </a:rPr>
              <a:t>If employee elects to “run out” their vacation time, MSU's contributions towards benefits will remain active through end of the month in which they exhausted their vacation time.</a:t>
            </a:r>
            <a:endParaRPr lang="en-US">
              <a:ea typeface="ＭＳ Ｐゴシック"/>
            </a:endParaRPr>
          </a:p>
          <a:p>
            <a:pPr marL="285750" lvl="1" indent="-285750">
              <a:spcBef>
                <a:spcPts val="600"/>
              </a:spcBef>
              <a:spcAft>
                <a:spcPts val="600"/>
              </a:spcAft>
              <a:buFont typeface="Arial" panose="020B0604020202020204" pitchFamily="34" charset="0"/>
              <a:buChar char="•"/>
            </a:pPr>
            <a:r>
              <a:rPr lang="en-US">
                <a:latin typeface="Arial"/>
                <a:ea typeface="ＭＳ Ｐゴシック"/>
                <a:cs typeface="Arial"/>
              </a:rPr>
              <a:t>If employee elects to be paid out their vacation accruals in a lump sum, MSU's contributions towards benefits will terminate at end of the month in which employee was laid off.</a:t>
            </a:r>
            <a:endParaRPr lang="en-US">
              <a:ea typeface="ＭＳ Ｐゴシック"/>
            </a:endParaRPr>
          </a:p>
          <a:p>
            <a:pPr marL="285750" lvl="1" indent="-285750">
              <a:spcBef>
                <a:spcPts val="600"/>
              </a:spcBef>
              <a:spcAft>
                <a:spcPts val="600"/>
              </a:spcAft>
              <a:buFont typeface="Arial" panose="020B0604020202020204" pitchFamily="34" charset="0"/>
              <a:buChar char="•"/>
            </a:pPr>
            <a:r>
              <a:rPr lang="en-US">
                <a:latin typeface="Arial"/>
                <a:ea typeface="ＭＳ Ｐゴシック"/>
                <a:cs typeface="Arial"/>
              </a:rPr>
              <a:t>Contracts that permit employees to elect a vacation “run out” versus a lump-sum payout include APA, APSA, IATSE 274, and CTU</a:t>
            </a:r>
            <a:endParaRPr lang="en-US">
              <a:latin typeface="Arial"/>
              <a:cs typeface="Arial"/>
            </a:endParaRPr>
          </a:p>
          <a:p>
            <a:endParaRPr lang="en-US">
              <a:latin typeface="Aptos"/>
            </a:endParaRPr>
          </a:p>
        </p:txBody>
      </p:sp>
      <p:sp>
        <p:nvSpPr>
          <p:cNvPr id="4" name="Slide Number Placeholder 3">
            <a:extLst>
              <a:ext uri="{FF2B5EF4-FFF2-40B4-BE49-F238E27FC236}">
                <a16:creationId xmlns:a16="http://schemas.microsoft.com/office/drawing/2014/main" id="{77642AE2-02DD-661F-6F29-F14B995ED08F}"/>
              </a:ext>
            </a:extLst>
          </p:cNvPr>
          <p:cNvSpPr>
            <a:spLocks noGrp="1"/>
          </p:cNvSpPr>
          <p:nvPr>
            <p:ph type="sldNum" sz="quarter" idx="12"/>
          </p:nvPr>
        </p:nvSpPr>
        <p:spPr/>
        <p:txBody>
          <a:bodyPr/>
          <a:lstStyle/>
          <a:p>
            <a:pPr>
              <a:defRPr/>
            </a:pPr>
            <a:fld id="{4DCE0E26-47BB-FF4B-814B-E43C1B98F5D1}" type="slidenum">
              <a:rPr lang="en-US" smtClean="0"/>
              <a:pPr>
                <a:defRPr/>
              </a:pPr>
              <a:t>25</a:t>
            </a:fld>
            <a:endParaRPr lang="en-US"/>
          </a:p>
        </p:txBody>
      </p:sp>
    </p:spTree>
    <p:extLst>
      <p:ext uri="{BB962C8B-B14F-4D97-AF65-F5344CB8AC3E}">
        <p14:creationId xmlns:p14="http://schemas.microsoft.com/office/powerpoint/2010/main" val="247107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9958A-4396-34FB-5FCC-C2B648EF80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E9EFE0-A190-DFBA-E54D-11C7890224B1}"/>
              </a:ext>
            </a:extLst>
          </p:cNvPr>
          <p:cNvSpPr>
            <a:spLocks noGrp="1"/>
          </p:cNvSpPr>
          <p:nvPr>
            <p:ph type="title"/>
          </p:nvPr>
        </p:nvSpPr>
        <p:spPr>
          <a:xfrm>
            <a:off x="526026" y="336594"/>
            <a:ext cx="8229600" cy="1169414"/>
          </a:xfrm>
        </p:spPr>
        <p:txBody>
          <a:bodyPr lIns="91440" tIns="45720" rIns="91440" bIns="45720" anchor="t">
            <a:noAutofit/>
          </a:bodyPr>
          <a:lstStyle/>
          <a:p>
            <a:pPr algn="ctr"/>
            <a:r>
              <a:rPr lang="en-US" sz="3200">
                <a:ea typeface="ＭＳ Ｐゴシック"/>
              </a:rPr>
              <a:t>Layoff without Bumping Rights: </a:t>
            </a:r>
            <a:br>
              <a:rPr lang="en-US" sz="3200">
                <a:ea typeface="ＭＳ Ｐゴシック"/>
              </a:rPr>
            </a:br>
            <a:r>
              <a:rPr lang="en-US" sz="3200">
                <a:ea typeface="ＭＳ Ｐゴシック"/>
              </a:rPr>
              <a:t>High Level Overview</a:t>
            </a:r>
            <a:endParaRPr lang="en-US" sz="3200"/>
          </a:p>
        </p:txBody>
      </p:sp>
      <p:sp>
        <p:nvSpPr>
          <p:cNvPr id="3" name="Content Placeholder 2">
            <a:extLst>
              <a:ext uri="{FF2B5EF4-FFF2-40B4-BE49-F238E27FC236}">
                <a16:creationId xmlns:a16="http://schemas.microsoft.com/office/drawing/2014/main" id="{69079791-5B4A-721E-346F-A2B942EA2819}"/>
              </a:ext>
            </a:extLst>
          </p:cNvPr>
          <p:cNvSpPr>
            <a:spLocks noGrp="1"/>
          </p:cNvSpPr>
          <p:nvPr>
            <p:ph idx="1"/>
          </p:nvPr>
        </p:nvSpPr>
        <p:spPr>
          <a:xfrm>
            <a:off x="457200" y="1506008"/>
            <a:ext cx="8229600" cy="4746076"/>
          </a:xfrm>
        </p:spPr>
        <p:txBody>
          <a:bodyPr wrap="square" lIns="91440" tIns="45720" rIns="91440" bIns="45720" numCol="1" anchor="t"/>
          <a:lstStyle/>
          <a:p>
            <a:pPr marL="342900" indent="-342900">
              <a:spcBef>
                <a:spcPts val="0"/>
              </a:spcBef>
              <a:spcAft>
                <a:spcPts val="0"/>
              </a:spcAft>
              <a:buClr>
                <a:srgbClr val="404040"/>
              </a:buClr>
              <a:buFont typeface="Arial" panose="020B0604020202020204" pitchFamily="34" charset="0"/>
              <a:buChar char="•"/>
            </a:pPr>
            <a:r>
              <a:rPr lang="en-US" sz="2000">
                <a:latin typeface="Arial"/>
                <a:ea typeface="ＭＳ Ｐゴシック"/>
                <a:cs typeface="Arial"/>
              </a:rPr>
              <a:t>Identify least senior individual according to the layoff provisions in the appropriate collective bargaining agreement. </a:t>
            </a:r>
          </a:p>
          <a:p>
            <a:pPr>
              <a:spcBef>
                <a:spcPts val="0"/>
              </a:spcBef>
              <a:spcAft>
                <a:spcPts val="0"/>
              </a:spcAft>
              <a:buClr>
                <a:srgbClr val="404040"/>
              </a:buClr>
            </a:pPr>
            <a:endParaRPr lang="en-US" sz="2000">
              <a:ea typeface="ＭＳ Ｐゴシック"/>
            </a:endParaRPr>
          </a:p>
          <a:p>
            <a:pPr marL="342900" indent="-342900">
              <a:spcBef>
                <a:spcPts val="0"/>
              </a:spcBef>
              <a:spcAft>
                <a:spcPts val="0"/>
              </a:spcAft>
              <a:buClr>
                <a:srgbClr val="404040"/>
              </a:buClr>
              <a:buFont typeface="Arial" panose="020B0604020202020204" pitchFamily="34" charset="0"/>
              <a:buChar char="•"/>
            </a:pPr>
            <a:r>
              <a:rPr lang="en-US" sz="2000">
                <a:latin typeface="Arial"/>
                <a:ea typeface="ＭＳ Ｐゴシック"/>
                <a:cs typeface="Arial"/>
              </a:rPr>
              <a:t>APA and APSA employees on layoff may be eligible for mandatory bypass interviews when they apply to an open position in Page Up. </a:t>
            </a:r>
            <a:endParaRPr lang="en-US" sz="2000">
              <a:latin typeface="Arial"/>
              <a:cs typeface="Arial"/>
            </a:endParaRPr>
          </a:p>
          <a:p>
            <a:pPr marL="1485900" lvl="2" indent="-342900">
              <a:spcBef>
                <a:spcPts val="0"/>
              </a:spcBef>
              <a:spcAft>
                <a:spcPts val="0"/>
              </a:spcAft>
              <a:buClr>
                <a:srgbClr val="404040"/>
              </a:buClr>
              <a:buFont typeface="Wingdings" panose="020B0604020202020204" pitchFamily="34" charset="0"/>
              <a:buChar char="§"/>
            </a:pPr>
            <a:r>
              <a:rPr lang="en-US">
                <a:latin typeface="Arial"/>
                <a:ea typeface="ＭＳ Ｐゴシック"/>
                <a:cs typeface="Arial"/>
              </a:rPr>
              <a:t>To be considered a mandatory bypass interview, applicant must meet minimum qualifications, as determined by hiring unit for job posting in question.</a:t>
            </a:r>
          </a:p>
          <a:p>
            <a:pPr lvl="2" indent="0">
              <a:spcBef>
                <a:spcPts val="0"/>
              </a:spcBef>
              <a:spcAft>
                <a:spcPts val="0"/>
              </a:spcAft>
              <a:buClr>
                <a:srgbClr val="404040"/>
              </a:buClr>
              <a:buNone/>
            </a:pPr>
            <a:endParaRPr lang="en-US">
              <a:ea typeface="ＭＳ Ｐゴシック"/>
            </a:endParaRPr>
          </a:p>
          <a:p>
            <a:pPr marL="342900" indent="-342900">
              <a:spcBef>
                <a:spcPts val="0"/>
              </a:spcBef>
              <a:spcAft>
                <a:spcPts val="0"/>
              </a:spcAft>
              <a:buClr>
                <a:srgbClr val="404040"/>
              </a:buClr>
              <a:buFont typeface="Arial" panose="020B0604020202020204" pitchFamily="34" charset="0"/>
              <a:buChar char="•"/>
            </a:pPr>
            <a:r>
              <a:rPr lang="en-US" sz="2000">
                <a:latin typeface="Arial"/>
                <a:ea typeface="ＭＳ Ｐゴシック"/>
                <a:cs typeface="Arial"/>
              </a:rPr>
              <a:t>POAM employees on layoff will be recalled into vacant positions before position can be posted. </a:t>
            </a:r>
          </a:p>
          <a:p>
            <a:pPr>
              <a:spcBef>
                <a:spcPts val="0"/>
              </a:spcBef>
              <a:spcAft>
                <a:spcPts val="0"/>
              </a:spcAft>
              <a:buClr>
                <a:srgbClr val="404040"/>
              </a:buClr>
            </a:pPr>
            <a:endParaRPr lang="en-US" sz="2000"/>
          </a:p>
          <a:p>
            <a:pPr marL="342900" indent="-342900">
              <a:spcBef>
                <a:spcPts val="0"/>
              </a:spcBef>
              <a:spcAft>
                <a:spcPts val="0"/>
              </a:spcAft>
              <a:buClr>
                <a:srgbClr val="404040"/>
              </a:buClr>
              <a:buFont typeface="Arial" panose="020B0604020202020204" pitchFamily="34" charset="0"/>
              <a:buChar char="•"/>
            </a:pPr>
            <a:r>
              <a:rPr lang="en-US" sz="2000">
                <a:latin typeface="Arial"/>
                <a:ea typeface="ＭＳ Ｐゴシック"/>
                <a:cs typeface="Arial"/>
              </a:rPr>
              <a:t>The period of bypass / recall rights is equal to the employee's seniority at time of layoff or two years, whichever is lesser. </a:t>
            </a:r>
            <a:endParaRPr lang="en-US" sz="2000">
              <a:latin typeface="Arial"/>
              <a:cs typeface="Arial"/>
            </a:endParaRPr>
          </a:p>
          <a:p>
            <a:pPr>
              <a:buClr>
                <a:prstClr val="black">
                  <a:lumMod val="75000"/>
                  <a:lumOff val="25000"/>
                </a:prstClr>
              </a:buClr>
            </a:pPr>
            <a:endParaRPr lang="en-US"/>
          </a:p>
        </p:txBody>
      </p:sp>
      <p:sp>
        <p:nvSpPr>
          <p:cNvPr id="4" name="Slide Number Placeholder 3">
            <a:extLst>
              <a:ext uri="{FF2B5EF4-FFF2-40B4-BE49-F238E27FC236}">
                <a16:creationId xmlns:a16="http://schemas.microsoft.com/office/drawing/2014/main" id="{4E40305F-FFBD-3705-53D3-0DDB4F7725A0}"/>
              </a:ext>
            </a:extLst>
          </p:cNvPr>
          <p:cNvSpPr>
            <a:spLocks noGrp="1"/>
          </p:cNvSpPr>
          <p:nvPr>
            <p:ph type="sldNum" sz="quarter" idx="12"/>
          </p:nvPr>
        </p:nvSpPr>
        <p:spPr/>
        <p:txBody>
          <a:bodyPr/>
          <a:lstStyle/>
          <a:p>
            <a:pPr>
              <a:defRPr/>
            </a:pPr>
            <a:fld id="{4DCE0E26-47BB-FF4B-814B-E43C1B98F5D1}" type="slidenum">
              <a:rPr lang="en-US" smtClean="0"/>
              <a:pPr>
                <a:defRPr/>
              </a:pPr>
              <a:t>26</a:t>
            </a:fld>
            <a:endParaRPr lang="en-US"/>
          </a:p>
        </p:txBody>
      </p:sp>
    </p:spTree>
    <p:extLst>
      <p:ext uri="{BB962C8B-B14F-4D97-AF65-F5344CB8AC3E}">
        <p14:creationId xmlns:p14="http://schemas.microsoft.com/office/powerpoint/2010/main" val="2067556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01111-86D4-B561-CC25-410E2A715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96DEC3-9B9A-91DC-EA7A-B8D76C63E7D4}"/>
              </a:ext>
            </a:extLst>
          </p:cNvPr>
          <p:cNvSpPr>
            <a:spLocks noGrp="1"/>
          </p:cNvSpPr>
          <p:nvPr>
            <p:ph type="title"/>
          </p:nvPr>
        </p:nvSpPr>
        <p:spPr>
          <a:xfrm>
            <a:off x="526026" y="336594"/>
            <a:ext cx="8229600" cy="1169414"/>
          </a:xfrm>
        </p:spPr>
        <p:txBody>
          <a:bodyPr lIns="91440" tIns="45720" rIns="91440" bIns="45720" anchor="t">
            <a:noAutofit/>
          </a:bodyPr>
          <a:lstStyle/>
          <a:p>
            <a:pPr algn="ctr"/>
            <a:r>
              <a:rPr lang="en-US" sz="3200">
                <a:latin typeface="Arial"/>
                <a:ea typeface="ＭＳ Ｐゴシック"/>
                <a:cs typeface="Arial"/>
              </a:rPr>
              <a:t>Layoff with Bumping Rights: </a:t>
            </a:r>
            <a:br>
              <a:rPr lang="en-US" sz="3200">
                <a:ea typeface="ＭＳ Ｐゴシック"/>
              </a:rPr>
            </a:br>
            <a:r>
              <a:rPr lang="en-US" sz="3200">
                <a:latin typeface="Arial"/>
                <a:ea typeface="ＭＳ Ｐゴシック"/>
                <a:cs typeface="Arial"/>
              </a:rPr>
              <a:t>High Level Overview</a:t>
            </a:r>
            <a:endParaRPr lang="en-US" sz="3200">
              <a:latin typeface="Arial"/>
              <a:cs typeface="Arial"/>
            </a:endParaRPr>
          </a:p>
        </p:txBody>
      </p:sp>
      <p:sp>
        <p:nvSpPr>
          <p:cNvPr id="3" name="Content Placeholder 2">
            <a:extLst>
              <a:ext uri="{FF2B5EF4-FFF2-40B4-BE49-F238E27FC236}">
                <a16:creationId xmlns:a16="http://schemas.microsoft.com/office/drawing/2014/main" id="{F748A149-7337-0BF1-10FC-585C34EDC7F0}"/>
              </a:ext>
            </a:extLst>
          </p:cNvPr>
          <p:cNvSpPr>
            <a:spLocks noGrp="1"/>
          </p:cNvSpPr>
          <p:nvPr>
            <p:ph idx="1"/>
          </p:nvPr>
        </p:nvSpPr>
        <p:spPr>
          <a:xfrm>
            <a:off x="457200" y="1506008"/>
            <a:ext cx="8229600" cy="4746076"/>
          </a:xfrm>
        </p:spPr>
        <p:txBody>
          <a:bodyPr wrap="square" lIns="91440" tIns="45720" rIns="91440" bIns="45720" numCol="1" anchor="t"/>
          <a:lstStyle/>
          <a:p>
            <a:pPr marL="342900" indent="-342900">
              <a:spcBef>
                <a:spcPts val="0"/>
              </a:spcBef>
              <a:spcAft>
                <a:spcPts val="0"/>
              </a:spcAft>
              <a:buClr>
                <a:srgbClr val="404040"/>
              </a:buClr>
              <a:buFont typeface="Arial" panose="020B0604020202020204" pitchFamily="34" charset="0"/>
              <a:buChar char="•"/>
            </a:pPr>
            <a:r>
              <a:rPr lang="en-US" sz="1800" dirty="0">
                <a:latin typeface="Arial"/>
                <a:ea typeface="ＭＳ Ｐゴシック"/>
                <a:cs typeface="Arial"/>
              </a:rPr>
              <a:t>The following contracts have negotiated bumping provisions: </a:t>
            </a:r>
            <a:r>
              <a:rPr lang="en-US" sz="1800" b="1" dirty="0">
                <a:latin typeface="Arial"/>
                <a:ea typeface="ＭＳ Ｐゴシック"/>
                <a:cs typeface="Arial"/>
              </a:rPr>
              <a:t>CTU, 1585,SSTU, 324.</a:t>
            </a:r>
            <a:endParaRPr lang="en-US" dirty="0"/>
          </a:p>
          <a:p>
            <a:pPr marL="342900" indent="-342900">
              <a:spcBef>
                <a:spcPts val="0"/>
              </a:spcBef>
              <a:spcAft>
                <a:spcPts val="0"/>
              </a:spcAft>
              <a:buClr>
                <a:srgbClr val="404040"/>
              </a:buClr>
              <a:buFont typeface="Arial" panose="020B0604020202020204" pitchFamily="34" charset="0"/>
              <a:buChar char="•"/>
            </a:pPr>
            <a:endParaRPr lang="en-US" sz="1800" b="1" dirty="0">
              <a:latin typeface="Arial"/>
              <a:ea typeface="ＭＳ Ｐゴシック"/>
              <a:cs typeface="Arial"/>
            </a:endParaRPr>
          </a:p>
          <a:p>
            <a:pPr marL="342900" indent="-342900">
              <a:spcBef>
                <a:spcPts val="0"/>
              </a:spcBef>
              <a:spcAft>
                <a:spcPts val="0"/>
              </a:spcAft>
              <a:buClr>
                <a:srgbClr val="404040"/>
              </a:buClr>
              <a:buFont typeface="Arial" panose="020B0604020202020204" pitchFamily="34" charset="0"/>
              <a:buChar char="•"/>
            </a:pPr>
            <a:r>
              <a:rPr lang="en-US" sz="2000" dirty="0">
                <a:latin typeface="Arial"/>
                <a:ea typeface="ＭＳ Ｐゴシック"/>
                <a:cs typeface="Arial"/>
              </a:rPr>
              <a:t>MSU HR will identify least senior individual according to the layoff provisions in the appropriate collective bargaining agreement. </a:t>
            </a:r>
            <a:endParaRPr lang="en-US" dirty="0"/>
          </a:p>
          <a:p>
            <a:pPr>
              <a:spcBef>
                <a:spcPts val="0"/>
              </a:spcBef>
              <a:spcAft>
                <a:spcPts val="0"/>
              </a:spcAft>
              <a:buClr>
                <a:srgbClr val="404040"/>
              </a:buClr>
            </a:pPr>
            <a:endParaRPr lang="en-US" sz="2000" dirty="0">
              <a:ea typeface="ＭＳ Ｐゴシック"/>
            </a:endParaRPr>
          </a:p>
          <a:p>
            <a:pPr marL="342900" indent="-342900">
              <a:spcBef>
                <a:spcPts val="0"/>
              </a:spcBef>
              <a:spcAft>
                <a:spcPts val="0"/>
              </a:spcAft>
              <a:buClr>
                <a:srgbClr val="404040"/>
              </a:buClr>
              <a:buFont typeface="Arial" panose="020B0604020202020204" pitchFamily="34" charset="0"/>
              <a:buChar char="•"/>
            </a:pPr>
            <a:r>
              <a:rPr lang="en-US" sz="2000" dirty="0">
                <a:latin typeface="Arial"/>
                <a:ea typeface="ＭＳ Ｐゴシック"/>
                <a:cs typeface="Arial"/>
              </a:rPr>
              <a:t>MSU HR will provide the unit with the layoff notice to be issued to the impacted employee(s).</a:t>
            </a:r>
            <a:endParaRPr lang="en-US" sz="2000" dirty="0">
              <a:latin typeface="Arial"/>
              <a:cs typeface="Arial"/>
            </a:endParaRPr>
          </a:p>
          <a:p>
            <a:pPr marL="1485900" lvl="2" indent="-342900">
              <a:spcBef>
                <a:spcPts val="0"/>
              </a:spcBef>
              <a:spcAft>
                <a:spcPts val="0"/>
              </a:spcAft>
              <a:buClr>
                <a:srgbClr val="404040"/>
              </a:buClr>
              <a:buFont typeface="Wingdings" panose="020B0604020202020204" pitchFamily="34" charset="0"/>
              <a:buChar char="§"/>
            </a:pPr>
            <a:r>
              <a:rPr lang="en-US" sz="1600" dirty="0">
                <a:latin typeface="Arial"/>
                <a:ea typeface="ＭＳ Ｐゴシック"/>
                <a:cs typeface="Arial"/>
              </a:rPr>
              <a:t>For SSTU, 1585, and 324 this layoff notice will also include information about subsequent bump(s)</a:t>
            </a:r>
            <a:endParaRPr lang="en-US" sz="1600" dirty="0"/>
          </a:p>
          <a:p>
            <a:pPr marL="342900" indent="-342900">
              <a:buClr>
                <a:prstClr val="black">
                  <a:lumMod val="75000"/>
                  <a:lumOff val="25000"/>
                </a:prstClr>
              </a:buClr>
              <a:buFont typeface="Arial"/>
              <a:buChar char="•"/>
            </a:pPr>
            <a:r>
              <a:rPr lang="en-US" sz="1800" dirty="0">
                <a:latin typeface="Arial"/>
                <a:ea typeface="ＭＳ Ｐゴシック"/>
                <a:cs typeface="Arial"/>
              </a:rPr>
              <a:t>HR analyst will meet with impacted employees to discuss bumping or bypass procedures. </a:t>
            </a:r>
            <a:endParaRPr lang="en-US" dirty="0">
              <a:latin typeface="Arial"/>
              <a:ea typeface="ＭＳ Ｐゴシック"/>
              <a:cs typeface="Arial"/>
            </a:endParaRPr>
          </a:p>
          <a:p>
            <a:pPr marL="342900" indent="-342900">
              <a:buClr>
                <a:srgbClr val="404040"/>
              </a:buClr>
              <a:buFont typeface="Arial"/>
              <a:buChar char="•"/>
            </a:pPr>
            <a:endParaRPr lang="en-US" sz="1800" dirty="0">
              <a:latin typeface="Arial"/>
              <a:ea typeface="ＭＳ Ｐゴシック"/>
              <a:cs typeface="Arial"/>
            </a:endParaRPr>
          </a:p>
          <a:p>
            <a:pPr marL="342900" indent="-342900">
              <a:buClr>
                <a:srgbClr val="404040"/>
              </a:buClr>
              <a:buFont typeface="Arial"/>
              <a:buChar char="•"/>
            </a:pPr>
            <a:r>
              <a:rPr lang="en-US" sz="1800" dirty="0">
                <a:latin typeface="Arial"/>
                <a:ea typeface="ＭＳ Ｐゴシック"/>
                <a:cs typeface="Arial"/>
              </a:rPr>
              <a:t>For CTU layoffs; the HR Analyst will work with the impacted employee on bypass placement, while reviewing seniority reports for potential bumps. </a:t>
            </a:r>
          </a:p>
          <a:p>
            <a:pPr marL="1485900" lvl="2" indent="-342900">
              <a:buClr>
                <a:srgbClr val="404040"/>
              </a:buClr>
              <a:buFont typeface="Wingdings"/>
              <a:buChar char="§"/>
            </a:pPr>
            <a:r>
              <a:rPr lang="en-US" sz="1400" dirty="0">
                <a:latin typeface="Arial"/>
                <a:ea typeface="ＭＳ Ｐゴシック"/>
                <a:cs typeface="Arial"/>
              </a:rPr>
              <a:t>15 working days prior to the effective layoff date, MSU HR will issue bump notices to the bumper and subsequent </a:t>
            </a:r>
            <a:r>
              <a:rPr lang="en-US" sz="1400" dirty="0" err="1">
                <a:latin typeface="Arial"/>
                <a:ea typeface="ＭＳ Ｐゴシック"/>
                <a:cs typeface="Arial"/>
              </a:rPr>
              <a:t>bumpee</a:t>
            </a:r>
            <a:r>
              <a:rPr lang="en-US" sz="1400" dirty="0">
                <a:latin typeface="Arial"/>
                <a:ea typeface="ＭＳ Ｐゴシック"/>
                <a:cs typeface="Arial"/>
              </a:rPr>
              <a:t>(s). </a:t>
            </a:r>
          </a:p>
        </p:txBody>
      </p:sp>
      <p:sp>
        <p:nvSpPr>
          <p:cNvPr id="4" name="Slide Number Placeholder 3">
            <a:extLst>
              <a:ext uri="{FF2B5EF4-FFF2-40B4-BE49-F238E27FC236}">
                <a16:creationId xmlns:a16="http://schemas.microsoft.com/office/drawing/2014/main" id="{BE0BF2FD-1C99-EC91-4DCC-E00E82B82C36}"/>
              </a:ext>
            </a:extLst>
          </p:cNvPr>
          <p:cNvSpPr>
            <a:spLocks noGrp="1"/>
          </p:cNvSpPr>
          <p:nvPr>
            <p:ph type="sldNum" sz="quarter" idx="12"/>
          </p:nvPr>
        </p:nvSpPr>
        <p:spPr/>
        <p:txBody>
          <a:bodyPr/>
          <a:lstStyle/>
          <a:p>
            <a:pPr>
              <a:defRPr/>
            </a:pPr>
            <a:fld id="{4DCE0E26-47BB-FF4B-814B-E43C1B98F5D1}" type="slidenum">
              <a:rPr lang="en-US" smtClean="0"/>
              <a:pPr>
                <a:defRPr/>
              </a:pPr>
              <a:t>27</a:t>
            </a:fld>
            <a:endParaRPr lang="en-US"/>
          </a:p>
        </p:txBody>
      </p:sp>
    </p:spTree>
    <p:extLst>
      <p:ext uri="{BB962C8B-B14F-4D97-AF65-F5344CB8AC3E}">
        <p14:creationId xmlns:p14="http://schemas.microsoft.com/office/powerpoint/2010/main" val="1674121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E9475-39BE-1257-4868-61FE9B5BAE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7C1C9-FC5A-A26F-0962-D4418F899187}"/>
              </a:ext>
            </a:extLst>
          </p:cNvPr>
          <p:cNvSpPr>
            <a:spLocks noGrp="1"/>
          </p:cNvSpPr>
          <p:nvPr>
            <p:ph type="title"/>
          </p:nvPr>
        </p:nvSpPr>
        <p:spPr>
          <a:xfrm>
            <a:off x="457200" y="454580"/>
            <a:ext cx="8229600" cy="821157"/>
          </a:xfrm>
        </p:spPr>
        <p:txBody>
          <a:bodyPr lIns="91440" tIns="45720" rIns="91440" bIns="45720" anchor="t">
            <a:normAutofit fontScale="90000"/>
          </a:bodyPr>
          <a:lstStyle/>
          <a:p>
            <a:pPr algn="ctr"/>
            <a:r>
              <a:rPr lang="en-US">
                <a:latin typeface="Arial"/>
                <a:ea typeface="ＭＳ Ｐゴシック"/>
                <a:cs typeface="Arial"/>
              </a:rPr>
              <a:t>Bumping Notices  – High Level Overview</a:t>
            </a:r>
            <a:endParaRPr lang="en-US">
              <a:latin typeface="Arial"/>
              <a:cs typeface="Arial"/>
            </a:endParaRPr>
          </a:p>
        </p:txBody>
      </p:sp>
      <p:sp>
        <p:nvSpPr>
          <p:cNvPr id="3" name="Content Placeholder 2">
            <a:extLst>
              <a:ext uri="{FF2B5EF4-FFF2-40B4-BE49-F238E27FC236}">
                <a16:creationId xmlns:a16="http://schemas.microsoft.com/office/drawing/2014/main" id="{3C2189A5-E235-2E73-F787-75EE1DEE40F5}"/>
              </a:ext>
            </a:extLst>
          </p:cNvPr>
          <p:cNvSpPr>
            <a:spLocks noGrp="1"/>
          </p:cNvSpPr>
          <p:nvPr>
            <p:ph idx="1"/>
          </p:nvPr>
        </p:nvSpPr>
        <p:spPr>
          <a:xfrm>
            <a:off x="457200" y="1275737"/>
            <a:ext cx="8229600" cy="4700154"/>
          </a:xfrm>
        </p:spPr>
        <p:txBody>
          <a:bodyPr wrap="square" lIns="91440" tIns="45720" rIns="91440" bIns="45720" numCol="1" anchor="t"/>
          <a:lstStyle/>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Bumping is when a more senior employee displaces the lowest senior employee within classification and level (depending on the contract provisions).</a:t>
            </a:r>
            <a:endParaRPr lang="en-US" sz="1800">
              <a:latin typeface="Arial"/>
              <a:cs typeface="Arial"/>
            </a:endParaRPr>
          </a:p>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Bumping streams are dependent on layoff process identified in respective union contracts.</a:t>
            </a:r>
          </a:p>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HR analyst verifies bumper meets minimum qualifications for position in question, in accordance with applicable contractual provisions.</a:t>
            </a:r>
          </a:p>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HR analyst repeats the process of identifying next least senior employee until there are no bump options or the least senior employee is probationary. </a:t>
            </a:r>
          </a:p>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HR analyst will notify department(s) being impacted by bump stream prior to the bump notice being issued to the employee. </a:t>
            </a:r>
          </a:p>
          <a:p>
            <a:pPr marL="342900" indent="-342900">
              <a:spcBef>
                <a:spcPts val="600"/>
              </a:spcBef>
              <a:spcAft>
                <a:spcPts val="600"/>
              </a:spcAft>
              <a:buClr>
                <a:srgbClr val="404040"/>
              </a:buClr>
              <a:buFont typeface="Arial" panose="020B0604020202020204" pitchFamily="34" charset="0"/>
              <a:buChar char="•"/>
            </a:pPr>
            <a:r>
              <a:rPr lang="en-US" sz="1800">
                <a:latin typeface="Arial"/>
                <a:ea typeface="ＭＳ Ｐゴシック"/>
                <a:cs typeface="Arial"/>
              </a:rPr>
              <a:t>HR analyst will issue bump notice to employee(s) being impacted by bump. </a:t>
            </a:r>
          </a:p>
          <a:p>
            <a:pPr marL="342900" indent="-342900">
              <a:spcBef>
                <a:spcPts val="600"/>
              </a:spcBef>
              <a:spcAft>
                <a:spcPts val="600"/>
              </a:spcAft>
              <a:buClr>
                <a:srgbClr val="404040"/>
              </a:buClr>
              <a:buFont typeface="Arial" panose="020B0604020202020204" pitchFamily="34" charset="0"/>
              <a:buChar char="•"/>
            </a:pPr>
            <a:endParaRPr lang="en-US" sz="1800"/>
          </a:p>
          <a:p>
            <a:pPr marL="342900" indent="-342900">
              <a:buClr>
                <a:srgbClr val="404040"/>
              </a:buClr>
              <a:buFont typeface="Arial" panose="020B0604020202020204" pitchFamily="34" charset="0"/>
              <a:buChar char="•"/>
            </a:pPr>
            <a:endParaRPr lang="en-US" b="1">
              <a:ea typeface="ＭＳ Ｐゴシック"/>
            </a:endParaRPr>
          </a:p>
          <a:p>
            <a:pPr marL="1485900" lvl="2" indent="-342900">
              <a:buClr>
                <a:srgbClr val="404040"/>
              </a:buClr>
              <a:buFont typeface="Wingdings" panose="020B0604020202020204" pitchFamily="34" charset="0"/>
              <a:buChar char="§"/>
            </a:pPr>
            <a:endParaRPr lang="en-US"/>
          </a:p>
          <a:p>
            <a:pPr indent="0">
              <a:buClr>
                <a:prstClr val="black">
                  <a:lumMod val="75000"/>
                  <a:lumOff val="25000"/>
                </a:prstClr>
              </a:buClr>
              <a:buFontTx/>
              <a:buNone/>
            </a:pPr>
            <a:endParaRPr lang="en-US"/>
          </a:p>
        </p:txBody>
      </p:sp>
      <p:sp>
        <p:nvSpPr>
          <p:cNvPr id="4" name="Slide Number Placeholder 3">
            <a:extLst>
              <a:ext uri="{FF2B5EF4-FFF2-40B4-BE49-F238E27FC236}">
                <a16:creationId xmlns:a16="http://schemas.microsoft.com/office/drawing/2014/main" id="{E37AC9E2-8120-07EE-483B-74B872DDB116}"/>
              </a:ext>
            </a:extLst>
          </p:cNvPr>
          <p:cNvSpPr>
            <a:spLocks noGrp="1"/>
          </p:cNvSpPr>
          <p:nvPr>
            <p:ph type="sldNum" sz="quarter" idx="12"/>
          </p:nvPr>
        </p:nvSpPr>
        <p:spPr/>
        <p:txBody>
          <a:bodyPr/>
          <a:lstStyle/>
          <a:p>
            <a:pPr>
              <a:defRPr/>
            </a:pPr>
            <a:fld id="{4DCE0E26-47BB-FF4B-814B-E43C1B98F5D1}" type="slidenum">
              <a:rPr lang="en-US" smtClean="0"/>
              <a:pPr>
                <a:defRPr/>
              </a:pPr>
              <a:t>28</a:t>
            </a:fld>
            <a:endParaRPr lang="en-US"/>
          </a:p>
        </p:txBody>
      </p:sp>
    </p:spTree>
    <p:extLst>
      <p:ext uri="{BB962C8B-B14F-4D97-AF65-F5344CB8AC3E}">
        <p14:creationId xmlns:p14="http://schemas.microsoft.com/office/powerpoint/2010/main" val="364651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9A486-F44C-85FC-6133-20C38FF8E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BCF81B-D78E-CC0D-CFF9-CD43E8968F92}"/>
              </a:ext>
            </a:extLst>
          </p:cNvPr>
          <p:cNvSpPr>
            <a:spLocks noGrp="1"/>
          </p:cNvSpPr>
          <p:nvPr>
            <p:ph type="title"/>
          </p:nvPr>
        </p:nvSpPr>
        <p:spPr>
          <a:xfrm>
            <a:off x="85352" y="336594"/>
            <a:ext cx="9055864" cy="1169414"/>
          </a:xfrm>
        </p:spPr>
        <p:txBody>
          <a:bodyPr lIns="91440" tIns="45720" rIns="91440" bIns="45720" anchor="t">
            <a:noAutofit/>
          </a:bodyPr>
          <a:lstStyle/>
          <a:p>
            <a:pPr algn="ctr"/>
            <a:r>
              <a:rPr lang="en-US" sz="3200">
                <a:latin typeface="Arial"/>
                <a:ea typeface="ＭＳ Ｐゴシック"/>
                <a:cs typeface="Arial"/>
              </a:rPr>
              <a:t>Layoff with Bumping Rights: Unit Preparation for Incoming Bumped Employee</a:t>
            </a:r>
            <a:endParaRPr lang="en-US" sz="3200">
              <a:latin typeface="Arial"/>
            </a:endParaRPr>
          </a:p>
        </p:txBody>
      </p:sp>
      <p:sp>
        <p:nvSpPr>
          <p:cNvPr id="3" name="Content Placeholder 2">
            <a:extLst>
              <a:ext uri="{FF2B5EF4-FFF2-40B4-BE49-F238E27FC236}">
                <a16:creationId xmlns:a16="http://schemas.microsoft.com/office/drawing/2014/main" id="{3A5F191F-CEEE-6A07-1963-BED3D356DEF0}"/>
              </a:ext>
            </a:extLst>
          </p:cNvPr>
          <p:cNvSpPr>
            <a:spLocks noGrp="1"/>
          </p:cNvSpPr>
          <p:nvPr>
            <p:ph idx="1"/>
          </p:nvPr>
        </p:nvSpPr>
        <p:spPr>
          <a:xfrm>
            <a:off x="457200" y="1506008"/>
            <a:ext cx="8229600" cy="5012316"/>
          </a:xfrm>
        </p:spPr>
        <p:txBody>
          <a:bodyPr wrap="square" lIns="91440" tIns="45720" rIns="91440" bIns="45720" numCol="1" anchor="t"/>
          <a:lstStyle/>
          <a:p>
            <a:pPr>
              <a:buClr>
                <a:srgbClr val="404040"/>
              </a:buClr>
            </a:pPr>
            <a:r>
              <a:rPr lang="en-US" sz="1800" b="1">
                <a:latin typeface="Arial"/>
                <a:ea typeface="ＭＳ Ｐゴシック"/>
                <a:cs typeface="Arial"/>
              </a:rPr>
              <a:t>Before the Employee Starts</a:t>
            </a:r>
            <a:endParaRPr lang="en-US" sz="1800">
              <a:latin typeface="Arial"/>
              <a:ea typeface="ＭＳ Ｐゴシック"/>
              <a:cs typeface="Arial"/>
            </a:endParaRPr>
          </a:p>
          <a:p>
            <a:pPr marL="285750" lvl="1" indent="-285750">
              <a:buFont typeface="Arial" panose="020B0604020202020204" pitchFamily="34" charset="0"/>
              <a:buChar char="•"/>
            </a:pPr>
            <a:r>
              <a:rPr lang="en-US" sz="1600">
                <a:latin typeface="Arial"/>
                <a:ea typeface="ＭＳ Ｐゴシック"/>
                <a:cs typeface="Arial"/>
              </a:rPr>
              <a:t>Prepare required equipment (laptop, system access, etc.)</a:t>
            </a:r>
          </a:p>
          <a:p>
            <a:pPr marL="285750" lvl="1" indent="-285750">
              <a:buFont typeface="Arial" panose="020B0604020202020204" pitchFamily="34" charset="0"/>
              <a:buChar char="•"/>
            </a:pPr>
            <a:r>
              <a:rPr lang="en-US" sz="1600">
                <a:latin typeface="Arial"/>
                <a:ea typeface="ＭＳ Ｐゴシック"/>
                <a:cs typeface="Arial"/>
              </a:rPr>
              <a:t>Review and provide the position description</a:t>
            </a:r>
          </a:p>
          <a:p>
            <a:pPr marL="285750" lvl="1" indent="-285750">
              <a:buFont typeface="Arial" panose="020B0604020202020204" pitchFamily="34" charset="0"/>
              <a:buChar char="•"/>
            </a:pPr>
            <a:r>
              <a:rPr lang="en-US" sz="1600">
                <a:latin typeface="Arial"/>
                <a:ea typeface="ＭＳ Ｐゴシック"/>
                <a:cs typeface="Arial"/>
              </a:rPr>
              <a:t>Develop a training plan</a:t>
            </a:r>
          </a:p>
          <a:p>
            <a:endParaRPr lang="en-US" sz="1800" b="1">
              <a:latin typeface="Arial"/>
              <a:ea typeface="ＭＳ Ｐゴシック"/>
              <a:cs typeface="Arial"/>
            </a:endParaRPr>
          </a:p>
          <a:p>
            <a:r>
              <a:rPr lang="en-US" sz="1800" b="1">
                <a:latin typeface="Arial"/>
                <a:ea typeface="ＭＳ Ｐゴシック"/>
                <a:cs typeface="Arial"/>
              </a:rPr>
              <a:t>Upon Arrival</a:t>
            </a:r>
            <a:endParaRPr lang="en-US" sz="1800">
              <a:latin typeface="Arial"/>
              <a:ea typeface="ＭＳ Ｐゴシック"/>
              <a:cs typeface="Arial"/>
            </a:endParaRPr>
          </a:p>
          <a:p>
            <a:pPr marL="285750" lvl="1" indent="-285750">
              <a:buFont typeface="Arial" panose="020B0604020202020204" pitchFamily="34" charset="0"/>
              <a:buChar char="•"/>
            </a:pPr>
            <a:r>
              <a:rPr lang="en-US" sz="1600">
                <a:latin typeface="Arial"/>
                <a:ea typeface="ＭＳ Ｐゴシック"/>
                <a:cs typeface="Arial"/>
              </a:rPr>
              <a:t>Discuss position and unit expectations</a:t>
            </a:r>
          </a:p>
          <a:p>
            <a:pPr marL="285750" lvl="1" indent="-285750">
              <a:buFont typeface="Arial" panose="020B0604020202020204" pitchFamily="34" charset="0"/>
              <a:buChar char="•"/>
            </a:pPr>
            <a:r>
              <a:rPr lang="en-US" sz="1600">
                <a:latin typeface="Arial"/>
                <a:ea typeface="ＭＳ Ｐゴシック"/>
                <a:cs typeface="Arial"/>
              </a:rPr>
              <a:t>Clarify what success looks like in the role</a:t>
            </a:r>
          </a:p>
          <a:p>
            <a:pPr marL="285750" lvl="1" indent="-285750">
              <a:buFont typeface="Arial" panose="020B0604020202020204" pitchFamily="34" charset="0"/>
              <a:buChar char="•"/>
            </a:pPr>
            <a:r>
              <a:rPr lang="en-US" sz="1600">
                <a:latin typeface="Arial"/>
                <a:ea typeface="ＭＳ Ｐゴシック"/>
                <a:cs typeface="Arial"/>
              </a:rPr>
              <a:t>Initiate a goals discussion</a:t>
            </a:r>
          </a:p>
          <a:p>
            <a:endParaRPr lang="en-US" sz="1800" b="1">
              <a:latin typeface="Arial"/>
              <a:ea typeface="ＭＳ Ｐゴシック"/>
              <a:cs typeface="Arial"/>
            </a:endParaRPr>
          </a:p>
          <a:p>
            <a:pPr>
              <a:buFont typeface="Symbol" panose="020B0604020202020204" pitchFamily="34" charset="0"/>
            </a:pPr>
            <a:r>
              <a:rPr lang="en-US" sz="1800" b="1">
                <a:latin typeface="Arial"/>
                <a:ea typeface="ＭＳ Ｐゴシック"/>
                <a:cs typeface="Arial"/>
              </a:rPr>
              <a:t>Ongoing Considerations</a:t>
            </a:r>
            <a:endParaRPr lang="en-US" sz="1800">
              <a:latin typeface="Arial"/>
              <a:ea typeface="ＭＳ Ｐゴシック"/>
              <a:cs typeface="Arial"/>
            </a:endParaRPr>
          </a:p>
          <a:p>
            <a:pPr marL="285750" lvl="1" indent="-285750">
              <a:buFont typeface="Arial" panose="020B0604020202020204" pitchFamily="34" charset="0"/>
              <a:buChar char="•"/>
            </a:pPr>
            <a:r>
              <a:rPr lang="en-US" sz="1600">
                <a:latin typeface="Arial"/>
                <a:ea typeface="ＭＳ Ｐゴシック"/>
                <a:cs typeface="Arial"/>
              </a:rPr>
              <a:t>Bumped employees do not serve a trial, requalification, or probation period</a:t>
            </a:r>
          </a:p>
          <a:p>
            <a:pPr marL="285750" lvl="1" indent="-285750">
              <a:buFont typeface="Arial" panose="020B0604020202020204" pitchFamily="34" charset="0"/>
              <a:buChar char="•"/>
            </a:pPr>
            <a:r>
              <a:rPr lang="en-US" sz="1600">
                <a:latin typeface="Arial"/>
                <a:ea typeface="ＭＳ Ｐゴシック"/>
                <a:cs typeface="Arial"/>
              </a:rPr>
              <a:t>Performance issues should be addressed with Employee &amp; Labor Relations</a:t>
            </a:r>
          </a:p>
          <a:p>
            <a:pPr marL="285750" lvl="1" indent="-285750">
              <a:buFont typeface="Arial" panose="020B0604020202020204" pitchFamily="34" charset="0"/>
              <a:buChar char="•"/>
            </a:pPr>
            <a:r>
              <a:rPr lang="en-US" sz="1600">
                <a:latin typeface="Arial"/>
                <a:ea typeface="ＭＳ Ｐゴシック"/>
                <a:cs typeface="Arial"/>
              </a:rPr>
              <a:t>Focus on the strengths and contributions that the incoming employee can bring to the unit.</a:t>
            </a:r>
          </a:p>
          <a:p>
            <a:pPr marL="285750" lvl="1" indent="-285750">
              <a:buFont typeface="Arial" panose="020B0604020202020204" pitchFamily="34" charset="0"/>
              <a:buChar char="•"/>
            </a:pPr>
            <a:r>
              <a:rPr lang="en-US" sz="1600">
                <a:latin typeface="Arial"/>
                <a:ea typeface="ＭＳ Ｐゴシック"/>
                <a:cs typeface="Arial"/>
              </a:rPr>
              <a:t>AVOID comparing the incoming employee to the employee they are bumping </a:t>
            </a:r>
          </a:p>
          <a:p>
            <a:pPr marL="342900" indent="-342900">
              <a:spcBef>
                <a:spcPts val="0"/>
              </a:spcBef>
              <a:spcAft>
                <a:spcPts val="0"/>
              </a:spcAft>
              <a:buClr>
                <a:srgbClr val="404040"/>
              </a:buClr>
              <a:buFont typeface="Arial" panose="020B0604020202020204" pitchFamily="34" charset="0"/>
              <a:buChar char="•"/>
            </a:pPr>
            <a:endParaRPr lang="en-US" sz="1800">
              <a:latin typeface="Arial"/>
              <a:cs typeface="Arial"/>
            </a:endParaRPr>
          </a:p>
          <a:p>
            <a:pPr>
              <a:buClr>
                <a:prstClr val="black">
                  <a:lumMod val="75000"/>
                  <a:lumOff val="25000"/>
                </a:prstClr>
              </a:buClr>
            </a:pPr>
            <a:endParaRPr lang="en-US"/>
          </a:p>
        </p:txBody>
      </p:sp>
      <p:sp>
        <p:nvSpPr>
          <p:cNvPr id="4" name="Slide Number Placeholder 3">
            <a:extLst>
              <a:ext uri="{FF2B5EF4-FFF2-40B4-BE49-F238E27FC236}">
                <a16:creationId xmlns:a16="http://schemas.microsoft.com/office/drawing/2014/main" id="{4AA18CCD-743D-A648-BB9E-F574C6793799}"/>
              </a:ext>
            </a:extLst>
          </p:cNvPr>
          <p:cNvSpPr>
            <a:spLocks noGrp="1"/>
          </p:cNvSpPr>
          <p:nvPr>
            <p:ph type="sldNum" sz="quarter" idx="12"/>
          </p:nvPr>
        </p:nvSpPr>
        <p:spPr/>
        <p:txBody>
          <a:bodyPr/>
          <a:lstStyle/>
          <a:p>
            <a:pPr>
              <a:defRPr/>
            </a:pPr>
            <a:fld id="{4DCE0E26-47BB-FF4B-814B-E43C1B98F5D1}" type="slidenum">
              <a:rPr lang="en-US" smtClean="0"/>
              <a:pPr>
                <a:defRPr/>
              </a:pPr>
              <a:t>29</a:t>
            </a:fld>
            <a:endParaRPr lang="en-US"/>
          </a:p>
        </p:txBody>
      </p:sp>
    </p:spTree>
    <p:extLst>
      <p:ext uri="{BB962C8B-B14F-4D97-AF65-F5344CB8AC3E}">
        <p14:creationId xmlns:p14="http://schemas.microsoft.com/office/powerpoint/2010/main" val="118625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C2392-C3D8-4B27-0408-E178355A10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BC56978-4EA0-0021-2BAC-F012AE6AF69D}"/>
              </a:ext>
            </a:extLst>
          </p:cNvPr>
          <p:cNvSpPr txBox="1"/>
          <p:nvPr/>
        </p:nvSpPr>
        <p:spPr>
          <a:xfrm>
            <a:off x="531687" y="1768859"/>
            <a:ext cx="8080626" cy="3624069"/>
          </a:xfrm>
          <a:prstGeom prst="rect">
            <a:avLst/>
          </a:prstGeom>
          <a:noFill/>
        </p:spPr>
        <p:txBody>
          <a:bodyPr wrap="square" lIns="68580" tIns="34290" rIns="68580" bIns="34290" rtlCol="0" anchor="t">
            <a:spAutoFit/>
          </a:bodyPr>
          <a:lstStyle/>
          <a:p>
            <a:pPr defTabSz="685800" fontAlgn="auto">
              <a:spcBef>
                <a:spcPts val="0"/>
              </a:spcBef>
              <a:spcAft>
                <a:spcPts val="0"/>
              </a:spcAft>
            </a:pPr>
            <a:r>
              <a:rPr lang="en-US" sz="2100" dirty="0">
                <a:solidFill>
                  <a:srgbClr val="000000"/>
                </a:solidFill>
                <a:latin typeface="Aptos" panose="02110004020202020204"/>
                <a:ea typeface="+mn-ea"/>
                <a:cs typeface="Calibri" panose="020F0502020204030204" pitchFamily="34" charset="0"/>
              </a:rPr>
              <a:t>Process for Reduction in Force for FAS</a:t>
            </a:r>
          </a:p>
          <a:p>
            <a:pPr defTabSz="685800" fontAlgn="auto">
              <a:spcBef>
                <a:spcPts val="0"/>
              </a:spcBef>
              <a:spcAft>
                <a:spcPts val="0"/>
              </a:spcAft>
            </a:pPr>
            <a:endParaRPr lang="en-US" sz="2100" dirty="0">
              <a:solidFill>
                <a:srgbClr val="000000"/>
              </a:solidFill>
              <a:latin typeface="Aptos" panose="02110004020202020204"/>
              <a:ea typeface="+mn-ea"/>
              <a:cs typeface="Calibri" panose="020F0502020204030204" pitchFamily="34" charset="0"/>
            </a:endParaRP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Guidance Documents on FASA </a:t>
            </a:r>
            <a:r>
              <a:rPr lang="en-US" sz="2100" dirty="0">
                <a:solidFill>
                  <a:prstClr val="black"/>
                </a:solidFill>
                <a:latin typeface="Aptos" panose="02110004020202020204"/>
                <a:ea typeface="+mn-ea"/>
                <a:cs typeface="Calibri" panose="020F0502020204030204" pitchFamily="34" charset="0"/>
                <a:hlinkClick r:id="rId3"/>
              </a:rPr>
              <a:t>website</a:t>
            </a:r>
            <a:endParaRPr lang="en-US" sz="2100" dirty="0">
              <a:solidFill>
                <a:prstClr val="black"/>
              </a:solidFill>
              <a:latin typeface="Aptos" panose="02110004020202020204"/>
              <a:ea typeface="+mn-ea"/>
              <a:cs typeface="Calibri" panose="020F0502020204030204" pitchFamily="34" charset="0"/>
            </a:endParaRP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Reduction in Force Review and Approval from FASA</a:t>
            </a:r>
          </a:p>
          <a:p>
            <a:pPr marL="1028700" lvl="2"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Changes to employment %</a:t>
            </a:r>
          </a:p>
          <a:p>
            <a:pPr marL="1028700" lvl="2"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Changes to appointment basis (AN to AY)</a:t>
            </a:r>
          </a:p>
          <a:p>
            <a:pPr marL="1028700" lvl="2"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Termination of appointment</a:t>
            </a: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Terminations due to Federal Funding Disruptions</a:t>
            </a: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ea typeface="+mn-ea"/>
                <a:cs typeface="Calibri" panose="020F0502020204030204" pitchFamily="34" charset="0"/>
              </a:rPr>
              <a:t>RIF FASA Review </a:t>
            </a:r>
            <a:r>
              <a:rPr lang="en-US" sz="2100" dirty="0">
                <a:solidFill>
                  <a:prstClr val="black"/>
                </a:solidFill>
                <a:latin typeface="Aptos" panose="02110004020202020204"/>
                <a:ea typeface="+mn-ea"/>
                <a:cs typeface="Calibri" panose="020F0502020204030204" pitchFamily="34" charset="0"/>
                <a:hlinkClick r:id="rId4"/>
              </a:rPr>
              <a:t>Form</a:t>
            </a:r>
            <a:endParaRPr lang="en-US" sz="2100" dirty="0">
              <a:solidFill>
                <a:prstClr val="black"/>
              </a:solidFill>
              <a:latin typeface="Aptos" panose="02110004020202020204"/>
              <a:ea typeface="+mn-ea"/>
              <a:cs typeface="Calibri" panose="020F0502020204030204" pitchFamily="34" charset="0"/>
            </a:endParaRPr>
          </a:p>
          <a:p>
            <a:pPr marL="342900" lvl="1" defTabSz="685800" fontAlgn="auto">
              <a:spcBef>
                <a:spcPts val="0"/>
              </a:spcBef>
              <a:spcAft>
                <a:spcPts val="0"/>
              </a:spcAft>
            </a:pPr>
            <a:endParaRPr lang="en-US" sz="2100" dirty="0">
              <a:solidFill>
                <a:prstClr val="black"/>
              </a:solidFill>
              <a:latin typeface="Avenir Book" panose="02000503020000020003" pitchFamily="2" charset="0"/>
              <a:ea typeface="+mn-ea"/>
              <a:cs typeface="Calibri" panose="020F0502020204030204" pitchFamily="34" charset="0"/>
            </a:endParaRPr>
          </a:p>
          <a:p>
            <a:pPr defTabSz="685800" fontAlgn="auto">
              <a:spcBef>
                <a:spcPts val="0"/>
              </a:spcBef>
              <a:spcAft>
                <a:spcPts val="0"/>
              </a:spcAft>
            </a:pPr>
            <a:endParaRPr lang="en-US" sz="2100" dirty="0">
              <a:solidFill>
                <a:prstClr val="black"/>
              </a:solidFill>
              <a:latin typeface="Avenir Book" panose="02000503020000020003" pitchFamily="2" charset="0"/>
              <a:ea typeface="+mn-ea"/>
              <a:cs typeface="Calibri" panose="020F0502020204030204" pitchFamily="34" charset="0"/>
            </a:endParaRPr>
          </a:p>
        </p:txBody>
      </p:sp>
      <p:sp>
        <p:nvSpPr>
          <p:cNvPr id="6" name="TextBox 5">
            <a:extLst>
              <a:ext uri="{FF2B5EF4-FFF2-40B4-BE49-F238E27FC236}">
                <a16:creationId xmlns:a16="http://schemas.microsoft.com/office/drawing/2014/main" id="{CF53DCC1-574C-38B4-D0E0-03F9B7A7145E}"/>
              </a:ext>
            </a:extLst>
          </p:cNvPr>
          <p:cNvSpPr txBox="1"/>
          <p:nvPr/>
        </p:nvSpPr>
        <p:spPr>
          <a:xfrm>
            <a:off x="531687" y="1115836"/>
            <a:ext cx="6415429" cy="784830"/>
          </a:xfrm>
          <a:prstGeom prst="rect">
            <a:avLst/>
          </a:prstGeom>
          <a:noFill/>
        </p:spPr>
        <p:txBody>
          <a:bodyPr wrap="square" rtlCol="0">
            <a:spAutoFit/>
          </a:bodyPr>
          <a:lstStyle/>
          <a:p>
            <a:pPr defTabSz="685800" fontAlgn="auto">
              <a:spcBef>
                <a:spcPts val="0"/>
              </a:spcBef>
              <a:spcAft>
                <a:spcPts val="0"/>
              </a:spcAft>
            </a:pPr>
            <a:r>
              <a:rPr lang="en-US" sz="3000" spc="225" dirty="0">
                <a:solidFill>
                  <a:prstClr val="black"/>
                </a:solidFill>
                <a:latin typeface="Avenir Medium" panose="02000503020000020003" pitchFamily="2" charset="0"/>
                <a:ea typeface="+mn-ea"/>
                <a:cs typeface="+mn-cs"/>
              </a:rPr>
              <a:t>Reduction In Force for FAS</a:t>
            </a:r>
          </a:p>
          <a:p>
            <a:pPr defTabSz="685800" fontAlgn="auto">
              <a:spcBef>
                <a:spcPts val="0"/>
              </a:spcBef>
              <a:spcAft>
                <a:spcPts val="0"/>
              </a:spcAft>
            </a:pPr>
            <a:endParaRPr lang="en-US" sz="1500" dirty="0">
              <a:solidFill>
                <a:prstClr val="black"/>
              </a:solidFill>
              <a:latin typeface="Avenir Medium" panose="02000503020000020003" pitchFamily="2" charset="0"/>
              <a:ea typeface="+mn-ea"/>
              <a:cs typeface="+mn-cs"/>
            </a:endParaRPr>
          </a:p>
        </p:txBody>
      </p:sp>
      <p:cxnSp>
        <p:nvCxnSpPr>
          <p:cNvPr id="3" name="Straight Connector 2">
            <a:extLst>
              <a:ext uri="{FF2B5EF4-FFF2-40B4-BE49-F238E27FC236}">
                <a16:creationId xmlns:a16="http://schemas.microsoft.com/office/drawing/2014/main" id="{F6CD98CE-D6A1-61E2-03D1-89A5089B42ED}"/>
              </a:ext>
            </a:extLst>
          </p:cNvPr>
          <p:cNvCxnSpPr>
            <a:cxnSpLocks/>
          </p:cNvCxnSpPr>
          <p:nvPr/>
        </p:nvCxnSpPr>
        <p:spPr>
          <a:xfrm>
            <a:off x="0" y="1662083"/>
            <a:ext cx="5334000" cy="0"/>
          </a:xfrm>
          <a:prstGeom prst="line">
            <a:avLst/>
          </a:prstGeom>
          <a:ln w="63500"/>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38266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B6E4-721D-AAEE-72A7-310A5BBBD7DD}"/>
              </a:ext>
            </a:extLst>
          </p:cNvPr>
          <p:cNvSpPr>
            <a:spLocks noGrp="1"/>
          </p:cNvSpPr>
          <p:nvPr>
            <p:ph type="title"/>
          </p:nvPr>
        </p:nvSpPr>
        <p:spPr>
          <a:xfrm>
            <a:off x="443987" y="577338"/>
            <a:ext cx="8229600" cy="821157"/>
          </a:xfrm>
        </p:spPr>
        <p:txBody>
          <a:bodyPr lIns="91440" tIns="45720" rIns="91440" bIns="45720" anchor="t">
            <a:normAutofit/>
          </a:bodyPr>
          <a:lstStyle/>
          <a:p>
            <a:pPr algn="ctr"/>
            <a:r>
              <a:rPr lang="en-US" sz="3200">
                <a:latin typeface="Arial"/>
                <a:ea typeface="ＭＳ Ｐゴシック"/>
                <a:cs typeface="Arial"/>
              </a:rPr>
              <a:t>Unemployment Information</a:t>
            </a:r>
            <a:endParaRPr lang="en-US" sz="3200"/>
          </a:p>
        </p:txBody>
      </p:sp>
      <p:sp>
        <p:nvSpPr>
          <p:cNvPr id="3" name="Content Placeholder 2">
            <a:extLst>
              <a:ext uri="{FF2B5EF4-FFF2-40B4-BE49-F238E27FC236}">
                <a16:creationId xmlns:a16="http://schemas.microsoft.com/office/drawing/2014/main" id="{708AECFE-51E2-FA72-5B86-65694FE2595F}"/>
              </a:ext>
            </a:extLst>
          </p:cNvPr>
          <p:cNvSpPr>
            <a:spLocks noGrp="1"/>
          </p:cNvSpPr>
          <p:nvPr>
            <p:ph idx="1"/>
          </p:nvPr>
        </p:nvSpPr>
        <p:spPr>
          <a:xfrm>
            <a:off x="457200" y="1398495"/>
            <a:ext cx="8242813" cy="4683877"/>
          </a:xfrm>
        </p:spPr>
        <p:txBody>
          <a:bodyPr wrap="square" lIns="91440" tIns="45720" rIns="91440" bIns="45720" numCol="1" anchor="t"/>
          <a:lstStyle/>
          <a:p>
            <a:r>
              <a:rPr lang="en-US" sz="2000" dirty="0">
                <a:ea typeface="ＭＳ Ｐゴシック"/>
              </a:rPr>
              <a:t>Employees may qualify for unemployment during a layoff or following a separation from the University. Individuals can </a:t>
            </a:r>
            <a:r>
              <a:rPr lang="en-US" sz="2000" dirty="0">
                <a:ea typeface="Open Sans"/>
              </a:rPr>
              <a:t>find information on how to apply for unemployment at: </a:t>
            </a:r>
            <a:r>
              <a:rPr lang="en-US" sz="2000" dirty="0">
                <a:solidFill>
                  <a:srgbClr val="007573"/>
                </a:solidFill>
                <a:ea typeface="Open Sans"/>
                <a:hlinkClick r:id="rId2"/>
              </a:rPr>
              <a:t>michigan.gov/</a:t>
            </a:r>
            <a:r>
              <a:rPr lang="en-US" sz="2000" dirty="0" err="1">
                <a:solidFill>
                  <a:srgbClr val="007573"/>
                </a:solidFill>
                <a:ea typeface="Open Sans"/>
                <a:hlinkClick r:id="rId2"/>
              </a:rPr>
              <a:t>uia</a:t>
            </a:r>
            <a:r>
              <a:rPr lang="en-US" sz="2000" dirty="0">
                <a:solidFill>
                  <a:srgbClr val="222222"/>
                </a:solidFill>
                <a:ea typeface="Open Sans"/>
              </a:rPr>
              <a:t>. </a:t>
            </a:r>
            <a:endParaRPr lang="en-US" sz="2000" dirty="0">
              <a:solidFill>
                <a:srgbClr val="404040"/>
              </a:solidFill>
            </a:endParaRPr>
          </a:p>
          <a:p>
            <a:endParaRPr lang="en-US" sz="2000" dirty="0">
              <a:solidFill>
                <a:srgbClr val="222222"/>
              </a:solidFill>
              <a:ea typeface="Open Sans"/>
            </a:endParaRPr>
          </a:p>
          <a:p>
            <a:r>
              <a:rPr lang="en-US" sz="2000" dirty="0">
                <a:ea typeface="Open Sans"/>
              </a:rPr>
              <a:t>Determination of benefits are done by the State of Michigan, Unemployment Insurance Agency and not by MSU.</a:t>
            </a:r>
          </a:p>
          <a:p>
            <a:endParaRPr lang="en-US" sz="2000" dirty="0">
              <a:ea typeface="Open Sans"/>
            </a:endParaRPr>
          </a:p>
          <a:p>
            <a:r>
              <a:rPr lang="en-US" sz="2000" dirty="0">
                <a:ea typeface="Open Sans"/>
              </a:rPr>
              <a:t>Account and identification number information individuals may need to apply can be found in the </a:t>
            </a:r>
            <a:r>
              <a:rPr lang="en-US" sz="2000" dirty="0">
                <a:solidFill>
                  <a:srgbClr val="222222"/>
                </a:solidFill>
                <a:ea typeface="Open Sans"/>
                <a:hlinkClick r:id="rId3"/>
              </a:rPr>
              <a:t>Support Staff Policy &amp; Procedure for Unemployment Compensation</a:t>
            </a:r>
            <a:r>
              <a:rPr lang="en-US" sz="2000" dirty="0">
                <a:solidFill>
                  <a:srgbClr val="222222"/>
                </a:solidFill>
                <a:ea typeface="Open Sans"/>
              </a:rPr>
              <a:t>.</a:t>
            </a:r>
          </a:p>
          <a:p>
            <a:endParaRPr lang="en-US" sz="2000" dirty="0">
              <a:solidFill>
                <a:srgbClr val="222222"/>
              </a:solidFill>
              <a:ea typeface="Open Sans"/>
            </a:endParaRPr>
          </a:p>
          <a:p>
            <a:r>
              <a:rPr lang="en-US" sz="2000" dirty="0">
                <a:ea typeface="Open Sans"/>
              </a:rPr>
              <a:t>Further questions may be directed to Anne Czajkowski, Unemployment Coordinator, in Employee and Labor Relations at </a:t>
            </a:r>
            <a:r>
              <a:rPr lang="en-US" sz="2000" dirty="0">
                <a:solidFill>
                  <a:srgbClr val="0000FF"/>
                </a:solidFill>
                <a:ea typeface="Open Sans"/>
                <a:hlinkClick r:id="rId4">
                  <a:extLst>
                    <a:ext uri="{A12FA001-AC4F-418D-AE19-62706E023703}">
                      <ahyp:hlinkClr xmlns:ahyp="http://schemas.microsoft.com/office/drawing/2018/hyperlinkcolor" val="tx"/>
                    </a:ext>
                  </a:extLst>
                </a:hlinkClick>
              </a:rPr>
              <a:t>czajkow9@msu.edu</a:t>
            </a:r>
            <a:r>
              <a:rPr lang="en-US" sz="2000" dirty="0">
                <a:solidFill>
                  <a:srgbClr val="0000FF"/>
                </a:solidFill>
                <a:ea typeface="Open Sans"/>
              </a:rPr>
              <a:t> </a:t>
            </a:r>
            <a:r>
              <a:rPr lang="en-US" sz="2000" dirty="0">
                <a:ea typeface="Open Sans"/>
              </a:rPr>
              <a:t>and (517) 884-0103.</a:t>
            </a:r>
          </a:p>
        </p:txBody>
      </p:sp>
      <p:sp>
        <p:nvSpPr>
          <p:cNvPr id="4" name="Slide Number Placeholder 3">
            <a:extLst>
              <a:ext uri="{FF2B5EF4-FFF2-40B4-BE49-F238E27FC236}">
                <a16:creationId xmlns:a16="http://schemas.microsoft.com/office/drawing/2014/main" id="{A88E58F3-CEE3-41D4-E013-C642752DF08B}"/>
              </a:ext>
            </a:extLst>
          </p:cNvPr>
          <p:cNvSpPr>
            <a:spLocks noGrp="1"/>
          </p:cNvSpPr>
          <p:nvPr>
            <p:ph type="sldNum" sz="quarter" idx="12"/>
          </p:nvPr>
        </p:nvSpPr>
        <p:spPr/>
        <p:txBody>
          <a:bodyPr/>
          <a:lstStyle/>
          <a:p>
            <a:pPr>
              <a:defRPr/>
            </a:pPr>
            <a:fld id="{4DCE0E26-47BB-FF4B-814B-E43C1B98F5D1}" type="slidenum">
              <a:rPr lang="en-US" smtClean="0"/>
              <a:pPr>
                <a:defRPr/>
              </a:pPr>
              <a:t>30</a:t>
            </a:fld>
            <a:endParaRPr lang="en-US"/>
          </a:p>
        </p:txBody>
      </p:sp>
    </p:spTree>
    <p:extLst>
      <p:ext uri="{BB962C8B-B14F-4D97-AF65-F5344CB8AC3E}">
        <p14:creationId xmlns:p14="http://schemas.microsoft.com/office/powerpoint/2010/main" val="279836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3899-4034-FC28-0BBD-9BF139A691A9}"/>
              </a:ext>
            </a:extLst>
          </p:cNvPr>
          <p:cNvSpPr>
            <a:spLocks noGrp="1"/>
          </p:cNvSpPr>
          <p:nvPr>
            <p:ph type="title"/>
          </p:nvPr>
        </p:nvSpPr>
        <p:spPr>
          <a:xfrm>
            <a:off x="457200" y="427620"/>
            <a:ext cx="8229600" cy="821157"/>
          </a:xfrm>
        </p:spPr>
        <p:txBody>
          <a:bodyPr lIns="91440" tIns="45720" rIns="91440" bIns="45720" anchor="t">
            <a:normAutofit/>
          </a:bodyPr>
          <a:lstStyle/>
          <a:p>
            <a:pPr algn="ctr"/>
            <a:r>
              <a:rPr lang="en-US" sz="3200">
                <a:latin typeface="Arial"/>
                <a:ea typeface="ＭＳ Ｐゴシック"/>
                <a:cs typeface="Arial"/>
              </a:rPr>
              <a:t>Form &amp; Workflow Reminders</a:t>
            </a:r>
          </a:p>
        </p:txBody>
      </p:sp>
      <p:sp>
        <p:nvSpPr>
          <p:cNvPr id="3" name="Content Placeholder 2">
            <a:extLst>
              <a:ext uri="{FF2B5EF4-FFF2-40B4-BE49-F238E27FC236}">
                <a16:creationId xmlns:a16="http://schemas.microsoft.com/office/drawing/2014/main" id="{3A52D7AB-4A0B-B921-68F1-368E9FFEC905}"/>
              </a:ext>
            </a:extLst>
          </p:cNvPr>
          <p:cNvSpPr>
            <a:spLocks noGrp="1"/>
          </p:cNvSpPr>
          <p:nvPr>
            <p:ph idx="1"/>
          </p:nvPr>
        </p:nvSpPr>
        <p:spPr/>
        <p:txBody>
          <a:bodyPr wrap="square" lIns="91440" tIns="45720" rIns="91440" bIns="45720" numCol="1" anchor="t"/>
          <a:lstStyle/>
          <a:p>
            <a:pPr marL="285750" indent="-285750">
              <a:spcBef>
                <a:spcPts val="600"/>
              </a:spcBef>
              <a:spcAft>
                <a:spcPts val="600"/>
              </a:spcAft>
              <a:buClr>
                <a:prstClr val="black">
                  <a:lumMod val="75000"/>
                  <a:lumOff val="25000"/>
                </a:prstClr>
              </a:buClr>
              <a:buFont typeface="Arial" panose="020B0604020202020204" pitchFamily="34" charset="0"/>
              <a:buChar char="•"/>
              <a:defRPr/>
            </a:pPr>
            <a:r>
              <a:rPr kumimoji="0" lang="en-US" sz="2000" b="0" i="0" u="none" strike="noStrike" kern="1200" cap="none" spc="0" normalizeH="0" baseline="0" noProof="0">
                <a:ln>
                  <a:noFill/>
                </a:ln>
                <a:effectLst/>
                <a:uLnTx/>
                <a:uFillTx/>
                <a:latin typeface="Arial"/>
                <a:ea typeface="ＭＳ Ｐゴシック"/>
                <a:cs typeface="Arial"/>
              </a:rPr>
              <a:t>Academic and Support Staff Position request forms</a:t>
            </a:r>
            <a:r>
              <a:rPr lang="en-US" sz="2000">
                <a:latin typeface="Arial"/>
                <a:ea typeface="ＭＳ Ｐゴシック"/>
                <a:cs typeface="Arial"/>
              </a:rPr>
              <a:t> </a:t>
            </a:r>
            <a:r>
              <a:rPr kumimoji="0" lang="en-US" sz="2000" b="0" i="0" u="none" strike="noStrike" kern="1200" cap="none" spc="0" normalizeH="0" baseline="0" noProof="0">
                <a:ln>
                  <a:noFill/>
                </a:ln>
                <a:effectLst/>
                <a:uLnTx/>
                <a:uFillTx/>
                <a:latin typeface="Arial"/>
                <a:ea typeface="ＭＳ Ｐゴシック"/>
                <a:cs typeface="Arial"/>
              </a:rPr>
              <a:t>incorporate additional level of approval to the </a:t>
            </a:r>
            <a:r>
              <a:rPr lang="en-US" sz="2000" kern="100">
                <a:latin typeface="Arial"/>
                <a:ea typeface="Aptos" panose="020B0004020202020204" pitchFamily="34" charset="0"/>
                <a:cs typeface="Arial"/>
              </a:rPr>
              <a:t>President’s Office, EVPA Office, Provost Office and Health Sciences Office</a:t>
            </a:r>
            <a:r>
              <a:rPr kumimoji="0" lang="en-US" sz="2000" b="0" i="0" u="none" strike="noStrike" kern="1200" cap="none" spc="0" normalizeH="0" baseline="0" noProof="0">
                <a:ln>
                  <a:noFill/>
                </a:ln>
                <a:effectLst/>
                <a:uLnTx/>
                <a:uFillTx/>
                <a:latin typeface="Arial"/>
                <a:ea typeface="ＭＳ Ｐゴシック"/>
                <a:cs typeface="Arial"/>
              </a:rPr>
              <a:t>.</a:t>
            </a:r>
          </a:p>
          <a:p>
            <a:pPr marL="285750" indent="-285750">
              <a:spcBef>
                <a:spcPts val="600"/>
              </a:spcBef>
              <a:spcAft>
                <a:spcPts val="600"/>
              </a:spcAft>
              <a:buClr>
                <a:prstClr val="black">
                  <a:lumMod val="75000"/>
                  <a:lumOff val="25000"/>
                </a:prstClr>
              </a:buClr>
              <a:buFont typeface="Arial" panose="020B0604020202020204" pitchFamily="34" charset="0"/>
              <a:buChar char="•"/>
              <a:defRPr/>
            </a:pPr>
            <a:r>
              <a:rPr kumimoji="0" lang="en-US" sz="2000" b="0" i="0" u="none" strike="noStrike" kern="1200" cap="none" spc="0" normalizeH="0" baseline="0" noProof="0">
                <a:ln>
                  <a:noFill/>
                </a:ln>
                <a:effectLst/>
                <a:uLnTx/>
                <a:uFillTx/>
                <a:latin typeface="Arial"/>
                <a:ea typeface="ＭＳ Ｐゴシック"/>
                <a:cs typeface="Arial"/>
              </a:rPr>
              <a:t>Termination forms for all employment groups </a:t>
            </a:r>
            <a:r>
              <a:rPr lang="en-US" sz="2000">
                <a:latin typeface="Arial"/>
                <a:ea typeface="ＭＳ Ｐゴシック"/>
                <a:cs typeface="Arial"/>
              </a:rPr>
              <a:t>will provide</a:t>
            </a:r>
            <a:r>
              <a:rPr kumimoji="0" lang="en-US" sz="2000" b="0" i="0" u="none" strike="noStrike" kern="1200" cap="none" spc="0" normalizeH="0" baseline="0" noProof="0">
                <a:ln>
                  <a:noFill/>
                </a:ln>
                <a:effectLst/>
                <a:uLnTx/>
                <a:uFillTx/>
                <a:latin typeface="Arial"/>
                <a:ea typeface="ＭＳ Ｐゴシック"/>
                <a:cs typeface="Arial"/>
              </a:rPr>
              <a:t> a “budgetary”</a:t>
            </a:r>
            <a:r>
              <a:rPr lang="en-US" sz="2000">
                <a:latin typeface="Arial"/>
                <a:ea typeface="ＭＳ Ｐゴシック"/>
                <a:cs typeface="Arial"/>
              </a:rPr>
              <a:t> and newly added, "Federal/State Funding" reasons</a:t>
            </a:r>
            <a:r>
              <a:rPr kumimoji="0" lang="en-US" sz="2000" b="0" i="0" u="none" strike="noStrike" kern="1200" cap="none" spc="0" normalizeH="0" baseline="0" noProof="0">
                <a:ln>
                  <a:noFill/>
                </a:ln>
                <a:effectLst/>
                <a:uLnTx/>
                <a:uFillTx/>
                <a:latin typeface="Arial"/>
                <a:ea typeface="ＭＳ Ｐゴシック"/>
                <a:cs typeface="Arial"/>
              </a:rPr>
              <a:t> for termination actions.</a:t>
            </a:r>
            <a:endParaRPr lang="en-US" sz="2000" b="0" i="0" u="none" strike="noStrike" kern="1200" cap="none" spc="0" normalizeH="0" baseline="0" noProof="0">
              <a:ln>
                <a:noFill/>
              </a:ln>
              <a:effectLst/>
              <a:uLnTx/>
              <a:uFillTx/>
              <a:latin typeface="Arial"/>
              <a:ea typeface="ＭＳ Ｐゴシック"/>
              <a:cs typeface="Arial"/>
            </a:endParaRPr>
          </a:p>
          <a:p>
            <a:endParaRPr lang="en-US"/>
          </a:p>
          <a:p>
            <a:endParaRPr lang="en-US"/>
          </a:p>
        </p:txBody>
      </p:sp>
      <p:sp>
        <p:nvSpPr>
          <p:cNvPr id="4" name="Slide Number Placeholder 3">
            <a:extLst>
              <a:ext uri="{FF2B5EF4-FFF2-40B4-BE49-F238E27FC236}">
                <a16:creationId xmlns:a16="http://schemas.microsoft.com/office/drawing/2014/main" id="{046ED9B6-4A30-DF61-B54A-63156086702C}"/>
              </a:ext>
            </a:extLst>
          </p:cNvPr>
          <p:cNvSpPr>
            <a:spLocks noGrp="1"/>
          </p:cNvSpPr>
          <p:nvPr>
            <p:ph type="sldNum" sz="quarter" idx="12"/>
          </p:nvPr>
        </p:nvSpPr>
        <p:spPr/>
        <p:txBody>
          <a:bodyPr/>
          <a:lstStyle/>
          <a:p>
            <a:pPr>
              <a:defRPr/>
            </a:pPr>
            <a:fld id="{4DCE0E26-47BB-FF4B-814B-E43C1B98F5D1}" type="slidenum">
              <a:rPr lang="en-US" smtClean="0"/>
              <a:pPr>
                <a:defRPr/>
              </a:pPr>
              <a:t>31</a:t>
            </a:fld>
            <a:endParaRPr lang="en-US"/>
          </a:p>
        </p:txBody>
      </p:sp>
    </p:spTree>
    <p:extLst>
      <p:ext uri="{BB962C8B-B14F-4D97-AF65-F5344CB8AC3E}">
        <p14:creationId xmlns:p14="http://schemas.microsoft.com/office/powerpoint/2010/main" val="2964631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D1C2-A7AC-E1FB-A7C4-8B43909892A0}"/>
              </a:ext>
            </a:extLst>
          </p:cNvPr>
          <p:cNvSpPr>
            <a:spLocks noGrp="1"/>
          </p:cNvSpPr>
          <p:nvPr>
            <p:ph type="title"/>
          </p:nvPr>
        </p:nvSpPr>
        <p:spPr>
          <a:xfrm>
            <a:off x="457201" y="515275"/>
            <a:ext cx="8757137" cy="821157"/>
          </a:xfrm>
        </p:spPr>
        <p:txBody>
          <a:bodyPr lIns="91440" tIns="45720" rIns="91440" bIns="45720" anchor="t">
            <a:normAutofit fontScale="90000"/>
          </a:bodyPr>
          <a:lstStyle/>
          <a:p>
            <a:pPr algn="ctr"/>
            <a:r>
              <a:rPr lang="en-US">
                <a:latin typeface="Arial"/>
                <a:ea typeface="ＭＳ Ｐゴシック"/>
                <a:cs typeface="Arial"/>
              </a:rPr>
              <a:t>Hiring Pause During Reduction in Force</a:t>
            </a:r>
            <a:endParaRPr lang="en-US"/>
          </a:p>
        </p:txBody>
      </p:sp>
      <p:sp>
        <p:nvSpPr>
          <p:cNvPr id="3" name="Content Placeholder 2">
            <a:extLst>
              <a:ext uri="{FF2B5EF4-FFF2-40B4-BE49-F238E27FC236}">
                <a16:creationId xmlns:a16="http://schemas.microsoft.com/office/drawing/2014/main" id="{EEA0E629-99B6-BE22-8980-263B3DC2C546}"/>
              </a:ext>
            </a:extLst>
          </p:cNvPr>
          <p:cNvSpPr>
            <a:spLocks noGrp="1"/>
          </p:cNvSpPr>
          <p:nvPr>
            <p:ph idx="1"/>
          </p:nvPr>
        </p:nvSpPr>
        <p:spPr>
          <a:xfrm>
            <a:off x="457201" y="1077686"/>
            <a:ext cx="8229600" cy="5780313"/>
          </a:xfrm>
        </p:spPr>
        <p:txBody>
          <a:bodyPr wrap="square" lIns="91440" tIns="45720" rIns="91440" bIns="45720" numCol="1" anchor="t"/>
          <a:lstStyle/>
          <a:p>
            <a:pPr algn="ctr"/>
            <a:r>
              <a:rPr lang="en-US" sz="1800">
                <a:latin typeface="Arial"/>
                <a:ea typeface="ＭＳ Ｐゴシック"/>
                <a:cs typeface="Arial"/>
              </a:rPr>
              <a:t>The hiring pause will occur dependent on if the position being posted is in a union with or without bumping rights.  The hiring pause will begin on Monday March 23,2026 and is expected to conclude at the end of June 2026.</a:t>
            </a:r>
          </a:p>
          <a:p>
            <a:pPr algn="ctr"/>
            <a:endParaRPr lang="en-US" sz="1800">
              <a:latin typeface="Arial"/>
              <a:ea typeface="ＭＳ Ｐゴシック"/>
              <a:cs typeface="Arial"/>
            </a:endParaRPr>
          </a:p>
          <a:p>
            <a:pPr algn="ctr"/>
            <a:r>
              <a:rPr lang="en-US" sz="1800">
                <a:latin typeface="Arial"/>
                <a:ea typeface="ＭＳ Ｐゴシック"/>
                <a:cs typeface="Arial"/>
              </a:rPr>
              <a:t>Applies at the </a:t>
            </a:r>
            <a:r>
              <a:rPr lang="en-US" sz="1800" b="1">
                <a:latin typeface="Arial"/>
                <a:ea typeface="ＭＳ Ｐゴシック"/>
                <a:cs typeface="Arial"/>
              </a:rPr>
              <a:t>Time of Posting </a:t>
            </a:r>
            <a:r>
              <a:rPr lang="en-US" sz="1800">
                <a:latin typeface="Arial"/>
                <a:ea typeface="ＭＳ Ｐゴシック"/>
                <a:cs typeface="Arial"/>
              </a:rPr>
              <a:t>and/or </a:t>
            </a:r>
            <a:r>
              <a:rPr lang="en-US" sz="1800" b="1">
                <a:latin typeface="Arial"/>
                <a:ea typeface="ＭＳ Ｐゴシック"/>
                <a:cs typeface="Arial"/>
              </a:rPr>
              <a:t>Time of Offer</a:t>
            </a:r>
          </a:p>
          <a:p>
            <a:endParaRPr lang="en-US" sz="1800">
              <a:latin typeface="Arial"/>
              <a:ea typeface="ＭＳ Ｐゴシック"/>
              <a:cs typeface="Arial"/>
            </a:endParaRPr>
          </a:p>
          <a:p>
            <a:r>
              <a:rPr lang="en-US" sz="1800" b="1">
                <a:latin typeface="Arial"/>
                <a:ea typeface="ＭＳ Ｐゴシック"/>
                <a:cs typeface="Arial"/>
              </a:rPr>
              <a:t>Positions in unions without bumping rights:</a:t>
            </a:r>
            <a:endParaRPr lang="en-US" sz="1800" b="1"/>
          </a:p>
          <a:p>
            <a:r>
              <a:rPr lang="en-US" sz="1800" b="1">
                <a:latin typeface="Arial"/>
                <a:ea typeface="ＭＳ Ｐゴシック"/>
                <a:cs typeface="Arial"/>
              </a:rPr>
              <a:t>  </a:t>
            </a:r>
            <a:r>
              <a:rPr lang="en-US" sz="1800">
                <a:latin typeface="Arial"/>
                <a:ea typeface="ＭＳ Ｐゴシック"/>
                <a:cs typeface="Arial"/>
              </a:rPr>
              <a:t>      Unions without Bumping: AP, APSA, EXPA, 274, and POAM</a:t>
            </a:r>
          </a:p>
          <a:p>
            <a:pPr marL="342900" indent="-342900">
              <a:buFont typeface="Arial" panose="020B0604020202020204" pitchFamily="34" charset="0"/>
              <a:buChar char="•"/>
            </a:pPr>
            <a:r>
              <a:rPr lang="en-US" sz="1800">
                <a:latin typeface="Arial"/>
                <a:ea typeface="ＭＳ Ｐゴシック"/>
                <a:cs typeface="Arial"/>
              </a:rPr>
              <a:t>Pause will only apply to units with position eliminations.</a:t>
            </a:r>
          </a:p>
          <a:p>
            <a:pPr marL="342900" indent="-342900">
              <a:buClr>
                <a:srgbClr val="404040"/>
              </a:buClr>
              <a:buFont typeface="Arial" panose="020B0604020202020204" pitchFamily="34" charset="0"/>
              <a:buChar char="•"/>
            </a:pPr>
            <a:r>
              <a:rPr lang="en-US" sz="1800">
                <a:latin typeface="Arial"/>
                <a:ea typeface="ＭＳ Ｐゴシック"/>
                <a:cs typeface="Arial"/>
              </a:rPr>
              <a:t>The pause will conclude at the end of the budget reductions.</a:t>
            </a:r>
          </a:p>
          <a:p>
            <a:pPr marL="285750" indent="-285750">
              <a:buFont typeface="Arial" panose="020B0604020202020204" pitchFamily="34" charset="0"/>
              <a:buChar char="•"/>
            </a:pPr>
            <a:endParaRPr lang="en-US" sz="1800"/>
          </a:p>
          <a:p>
            <a:r>
              <a:rPr lang="en-US" sz="1800" b="1">
                <a:latin typeface="Arial"/>
                <a:ea typeface="ＭＳ Ｐゴシック"/>
                <a:cs typeface="Arial"/>
              </a:rPr>
              <a:t>Positions in unions with bumping rights:</a:t>
            </a:r>
          </a:p>
          <a:p>
            <a:pPr algn="ctr"/>
            <a:r>
              <a:rPr lang="en-US" sz="1800">
                <a:latin typeface="Arial"/>
                <a:ea typeface="ＭＳ Ｐゴシック"/>
                <a:cs typeface="Arial"/>
              </a:rPr>
              <a:t>Bumping Unions: CTU, 1585, SSTU, 324</a:t>
            </a:r>
          </a:p>
          <a:p>
            <a:pPr marL="285750" lvl="1" indent="-285750">
              <a:buClr>
                <a:srgbClr val="404040"/>
              </a:buClr>
              <a:buFont typeface="Arial" panose="020B0604020202020204" pitchFamily="34" charset="0"/>
              <a:buChar char="•"/>
            </a:pPr>
            <a:r>
              <a:rPr lang="en-US" sz="1800">
                <a:latin typeface="Arial"/>
                <a:ea typeface="ＭＳ Ｐゴシック"/>
                <a:cs typeface="Arial"/>
              </a:rPr>
              <a:t>Central HR will review postings at time of hire in conjunction with the position eliminations across the University. </a:t>
            </a:r>
          </a:p>
          <a:p>
            <a:pPr marL="285750" lvl="1" indent="-285750">
              <a:buClr>
                <a:srgbClr val="404040"/>
              </a:buClr>
              <a:buFont typeface="Arial" panose="020B0604020202020204" pitchFamily="34" charset="0"/>
              <a:buChar char="•"/>
            </a:pPr>
            <a:r>
              <a:rPr lang="en-US" sz="1800">
                <a:latin typeface="Arial"/>
                <a:ea typeface="ＭＳ Ｐゴシック"/>
                <a:cs typeface="Arial"/>
              </a:rPr>
              <a:t>The pause will conclude at the end of budget reductions.</a:t>
            </a:r>
          </a:p>
        </p:txBody>
      </p:sp>
      <p:sp>
        <p:nvSpPr>
          <p:cNvPr id="4" name="Slide Number Placeholder 3">
            <a:extLst>
              <a:ext uri="{FF2B5EF4-FFF2-40B4-BE49-F238E27FC236}">
                <a16:creationId xmlns:a16="http://schemas.microsoft.com/office/drawing/2014/main" id="{72775182-A650-4A63-8481-BD4FA238CBEE}"/>
              </a:ext>
            </a:extLst>
          </p:cNvPr>
          <p:cNvSpPr>
            <a:spLocks noGrp="1"/>
          </p:cNvSpPr>
          <p:nvPr>
            <p:ph type="sldNum" sz="quarter" idx="12"/>
          </p:nvPr>
        </p:nvSpPr>
        <p:spPr/>
        <p:txBody>
          <a:bodyPr/>
          <a:lstStyle/>
          <a:p>
            <a:pPr>
              <a:defRPr/>
            </a:pPr>
            <a:fld id="{4DCE0E26-47BB-FF4B-814B-E43C1B98F5D1}" type="slidenum">
              <a:rPr lang="en-US" smtClean="0"/>
              <a:pPr>
                <a:defRPr/>
              </a:pPr>
              <a:t>32</a:t>
            </a:fld>
            <a:endParaRPr lang="en-US"/>
          </a:p>
        </p:txBody>
      </p:sp>
    </p:spTree>
    <p:extLst>
      <p:ext uri="{BB962C8B-B14F-4D97-AF65-F5344CB8AC3E}">
        <p14:creationId xmlns:p14="http://schemas.microsoft.com/office/powerpoint/2010/main" val="2943647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D7143-CE70-12EA-A569-5B203BF3E59A}"/>
              </a:ext>
            </a:extLst>
          </p:cNvPr>
          <p:cNvSpPr>
            <a:spLocks noGrp="1"/>
          </p:cNvSpPr>
          <p:nvPr>
            <p:ph type="title"/>
          </p:nvPr>
        </p:nvSpPr>
        <p:spPr>
          <a:xfrm>
            <a:off x="457200" y="427620"/>
            <a:ext cx="8229600" cy="821157"/>
          </a:xfrm>
        </p:spPr>
        <p:txBody>
          <a:bodyPr lIns="91440" tIns="45720" rIns="91440" bIns="45720" anchor="t">
            <a:normAutofit/>
          </a:bodyPr>
          <a:lstStyle/>
          <a:p>
            <a:pPr algn="ctr"/>
            <a:r>
              <a:rPr lang="en-US" sz="3200">
                <a:latin typeface="Arial"/>
                <a:ea typeface="ＭＳ Ｐゴシック"/>
                <a:cs typeface="Arial"/>
              </a:rPr>
              <a:t>Support Staff Virtual HR Office Hours</a:t>
            </a:r>
            <a:endParaRPr lang="en-US" sz="3200">
              <a:latin typeface="Arial"/>
              <a:cs typeface="Arial"/>
            </a:endParaRPr>
          </a:p>
        </p:txBody>
      </p:sp>
      <p:sp>
        <p:nvSpPr>
          <p:cNvPr id="3" name="Content Placeholder 2">
            <a:extLst>
              <a:ext uri="{FF2B5EF4-FFF2-40B4-BE49-F238E27FC236}">
                <a16:creationId xmlns:a16="http://schemas.microsoft.com/office/drawing/2014/main" id="{FF37CE6E-938F-DDBB-F1AB-BE919D776702}"/>
              </a:ext>
            </a:extLst>
          </p:cNvPr>
          <p:cNvSpPr>
            <a:spLocks noGrp="1"/>
          </p:cNvSpPr>
          <p:nvPr>
            <p:ph idx="1"/>
          </p:nvPr>
        </p:nvSpPr>
        <p:spPr/>
        <p:txBody>
          <a:bodyPr wrap="square" lIns="91440" tIns="45720" rIns="91440" bIns="45720" numCol="1" anchor="t"/>
          <a:lstStyle/>
          <a:p>
            <a:r>
              <a:rPr lang="en-US" sz="2000" b="1" u="sng">
                <a:latin typeface="Arial"/>
                <a:ea typeface="ＭＳ Ｐゴシック"/>
                <a:cs typeface="Arial"/>
              </a:rPr>
              <a:t>Week of March 23</a:t>
            </a:r>
            <a:endParaRPr lang="en-US" sz="2000" b="1">
              <a:ea typeface="ＭＳ Ｐゴシック"/>
            </a:endParaRPr>
          </a:p>
          <a:p>
            <a:pPr lvl="2"/>
            <a:r>
              <a:rPr lang="en-US">
                <a:latin typeface="Arial"/>
                <a:ea typeface="ＭＳ Ｐゴシック"/>
                <a:cs typeface="Arial"/>
              </a:rPr>
              <a:t>Tuesday, March 24, 3-4pm</a:t>
            </a:r>
          </a:p>
          <a:p>
            <a:pPr lvl="2"/>
            <a:r>
              <a:rPr lang="en-US">
                <a:latin typeface="Arial"/>
                <a:ea typeface="ＭＳ Ｐゴシック"/>
                <a:cs typeface="Arial"/>
              </a:rPr>
              <a:t>Wednesday, March 25, 11am – 12pm </a:t>
            </a:r>
          </a:p>
          <a:p>
            <a:pPr lvl="2">
              <a:buClr>
                <a:srgbClr val="404040"/>
              </a:buClr>
            </a:pPr>
            <a:r>
              <a:rPr lang="en-US">
                <a:latin typeface="Arial"/>
                <a:ea typeface="ＭＳ Ｐゴシック"/>
                <a:cs typeface="Arial"/>
              </a:rPr>
              <a:t>Thursday, March 26, 1-3pm</a:t>
            </a:r>
          </a:p>
          <a:p>
            <a:pPr lvl="2"/>
            <a:endParaRPr lang="en-US">
              <a:ea typeface="ＭＳ Ｐゴシック"/>
            </a:endParaRPr>
          </a:p>
          <a:p>
            <a:r>
              <a:rPr lang="en-US" sz="2000" b="1" u="sng">
                <a:latin typeface="Arial"/>
                <a:ea typeface="ＭＳ Ｐゴシック"/>
                <a:cs typeface="Arial"/>
              </a:rPr>
              <a:t>Week of March 30</a:t>
            </a:r>
            <a:endParaRPr lang="en-US" sz="2000" b="1">
              <a:latin typeface="Arial"/>
              <a:ea typeface="ＭＳ Ｐゴシック"/>
              <a:cs typeface="Arial"/>
            </a:endParaRPr>
          </a:p>
          <a:p>
            <a:pPr lvl="2"/>
            <a:r>
              <a:rPr lang="en-US">
                <a:latin typeface="Arial"/>
                <a:ea typeface="ＭＳ Ｐゴシック"/>
                <a:cs typeface="Arial"/>
              </a:rPr>
              <a:t>Monday, March 30, 10-11am</a:t>
            </a:r>
          </a:p>
          <a:p>
            <a:pPr lvl="2"/>
            <a:r>
              <a:rPr lang="en-US">
                <a:latin typeface="Arial"/>
                <a:ea typeface="ＭＳ Ｐゴシック"/>
                <a:cs typeface="Arial"/>
              </a:rPr>
              <a:t>Thursday, April 2, 2-3pm </a:t>
            </a:r>
          </a:p>
          <a:p>
            <a:endParaRPr lang="en-US" sz="2000">
              <a:ea typeface="ＭＳ Ｐゴシック"/>
            </a:endParaRPr>
          </a:p>
          <a:p>
            <a:endParaRPr lang="en-US" sz="2000" b="1" u="sng">
              <a:ea typeface="ＭＳ Ｐゴシック"/>
            </a:endParaRPr>
          </a:p>
          <a:p>
            <a:endParaRPr lang="en-US"/>
          </a:p>
        </p:txBody>
      </p:sp>
      <p:sp>
        <p:nvSpPr>
          <p:cNvPr id="4" name="Slide Number Placeholder 3">
            <a:extLst>
              <a:ext uri="{FF2B5EF4-FFF2-40B4-BE49-F238E27FC236}">
                <a16:creationId xmlns:a16="http://schemas.microsoft.com/office/drawing/2014/main" id="{11F6BD64-AF8A-CF98-B195-E62A37BE3B14}"/>
              </a:ext>
            </a:extLst>
          </p:cNvPr>
          <p:cNvSpPr>
            <a:spLocks noGrp="1"/>
          </p:cNvSpPr>
          <p:nvPr>
            <p:ph type="sldNum" sz="quarter" idx="12"/>
          </p:nvPr>
        </p:nvSpPr>
        <p:spPr/>
        <p:txBody>
          <a:bodyPr/>
          <a:lstStyle/>
          <a:p>
            <a:pPr>
              <a:defRPr/>
            </a:pPr>
            <a:fld id="{4DCE0E26-47BB-FF4B-814B-E43C1B98F5D1}" type="slidenum">
              <a:rPr lang="en-US" smtClean="0"/>
              <a:pPr>
                <a:defRPr/>
              </a:pPr>
              <a:t>33</a:t>
            </a:fld>
            <a:endParaRPr lang="en-US"/>
          </a:p>
        </p:txBody>
      </p:sp>
    </p:spTree>
    <p:extLst>
      <p:ext uri="{BB962C8B-B14F-4D97-AF65-F5344CB8AC3E}">
        <p14:creationId xmlns:p14="http://schemas.microsoft.com/office/powerpoint/2010/main" val="2728674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794B1-037F-F30E-8F2D-811688CA63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2FC67-F5AF-9D99-1872-6AE6D2C3CEF5}"/>
              </a:ext>
            </a:extLst>
          </p:cNvPr>
          <p:cNvSpPr>
            <a:spLocks noGrp="1"/>
          </p:cNvSpPr>
          <p:nvPr>
            <p:ph type="title"/>
          </p:nvPr>
        </p:nvSpPr>
        <p:spPr>
          <a:xfrm>
            <a:off x="457200" y="427620"/>
            <a:ext cx="8229600" cy="821157"/>
          </a:xfrm>
        </p:spPr>
        <p:txBody>
          <a:bodyPr lIns="91440" tIns="45720" rIns="91440" bIns="45720" anchor="t">
            <a:normAutofit/>
          </a:bodyPr>
          <a:lstStyle/>
          <a:p>
            <a:pPr algn="ctr"/>
            <a:r>
              <a:rPr lang="en-US" sz="3200" dirty="0">
                <a:latin typeface="Arial"/>
                <a:ea typeface="ＭＳ Ｐゴシック"/>
                <a:cs typeface="Arial"/>
              </a:rPr>
              <a:t>Resources</a:t>
            </a:r>
            <a:endParaRPr lang="en-US" sz="3200" dirty="0">
              <a:latin typeface="Arial"/>
              <a:cs typeface="Arial"/>
            </a:endParaRPr>
          </a:p>
        </p:txBody>
      </p:sp>
      <p:sp>
        <p:nvSpPr>
          <p:cNvPr id="3" name="Content Placeholder 2">
            <a:extLst>
              <a:ext uri="{FF2B5EF4-FFF2-40B4-BE49-F238E27FC236}">
                <a16:creationId xmlns:a16="http://schemas.microsoft.com/office/drawing/2014/main" id="{21B025E7-1B19-A088-BB71-DA7B574414AE}"/>
              </a:ext>
            </a:extLst>
          </p:cNvPr>
          <p:cNvSpPr>
            <a:spLocks noGrp="1"/>
          </p:cNvSpPr>
          <p:nvPr>
            <p:ph idx="1"/>
          </p:nvPr>
        </p:nvSpPr>
        <p:spPr/>
        <p:txBody>
          <a:bodyPr wrap="square" lIns="91440" tIns="45720" rIns="91440" bIns="45720" numCol="1" anchor="t"/>
          <a:lstStyle/>
          <a:p>
            <a:pPr marL="342900" indent="-342900">
              <a:buFont typeface="Arial" panose="020B0604020202020204" pitchFamily="34" charset="0"/>
              <a:buChar char="•"/>
            </a:pPr>
            <a:r>
              <a:rPr lang="en-US" sz="2000" dirty="0">
                <a:ea typeface="ＭＳ Ｐゴシック"/>
              </a:rPr>
              <a:t>Support Staff Layoff Resources: </a:t>
            </a:r>
            <a:r>
              <a:rPr lang="en-US" sz="2000" dirty="0">
                <a:ea typeface="ＭＳ Ｐゴシック"/>
                <a:hlinkClick r:id="rId2"/>
              </a:rPr>
              <a:t>https://hr.msu.edu/ua/layoff-resources/</a:t>
            </a:r>
            <a:r>
              <a:rPr lang="en-US" sz="2000" dirty="0">
                <a:ea typeface="ＭＳ Ｐゴシック"/>
              </a:rPr>
              <a:t> </a:t>
            </a:r>
          </a:p>
          <a:p>
            <a:pPr marL="342900" indent="-342900">
              <a:buFont typeface="Arial" panose="020B0604020202020204" pitchFamily="34" charset="0"/>
              <a:buChar char="•"/>
            </a:pPr>
            <a:r>
              <a:rPr lang="en-US" sz="2000" dirty="0">
                <a:ea typeface="ＭＳ Ｐゴシック"/>
              </a:rPr>
              <a:t>Budget and Layoff Considerations: </a:t>
            </a:r>
            <a:r>
              <a:rPr lang="en-US" sz="2000" dirty="0">
                <a:ea typeface="ＭＳ Ｐゴシック"/>
                <a:hlinkClick r:id="rId3"/>
              </a:rPr>
              <a:t>https://hr.msu.edu/ua/layoff-resources/considerations.html</a:t>
            </a:r>
            <a:r>
              <a:rPr lang="en-US" sz="2000" dirty="0">
                <a:ea typeface="ＭＳ Ｐゴシック"/>
              </a:rPr>
              <a:t> </a:t>
            </a:r>
          </a:p>
          <a:p>
            <a:pPr marL="342900" indent="-342900">
              <a:buFont typeface="Arial" panose="020B0604020202020204" pitchFamily="34" charset="0"/>
              <a:buChar char="•"/>
            </a:pPr>
            <a:r>
              <a:rPr lang="en-US" sz="2000" dirty="0">
                <a:ea typeface="ＭＳ Ｐゴシック"/>
              </a:rPr>
              <a:t>Budget Reduction Impacts on Workforce: </a:t>
            </a:r>
            <a:r>
              <a:rPr lang="en-US" sz="2000" dirty="0">
                <a:ea typeface="ＭＳ Ｐゴシック"/>
                <a:hlinkClick r:id="rId4"/>
              </a:rPr>
              <a:t>https://hr.msu.edu/ua/budget-reduction-resources.html</a:t>
            </a:r>
            <a:r>
              <a:rPr lang="en-US" sz="2000" dirty="0">
                <a:ea typeface="ＭＳ Ｐゴシック"/>
              </a:rPr>
              <a:t> </a:t>
            </a:r>
          </a:p>
          <a:p>
            <a:pPr marL="342900" indent="-342900">
              <a:buFont typeface="Arial" panose="020B0604020202020204" pitchFamily="34" charset="0"/>
              <a:buChar char="•"/>
            </a:pPr>
            <a:r>
              <a:rPr lang="en-US" sz="2000" dirty="0">
                <a:ea typeface="ＭＳ Ｐゴシック"/>
              </a:rPr>
              <a:t>Benefit Information for Support Staff Employees on Layoff: </a:t>
            </a:r>
            <a:r>
              <a:rPr lang="en-US" sz="2000" dirty="0">
                <a:ea typeface="ＭＳ Ｐゴシック"/>
                <a:hlinkClick r:id="rId5"/>
              </a:rPr>
              <a:t>https://hr.msu.edu/layoff-resources/documents/Benefits-During-Layoff-Grid.pdf</a:t>
            </a:r>
            <a:r>
              <a:rPr lang="en-US" sz="2000" dirty="0">
                <a:ea typeface="ＭＳ Ｐゴシック"/>
              </a:rPr>
              <a:t> </a:t>
            </a:r>
          </a:p>
          <a:p>
            <a:pPr marL="342900" indent="-342900">
              <a:buFont typeface="Arial" panose="020B0604020202020204" pitchFamily="34" charset="0"/>
              <a:buChar char="•"/>
            </a:pPr>
            <a:endParaRPr lang="en-US" sz="2000" dirty="0">
              <a:ea typeface="ＭＳ Ｐゴシック"/>
            </a:endParaRPr>
          </a:p>
          <a:p>
            <a:endParaRPr lang="en-US" sz="2000" b="1" u="sng" dirty="0">
              <a:ea typeface="ＭＳ Ｐゴシック"/>
            </a:endParaRPr>
          </a:p>
          <a:p>
            <a:endParaRPr lang="en-US" dirty="0"/>
          </a:p>
        </p:txBody>
      </p:sp>
      <p:sp>
        <p:nvSpPr>
          <p:cNvPr id="4" name="Slide Number Placeholder 3">
            <a:extLst>
              <a:ext uri="{FF2B5EF4-FFF2-40B4-BE49-F238E27FC236}">
                <a16:creationId xmlns:a16="http://schemas.microsoft.com/office/drawing/2014/main" id="{26F3E54B-8231-1F3E-FD24-6F2A04B72D3C}"/>
              </a:ext>
            </a:extLst>
          </p:cNvPr>
          <p:cNvSpPr>
            <a:spLocks noGrp="1"/>
          </p:cNvSpPr>
          <p:nvPr>
            <p:ph type="sldNum" sz="quarter" idx="12"/>
          </p:nvPr>
        </p:nvSpPr>
        <p:spPr/>
        <p:txBody>
          <a:bodyPr/>
          <a:lstStyle/>
          <a:p>
            <a:pPr>
              <a:defRPr/>
            </a:pPr>
            <a:fld id="{4DCE0E26-47BB-FF4B-814B-E43C1B98F5D1}" type="slidenum">
              <a:rPr lang="en-US" smtClean="0"/>
              <a:pPr>
                <a:defRPr/>
              </a:pPr>
              <a:t>34</a:t>
            </a:fld>
            <a:endParaRPr lang="en-US"/>
          </a:p>
        </p:txBody>
      </p:sp>
    </p:spTree>
    <p:extLst>
      <p:ext uri="{BB962C8B-B14F-4D97-AF65-F5344CB8AC3E}">
        <p14:creationId xmlns:p14="http://schemas.microsoft.com/office/powerpoint/2010/main" val="304407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685800" y="1471838"/>
            <a:ext cx="7772400" cy="15367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eaLnBrk="1" hangingPunct="1"/>
            <a:r>
              <a:rPr lang="en-US" b="1">
                <a:latin typeface="Arial"/>
                <a:ea typeface="Arial" charset="0"/>
                <a:cs typeface="Arial"/>
              </a:rPr>
              <a:t>Support Staff Questions:</a:t>
            </a:r>
            <a:br>
              <a:rPr lang="en-US" b="1">
                <a:ea typeface="Arial" charset="0"/>
              </a:rPr>
            </a:br>
            <a:r>
              <a:rPr lang="en-US">
                <a:latin typeface="Arial"/>
                <a:ea typeface="Arial" charset="0"/>
                <a:cs typeface="Arial"/>
                <a:hlinkClick r:id="rId2"/>
              </a:rPr>
              <a:t>SupportStaffLayoff@hr.msu.edu</a:t>
            </a:r>
            <a:r>
              <a:rPr lang="en-US">
                <a:latin typeface="Arial"/>
                <a:ea typeface="Arial" charset="0"/>
                <a:cs typeface="Arial"/>
              </a:rPr>
              <a:t> </a:t>
            </a:r>
            <a:br>
              <a:rPr lang="en-US">
                <a:ea typeface="Arial" charset="0"/>
              </a:rPr>
            </a:br>
            <a:br>
              <a:rPr lang="en-US">
                <a:ea typeface="Arial" charset="0"/>
              </a:rPr>
            </a:br>
            <a:r>
              <a:rPr lang="en-US" b="1">
                <a:latin typeface="Arial"/>
                <a:ea typeface="Arial" charset="0"/>
                <a:cs typeface="Arial"/>
              </a:rPr>
              <a:t>FAS Questions:</a:t>
            </a:r>
            <a:br>
              <a:rPr lang="en-US">
                <a:ea typeface="Arial" charset="0"/>
              </a:rPr>
            </a:br>
            <a:r>
              <a:rPr lang="en-US">
                <a:latin typeface="Arial"/>
                <a:ea typeface="Arial" charset="0"/>
                <a:cs typeface="Arial"/>
                <a:hlinkClick r:id="rId3"/>
              </a:rPr>
              <a:t>fasaffairs@msu.edu</a:t>
            </a:r>
            <a:r>
              <a:rPr lang="en-US">
                <a:latin typeface="Arial"/>
                <a:ea typeface="Arial" charset="0"/>
                <a:cs typeface="Arial"/>
              </a:rPr>
              <a:t> </a:t>
            </a:r>
          </a:p>
        </p:txBody>
      </p:sp>
    </p:spTree>
    <p:extLst>
      <p:ext uri="{BB962C8B-B14F-4D97-AF65-F5344CB8AC3E}">
        <p14:creationId xmlns:p14="http://schemas.microsoft.com/office/powerpoint/2010/main" val="2472078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852971"/>
            <a:ext cx="9143993" cy="127076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FF1B77E3-F3C9-210A-7A16-344FD98E9483}"/>
              </a:ext>
            </a:extLst>
          </p:cNvPr>
          <p:cNvSpPr>
            <a:spLocks noGrp="1"/>
          </p:cNvSpPr>
          <p:nvPr>
            <p:ph type="title"/>
          </p:nvPr>
        </p:nvSpPr>
        <p:spPr>
          <a:xfrm>
            <a:off x="867638" y="1335572"/>
            <a:ext cx="7416372" cy="675098"/>
          </a:xfrm>
        </p:spPr>
        <p:txBody>
          <a:bodyPr anchor="t">
            <a:normAutofit/>
          </a:bodyPr>
          <a:lstStyle/>
          <a:p>
            <a:r>
              <a:rPr lang="en-US" sz="3000">
                <a:solidFill>
                  <a:schemeClr val="bg1"/>
                </a:solidFill>
              </a:rPr>
              <a:t>THANK YOU!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3731"/>
            <a:ext cx="9143993" cy="3877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638" y="2365319"/>
            <a:ext cx="342893" cy="342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Content Placeholder 2">
            <a:extLst>
              <a:ext uri="{FF2B5EF4-FFF2-40B4-BE49-F238E27FC236}">
                <a16:creationId xmlns:a16="http://schemas.microsoft.com/office/drawing/2014/main" id="{E674977E-843C-EA02-CF93-18A11FC48CCA}"/>
              </a:ext>
            </a:extLst>
          </p:cNvPr>
          <p:cNvSpPr>
            <a:spLocks noGrp="1"/>
          </p:cNvSpPr>
          <p:nvPr>
            <p:ph idx="1"/>
          </p:nvPr>
        </p:nvSpPr>
        <p:spPr>
          <a:xfrm>
            <a:off x="866661" y="2520258"/>
            <a:ext cx="7410670" cy="2969714"/>
          </a:xfrm>
        </p:spPr>
        <p:txBody>
          <a:bodyPr>
            <a:normAutofit/>
          </a:bodyPr>
          <a:lstStyle/>
          <a:p>
            <a:pPr marL="0" indent="0">
              <a:buNone/>
            </a:pPr>
            <a:endParaRPr lang="en-US" sz="1650" dirty="0"/>
          </a:p>
          <a:p>
            <a:pPr marL="0" indent="0">
              <a:buNone/>
            </a:pPr>
            <a:r>
              <a:rPr lang="en-US" sz="1650" b="1" dirty="0"/>
              <a:t>Office for Faculty and Academic Staff Affairs</a:t>
            </a:r>
            <a:endParaRPr lang="en-US" sz="1650" dirty="0"/>
          </a:p>
          <a:p>
            <a:pPr marL="0" indent="0">
              <a:buNone/>
            </a:pPr>
            <a:r>
              <a:rPr lang="en-US" sz="1650" dirty="0"/>
              <a:t>Office of the Provost</a:t>
            </a:r>
          </a:p>
          <a:p>
            <a:pPr marL="0" indent="0">
              <a:buNone/>
            </a:pPr>
            <a:r>
              <a:rPr lang="en-US" sz="1650" dirty="0">
                <a:hlinkClick r:id="rId2"/>
              </a:rPr>
              <a:t>fasaffairs@msu.edu</a:t>
            </a:r>
            <a:r>
              <a:rPr lang="en-US" sz="1650" dirty="0"/>
              <a:t>  </a:t>
            </a:r>
          </a:p>
          <a:p>
            <a:pPr marL="0" indent="0">
              <a:buNone/>
            </a:pPr>
            <a:endParaRPr lang="en-US" sz="1650" dirty="0"/>
          </a:p>
        </p:txBody>
      </p:sp>
    </p:spTree>
    <p:extLst>
      <p:ext uri="{BB962C8B-B14F-4D97-AF65-F5344CB8AC3E}">
        <p14:creationId xmlns:p14="http://schemas.microsoft.com/office/powerpoint/2010/main" val="196926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29019-2838-1571-F9C2-4A9E32190F5B}"/>
              </a:ext>
            </a:extLst>
          </p:cNvPr>
          <p:cNvSpPr>
            <a:spLocks noGrp="1"/>
          </p:cNvSpPr>
          <p:nvPr>
            <p:ph type="title"/>
          </p:nvPr>
        </p:nvSpPr>
        <p:spPr/>
        <p:txBody>
          <a:bodyPr>
            <a:normAutofit/>
          </a:bodyPr>
          <a:lstStyle/>
          <a:p>
            <a:pPr algn="ctr"/>
            <a:r>
              <a:rPr lang="en-US" sz="3200"/>
              <a:t>Support Staff Layoff Agenda</a:t>
            </a:r>
          </a:p>
        </p:txBody>
      </p:sp>
      <p:sp>
        <p:nvSpPr>
          <p:cNvPr id="3" name="Content Placeholder 2">
            <a:extLst>
              <a:ext uri="{FF2B5EF4-FFF2-40B4-BE49-F238E27FC236}">
                <a16:creationId xmlns:a16="http://schemas.microsoft.com/office/drawing/2014/main" id="{34675004-927E-9F1A-CF7B-B7703C7F7743}"/>
              </a:ext>
            </a:extLst>
          </p:cNvPr>
          <p:cNvSpPr>
            <a:spLocks noGrp="1"/>
          </p:cNvSpPr>
          <p:nvPr>
            <p:ph idx="1"/>
          </p:nvPr>
        </p:nvSpPr>
        <p:spPr/>
        <p:txBody>
          <a:bodyPr lIns="91440" tIns="45720" rIns="91440" bIns="45720" numCol="2" anchor="t"/>
          <a:lstStyle/>
          <a:p>
            <a:pPr>
              <a:spcBef>
                <a:spcPts val="600"/>
              </a:spcBef>
              <a:spcAft>
                <a:spcPts val="600"/>
              </a:spcAft>
            </a:pPr>
            <a:endParaRPr lang="en-US" sz="1800"/>
          </a:p>
          <a:p>
            <a:pPr marL="0" indent="0">
              <a:spcBef>
                <a:spcPts val="600"/>
              </a:spcBef>
              <a:spcAft>
                <a:spcPts val="600"/>
              </a:spcAft>
              <a:buClr>
                <a:srgbClr val="404040"/>
              </a:buClr>
              <a:buNone/>
            </a:pPr>
            <a:endParaRPr lang="en-US" sz="1800"/>
          </a:p>
          <a:p>
            <a:pPr>
              <a:spcBef>
                <a:spcPts val="600"/>
              </a:spcBef>
              <a:spcAft>
                <a:spcPts val="600"/>
              </a:spcAft>
            </a:pPr>
            <a:endParaRPr lang="en-US" sz="1800"/>
          </a:p>
          <a:p>
            <a:pPr>
              <a:spcBef>
                <a:spcPts val="600"/>
              </a:spcBef>
              <a:spcAft>
                <a:spcPts val="600"/>
              </a:spcAft>
            </a:pPr>
            <a:endParaRPr lang="en-US" sz="1800"/>
          </a:p>
          <a:p>
            <a:pPr>
              <a:spcBef>
                <a:spcPts val="600"/>
              </a:spcBef>
              <a:spcAft>
                <a:spcPts val="600"/>
              </a:spcAft>
            </a:pPr>
            <a:endParaRPr lang="en-US" sz="1800"/>
          </a:p>
          <a:p>
            <a:pPr>
              <a:spcBef>
                <a:spcPts val="600"/>
              </a:spcBef>
              <a:spcAft>
                <a:spcPts val="600"/>
              </a:spcAft>
            </a:pPr>
            <a:endParaRPr lang="en-US" sz="1800"/>
          </a:p>
          <a:p>
            <a:pPr>
              <a:spcBef>
                <a:spcPts val="600"/>
              </a:spcBef>
              <a:spcAft>
                <a:spcPts val="600"/>
              </a:spcAft>
            </a:pPr>
            <a:endParaRPr lang="en-US" sz="1800"/>
          </a:p>
          <a:p>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4A118C83-27AB-0050-8E73-613EA9DB2580}"/>
              </a:ext>
            </a:extLst>
          </p:cNvPr>
          <p:cNvSpPr>
            <a:spLocks noGrp="1"/>
          </p:cNvSpPr>
          <p:nvPr>
            <p:ph type="sldNum" sz="quarter" idx="12"/>
          </p:nvPr>
        </p:nvSpPr>
        <p:spPr/>
        <p:txBody>
          <a:bodyPr/>
          <a:lstStyle/>
          <a:p>
            <a:pPr>
              <a:defRPr/>
            </a:pPr>
            <a:fld id="{0B4461CB-4CA9-2A43-A3FA-624E1DA485A6}" type="slidenum">
              <a:rPr lang="en-US" smtClean="0"/>
              <a:pPr>
                <a:defRPr/>
              </a:pPr>
              <a:t>5</a:t>
            </a:fld>
            <a:endParaRPr lang="en-US"/>
          </a:p>
        </p:txBody>
      </p:sp>
      <p:sp>
        <p:nvSpPr>
          <p:cNvPr id="5" name="Content Placeholder 4">
            <a:extLst>
              <a:ext uri="{FF2B5EF4-FFF2-40B4-BE49-F238E27FC236}">
                <a16:creationId xmlns:a16="http://schemas.microsoft.com/office/drawing/2014/main" id="{16D6C92A-94F1-83DC-1FE7-A20018678A8A}"/>
              </a:ext>
            </a:extLst>
          </p:cNvPr>
          <p:cNvSpPr>
            <a:spLocks noGrp="1"/>
          </p:cNvSpPr>
          <p:nvPr>
            <p:ph idx="13"/>
          </p:nvPr>
        </p:nvSpPr>
        <p:spPr>
          <a:xfrm>
            <a:off x="621296" y="1893413"/>
            <a:ext cx="3950704" cy="4296682"/>
          </a:xfrm>
        </p:spPr>
        <p:txBody>
          <a:bodyPr lIns="91440" tIns="45720" rIns="91440" bIns="45720" anchor="t"/>
          <a:lstStyle/>
          <a:p>
            <a:r>
              <a:rPr lang="en-US" sz="1800">
                <a:solidFill>
                  <a:schemeClr val="tx1">
                    <a:lumMod val="76000"/>
                    <a:lumOff val="24000"/>
                  </a:schemeClr>
                </a:solidFill>
                <a:latin typeface="Arial"/>
                <a:ea typeface="ＭＳ Ｐゴシック"/>
                <a:cs typeface="Arial"/>
              </a:rPr>
              <a:t>University Position Approvals </a:t>
            </a:r>
          </a:p>
          <a:p>
            <a:pPr>
              <a:buClr>
                <a:srgbClr val="404040"/>
              </a:buClr>
            </a:pPr>
            <a:r>
              <a:rPr lang="en-US" sz="1800">
                <a:solidFill>
                  <a:schemeClr val="tx1">
                    <a:lumMod val="76000"/>
                    <a:lumOff val="24000"/>
                  </a:schemeClr>
                </a:solidFill>
                <a:latin typeface="Arial"/>
                <a:ea typeface="ＭＳ Ｐゴシック"/>
                <a:cs typeface="Arial"/>
              </a:rPr>
              <a:t>Reduction in Force and Layoff Definitions </a:t>
            </a:r>
          </a:p>
          <a:p>
            <a:pPr>
              <a:buClr>
                <a:srgbClr val="404040"/>
              </a:buClr>
            </a:pPr>
            <a:r>
              <a:rPr lang="en-US" sz="1800">
                <a:solidFill>
                  <a:schemeClr val="tx1">
                    <a:lumMod val="76000"/>
                    <a:lumOff val="24000"/>
                  </a:schemeClr>
                </a:solidFill>
                <a:latin typeface="Arial"/>
                <a:ea typeface="ＭＳ Ｐゴシック"/>
                <a:cs typeface="Arial"/>
              </a:rPr>
              <a:t>Initiating a Layoff </a:t>
            </a:r>
          </a:p>
          <a:p>
            <a:pPr>
              <a:buClr>
                <a:srgbClr val="404040"/>
              </a:buClr>
            </a:pPr>
            <a:r>
              <a:rPr lang="en-US" sz="1800">
                <a:solidFill>
                  <a:schemeClr val="tx1">
                    <a:lumMod val="76000"/>
                    <a:lumOff val="24000"/>
                  </a:schemeClr>
                </a:solidFill>
                <a:latin typeface="Arial"/>
                <a:ea typeface="ＭＳ Ｐゴシック"/>
                <a:cs typeface="Arial"/>
              </a:rPr>
              <a:t>MSU HR Review and Approval </a:t>
            </a:r>
          </a:p>
          <a:p>
            <a:pPr>
              <a:buClr>
                <a:srgbClr val="404040"/>
              </a:buClr>
            </a:pPr>
            <a:r>
              <a:rPr lang="en-US" sz="1800">
                <a:solidFill>
                  <a:schemeClr val="tx1">
                    <a:lumMod val="76000"/>
                    <a:lumOff val="24000"/>
                  </a:schemeClr>
                </a:solidFill>
                <a:latin typeface="Arial"/>
                <a:ea typeface="ＭＳ Ｐゴシック"/>
                <a:cs typeface="Arial"/>
              </a:rPr>
              <a:t>Notice of Layoff </a:t>
            </a:r>
          </a:p>
          <a:p>
            <a:pPr>
              <a:buClr>
                <a:srgbClr val="404040"/>
              </a:buClr>
            </a:pPr>
            <a:r>
              <a:rPr lang="en-US" sz="1800">
                <a:solidFill>
                  <a:schemeClr val="tx1">
                    <a:lumMod val="76000"/>
                    <a:lumOff val="24000"/>
                  </a:schemeClr>
                </a:solidFill>
                <a:latin typeface="Arial"/>
                <a:ea typeface="ＭＳ Ｐゴシック"/>
                <a:cs typeface="Arial"/>
              </a:rPr>
              <a:t>Best Practices for Issuing a Notice </a:t>
            </a:r>
          </a:p>
          <a:p>
            <a:pPr>
              <a:buClr>
                <a:srgbClr val="404040"/>
              </a:buClr>
            </a:pPr>
            <a:r>
              <a:rPr lang="en-US" sz="1800">
                <a:solidFill>
                  <a:schemeClr val="tx1">
                    <a:lumMod val="76000"/>
                    <a:lumOff val="24000"/>
                  </a:schemeClr>
                </a:solidFill>
                <a:latin typeface="Arial"/>
                <a:ea typeface="ＭＳ Ｐゴシック"/>
                <a:cs typeface="Arial"/>
              </a:rPr>
              <a:t>Notice Periods per Union Group</a:t>
            </a:r>
          </a:p>
          <a:p>
            <a:pPr>
              <a:buClr>
                <a:srgbClr val="404040"/>
              </a:buClr>
            </a:pPr>
            <a:endParaRPr lang="en-US"/>
          </a:p>
        </p:txBody>
      </p:sp>
      <p:sp>
        <p:nvSpPr>
          <p:cNvPr id="7" name="Content Placeholder 4">
            <a:extLst>
              <a:ext uri="{FF2B5EF4-FFF2-40B4-BE49-F238E27FC236}">
                <a16:creationId xmlns:a16="http://schemas.microsoft.com/office/drawing/2014/main" id="{5B71B409-4EAE-404E-BDAF-D9A81197B5D1}"/>
              </a:ext>
            </a:extLst>
          </p:cNvPr>
          <p:cNvSpPr txBox="1">
            <a:spLocks/>
          </p:cNvSpPr>
          <p:nvPr/>
        </p:nvSpPr>
        <p:spPr>
          <a:xfrm>
            <a:off x="4406358" y="1896184"/>
            <a:ext cx="3950704" cy="4296682"/>
          </a:xfrm>
          <a:prstGeom prst="rect">
            <a:avLst/>
          </a:prstGeom>
        </p:spPr>
        <p:txBody>
          <a:bodyPr lIns="91440" tIns="45720" rIns="91440" bIns="45720" anchor="t"/>
          <a:lstStyle>
            <a:lvl1pPr marL="342900" indent="-342900" algn="l" defTabSz="457200" rtl="0" eaLnBrk="1" fontAlgn="base" hangingPunct="1">
              <a:spcBef>
                <a:spcPct val="20000"/>
              </a:spcBef>
              <a:spcAft>
                <a:spcPct val="0"/>
              </a:spcAft>
              <a:buClr>
                <a:schemeClr val="tx1">
                  <a:lumMod val="75000"/>
                  <a:lumOff val="25000"/>
                </a:schemeClr>
              </a:buClr>
              <a:buFont typeface="Wingdings" charset="2"/>
              <a:buChar char="§"/>
              <a:defRPr sz="2800" b="0" i="0" kern="1200">
                <a:solidFill>
                  <a:schemeClr val="tx1">
                    <a:lumMod val="65000"/>
                    <a:lumOff val="35000"/>
                  </a:schemeClr>
                </a:solidFill>
                <a:latin typeface="Arial" panose="020B0604020202020204" pitchFamily="34" charset="0"/>
                <a:ea typeface="ＭＳ Ｐゴシック" charset="-128"/>
                <a:cs typeface="Arial" panose="020B0604020202020204" pitchFamily="34" charset="0"/>
              </a:defRPr>
            </a:lvl1pPr>
            <a:lvl2pPr marL="742950" indent="-285750" algn="l" defTabSz="457200" rtl="0" eaLnBrk="1" fontAlgn="base" hangingPunct="1">
              <a:spcBef>
                <a:spcPct val="20000"/>
              </a:spcBef>
              <a:spcAft>
                <a:spcPct val="0"/>
              </a:spcAft>
              <a:buClr>
                <a:schemeClr val="tx1">
                  <a:lumMod val="75000"/>
                  <a:lumOff val="25000"/>
                </a:schemeClr>
              </a:buClr>
              <a:buFont typeface="Wingdings" charset="2"/>
              <a:buChar char="§"/>
              <a:defRPr sz="2400" b="0" i="0" kern="1200">
                <a:solidFill>
                  <a:schemeClr val="tx1">
                    <a:lumMod val="65000"/>
                    <a:lumOff val="35000"/>
                  </a:schemeClr>
                </a:solidFill>
                <a:latin typeface="Arial" panose="020B0604020202020204" pitchFamily="34" charset="0"/>
                <a:ea typeface="ＭＳ Ｐゴシック" charset="-128"/>
                <a:cs typeface="Arial" panose="020B0604020202020204" pitchFamily="34" charset="0"/>
              </a:defRPr>
            </a:lvl2pPr>
            <a:lvl3pPr marL="1143000" indent="-228600" algn="l" defTabSz="457200" rtl="0" eaLnBrk="1" fontAlgn="base" hangingPunct="1">
              <a:spcBef>
                <a:spcPct val="20000"/>
              </a:spcBef>
              <a:spcAft>
                <a:spcPct val="0"/>
              </a:spcAft>
              <a:buClr>
                <a:schemeClr val="tx1">
                  <a:lumMod val="75000"/>
                  <a:lumOff val="25000"/>
                </a:schemeClr>
              </a:buClr>
              <a:buFont typeface="Arial" charset="0"/>
              <a:buChar char="•"/>
              <a:defRPr sz="2000" b="0" i="0" kern="1200">
                <a:solidFill>
                  <a:schemeClr val="tx1">
                    <a:lumMod val="75000"/>
                    <a:lumOff val="25000"/>
                  </a:schemeClr>
                </a:solidFill>
                <a:latin typeface="Arial" panose="020B0604020202020204" pitchFamily="34" charset="0"/>
                <a:ea typeface="ＭＳ Ｐゴシック" charset="-128"/>
                <a:cs typeface="Arial" panose="020B0604020202020204" pitchFamily="34" charset="0"/>
              </a:defRPr>
            </a:lvl3pPr>
            <a:lvl4pPr marL="1600200" indent="-228600" algn="l" defTabSz="457200" rtl="0" eaLnBrk="1" fontAlgn="base" hangingPunct="1">
              <a:spcBef>
                <a:spcPct val="20000"/>
              </a:spcBef>
              <a:spcAft>
                <a:spcPct val="0"/>
              </a:spcAft>
              <a:buFont typeface="Arial" charset="0"/>
              <a:buChar char="–"/>
              <a:defRPr sz="2000" b="0" i="0" kern="1200">
                <a:solidFill>
                  <a:schemeClr val="tx1"/>
                </a:solidFill>
                <a:latin typeface="Arial" panose="020B0604020202020204" pitchFamily="34" charset="0"/>
                <a:ea typeface="ＭＳ Ｐゴシック" charset="-128"/>
                <a:cs typeface="Arial" panose="020B0604020202020204" pitchFamily="34" charset="0"/>
              </a:defRPr>
            </a:lvl4pPr>
            <a:lvl5pPr marL="2057400" indent="-228600" algn="l" defTabSz="457200" rtl="0" eaLnBrk="1" fontAlgn="base" hangingPunct="1">
              <a:spcBef>
                <a:spcPct val="20000"/>
              </a:spcBef>
              <a:spcAft>
                <a:spcPct val="0"/>
              </a:spcAft>
              <a:buFont typeface="Arial" charset="0"/>
              <a:buChar char="»"/>
              <a:defRPr sz="2000" b="0" i="0" kern="1200">
                <a:solidFill>
                  <a:schemeClr val="tx1"/>
                </a:solidFill>
                <a:latin typeface="Arial" panose="020B0604020202020204" pitchFamily="34" charset="0"/>
                <a:ea typeface="ＭＳ Ｐゴシック"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solidFill>
                  <a:schemeClr val="tx1">
                    <a:lumMod val="76000"/>
                    <a:lumOff val="24000"/>
                  </a:schemeClr>
                </a:solidFill>
                <a:latin typeface="Arial"/>
                <a:ea typeface="ＭＳ Ｐゴシック"/>
                <a:cs typeface="Arial"/>
              </a:rPr>
              <a:t>Administrative Leaves – Layoff Notice </a:t>
            </a:r>
            <a:endParaRPr lang="en-US">
              <a:solidFill>
                <a:schemeClr val="tx1">
                  <a:lumMod val="76000"/>
                  <a:lumOff val="24000"/>
                </a:schemeClr>
              </a:solidFill>
            </a:endParaRPr>
          </a:p>
          <a:p>
            <a:pPr>
              <a:buClr>
                <a:srgbClr val="404040"/>
              </a:buClr>
            </a:pPr>
            <a:r>
              <a:rPr lang="en-US" sz="1800">
                <a:solidFill>
                  <a:schemeClr val="tx1">
                    <a:lumMod val="76000"/>
                    <a:lumOff val="24000"/>
                  </a:schemeClr>
                </a:solidFill>
                <a:latin typeface="Arial"/>
                <a:ea typeface="ＭＳ Ｐゴシック"/>
                <a:cs typeface="Arial"/>
              </a:rPr>
              <a:t>Unit Considerations: Accruals and Payouts  </a:t>
            </a:r>
            <a:endParaRPr lang="en-US">
              <a:solidFill>
                <a:schemeClr val="tx1">
                  <a:lumMod val="76000"/>
                  <a:lumOff val="24000"/>
                </a:schemeClr>
              </a:solidFill>
            </a:endParaRPr>
          </a:p>
          <a:p>
            <a:pPr>
              <a:buClr>
                <a:srgbClr val="404040"/>
              </a:buClr>
            </a:pPr>
            <a:r>
              <a:rPr lang="en-US" sz="1800">
                <a:solidFill>
                  <a:schemeClr val="tx1">
                    <a:lumMod val="76000"/>
                    <a:lumOff val="24000"/>
                  </a:schemeClr>
                </a:solidFill>
                <a:latin typeface="Arial"/>
                <a:ea typeface="ＭＳ Ｐゴシック"/>
                <a:cs typeface="Arial"/>
              </a:rPr>
              <a:t>High Level Overview of Layoff Bumps versus Non-Bumping Layoffs </a:t>
            </a:r>
            <a:endParaRPr lang="en-US">
              <a:solidFill>
                <a:schemeClr val="tx1">
                  <a:lumMod val="76000"/>
                  <a:lumOff val="24000"/>
                </a:schemeClr>
              </a:solidFill>
            </a:endParaRPr>
          </a:p>
          <a:p>
            <a:pPr>
              <a:buClr>
                <a:srgbClr val="404040"/>
              </a:buClr>
            </a:pPr>
            <a:r>
              <a:rPr lang="en-US" sz="1800">
                <a:solidFill>
                  <a:schemeClr val="tx1">
                    <a:lumMod val="76000"/>
                    <a:lumOff val="24000"/>
                  </a:schemeClr>
                </a:solidFill>
                <a:latin typeface="Arial"/>
                <a:ea typeface="ＭＳ Ｐゴシック"/>
                <a:cs typeface="Arial"/>
              </a:rPr>
              <a:t>Form &amp; Workflow Reminders </a:t>
            </a:r>
            <a:endParaRPr lang="en-US">
              <a:solidFill>
                <a:schemeClr val="tx1">
                  <a:lumMod val="76000"/>
                  <a:lumOff val="24000"/>
                </a:schemeClr>
              </a:solidFill>
            </a:endParaRPr>
          </a:p>
          <a:p>
            <a:pPr>
              <a:buClr>
                <a:srgbClr val="404040"/>
              </a:buClr>
            </a:pPr>
            <a:r>
              <a:rPr lang="en-US" sz="1800">
                <a:solidFill>
                  <a:schemeClr val="tx1">
                    <a:lumMod val="76000"/>
                    <a:lumOff val="24000"/>
                  </a:schemeClr>
                </a:solidFill>
                <a:latin typeface="Arial"/>
                <a:ea typeface="ＭＳ Ｐゴシック"/>
                <a:cs typeface="Arial"/>
              </a:rPr>
              <a:t>Hiring Pause </a:t>
            </a:r>
            <a:endParaRPr lang="en-US">
              <a:solidFill>
                <a:schemeClr val="tx1">
                  <a:lumMod val="76000"/>
                  <a:lumOff val="24000"/>
                </a:schemeClr>
              </a:solidFill>
            </a:endParaRPr>
          </a:p>
          <a:p>
            <a:pPr>
              <a:buClr>
                <a:srgbClr val="404040"/>
              </a:buClr>
            </a:pPr>
            <a:r>
              <a:rPr lang="en-US" sz="1800">
                <a:solidFill>
                  <a:schemeClr val="tx1">
                    <a:lumMod val="76000"/>
                    <a:lumOff val="24000"/>
                  </a:schemeClr>
                </a:solidFill>
                <a:latin typeface="Arial"/>
                <a:ea typeface="ＭＳ Ｐゴシック"/>
                <a:cs typeface="Arial"/>
              </a:rPr>
              <a:t>Support Staff Virtual Office Hours</a:t>
            </a:r>
            <a:endParaRPr lang="en-US">
              <a:solidFill>
                <a:schemeClr val="tx1">
                  <a:lumMod val="76000"/>
                  <a:lumOff val="24000"/>
                </a:schemeClr>
              </a:solidFill>
            </a:endParaRPr>
          </a:p>
          <a:p>
            <a:pPr>
              <a:buClr>
                <a:srgbClr val="404040"/>
              </a:buClr>
            </a:pPr>
            <a:endParaRPr lang="en-US"/>
          </a:p>
          <a:p>
            <a:pPr>
              <a:buClr>
                <a:srgbClr val="404040"/>
              </a:buClr>
            </a:pPr>
            <a:endParaRPr lang="en-US" sz="1800">
              <a:latin typeface="Arial"/>
              <a:ea typeface="ＭＳ Ｐゴシック"/>
              <a:cs typeface="Arial"/>
            </a:endParaRPr>
          </a:p>
          <a:p>
            <a:pPr>
              <a:buClr>
                <a:srgbClr val="404040"/>
              </a:buClr>
            </a:pPr>
            <a:endParaRPr lang="en-US"/>
          </a:p>
        </p:txBody>
      </p:sp>
    </p:spTree>
    <p:extLst>
      <p:ext uri="{BB962C8B-B14F-4D97-AF65-F5344CB8AC3E}">
        <p14:creationId xmlns:p14="http://schemas.microsoft.com/office/powerpoint/2010/main" val="281955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939C-92EE-879E-5304-4A40B97B746F}"/>
              </a:ext>
            </a:extLst>
          </p:cNvPr>
          <p:cNvSpPr>
            <a:spLocks noGrp="1"/>
          </p:cNvSpPr>
          <p:nvPr>
            <p:ph type="title"/>
          </p:nvPr>
        </p:nvSpPr>
        <p:spPr>
          <a:xfrm>
            <a:off x="457200" y="647953"/>
            <a:ext cx="8229600" cy="821157"/>
          </a:xfrm>
        </p:spPr>
        <p:txBody>
          <a:bodyPr lIns="91440" tIns="45720" rIns="91440" bIns="45720" anchor="t">
            <a:normAutofit/>
          </a:bodyPr>
          <a:lstStyle/>
          <a:p>
            <a:pPr algn="ctr"/>
            <a:r>
              <a:rPr lang="en-US" sz="3200">
                <a:latin typeface="Arial"/>
                <a:ea typeface="ＭＳ Ｐゴシック"/>
                <a:cs typeface="Arial"/>
              </a:rPr>
              <a:t>University Position Approvals</a:t>
            </a:r>
          </a:p>
        </p:txBody>
      </p:sp>
      <p:sp>
        <p:nvSpPr>
          <p:cNvPr id="3" name="Content Placeholder 2">
            <a:extLst>
              <a:ext uri="{FF2B5EF4-FFF2-40B4-BE49-F238E27FC236}">
                <a16:creationId xmlns:a16="http://schemas.microsoft.com/office/drawing/2014/main" id="{983C87FC-9886-D975-976F-94A52CF1FB65}"/>
              </a:ext>
            </a:extLst>
          </p:cNvPr>
          <p:cNvSpPr>
            <a:spLocks noGrp="1"/>
          </p:cNvSpPr>
          <p:nvPr>
            <p:ph idx="1"/>
          </p:nvPr>
        </p:nvSpPr>
        <p:spPr>
          <a:xfrm>
            <a:off x="194310" y="1546697"/>
            <a:ext cx="8755380" cy="4809653"/>
          </a:xfrm>
        </p:spPr>
        <p:txBody>
          <a:bodyPr wrap="square" lIns="91440" tIns="45720" rIns="91440" bIns="45720" numCol="1" anchor="t"/>
          <a:lstStyle/>
          <a:p>
            <a:pPr>
              <a:spcBef>
                <a:spcPts val="600"/>
              </a:spcBef>
              <a:spcAft>
                <a:spcPts val="600"/>
              </a:spcAft>
            </a:pPr>
            <a:r>
              <a:rPr lang="en-US" sz="1800" b="1">
                <a:latin typeface="Arial"/>
                <a:ea typeface="Aptos" panose="020B0004020202020204" pitchFamily="34" charset="0"/>
                <a:cs typeface="Arial"/>
              </a:rPr>
              <a:t>Reminder that in 2025, </a:t>
            </a:r>
            <a:r>
              <a:rPr lang="en-US" sz="1800" kern="100">
                <a:latin typeface="Arial"/>
                <a:ea typeface="Aptos" panose="020B0004020202020204" pitchFamily="34" charset="0"/>
                <a:cs typeface="Arial"/>
              </a:rPr>
              <a:t>HR automated the MAU Authorized Signer list and delegates on the Academic Position Request Form and the Support Staff Posting Request Form.</a:t>
            </a:r>
            <a:endParaRPr lang="en-US" sz="1800"/>
          </a:p>
          <a:p>
            <a:pPr>
              <a:spcBef>
                <a:spcPts val="600"/>
              </a:spcBef>
              <a:spcAft>
                <a:spcPts val="600"/>
              </a:spcAft>
            </a:pPr>
            <a:r>
              <a:rPr lang="en-US" sz="1800" kern="100">
                <a:latin typeface="Arial"/>
                <a:ea typeface="Aptos" panose="020B0004020202020204" pitchFamily="34" charset="0"/>
                <a:cs typeface="Arial"/>
              </a:rPr>
              <a:t>Approval</a:t>
            </a:r>
            <a:r>
              <a:rPr lang="en-US" sz="1800" kern="100">
                <a:effectLst/>
                <a:latin typeface="Arial"/>
                <a:ea typeface="Aptos" panose="020B0004020202020204" pitchFamily="34" charset="0"/>
                <a:cs typeface="Arial"/>
              </a:rPr>
              <a:t> steps</a:t>
            </a:r>
            <a:r>
              <a:rPr lang="en-US" sz="1800" kern="100">
                <a:latin typeface="Arial"/>
                <a:ea typeface="Aptos" panose="020B0004020202020204" pitchFamily="34" charset="0"/>
                <a:cs typeface="Arial"/>
              </a:rPr>
              <a:t> </a:t>
            </a:r>
            <a:r>
              <a:rPr lang="en-US" sz="1800" kern="100">
                <a:effectLst/>
                <a:latin typeface="Arial"/>
                <a:ea typeface="Aptos" panose="020B0004020202020204" pitchFamily="34" charset="0"/>
                <a:cs typeface="Arial"/>
              </a:rPr>
              <a:t>for position approvals will reside with the President’s Office, EVPA Office, Provost Office and Health Sciences Office based on the units reporting structure.</a:t>
            </a:r>
          </a:p>
          <a:p>
            <a:pPr marL="742950" marR="0" lvl="1" indent="-285750">
              <a:lnSpc>
                <a:spcPct val="115000"/>
              </a:lnSpc>
              <a:spcBef>
                <a:spcPts val="600"/>
              </a:spcBef>
              <a:spcAft>
                <a:spcPts val="600"/>
              </a:spcAft>
              <a:buFont typeface="Symbol" panose="05050102010706020507" pitchFamily="18" charset="2"/>
              <a:buChar char=""/>
            </a:pPr>
            <a:r>
              <a:rPr lang="en-US" sz="1800" u="sng" kern="100">
                <a:effectLst/>
                <a:latin typeface="Arial"/>
                <a:ea typeface="Aptos" panose="020B0004020202020204" pitchFamily="34" charset="0"/>
                <a:cs typeface="Arial"/>
              </a:rPr>
              <a:t>President’s Office</a:t>
            </a:r>
            <a:r>
              <a:rPr lang="en-US" sz="1800" kern="100">
                <a:effectLst/>
                <a:latin typeface="Arial"/>
                <a:ea typeface="Aptos" panose="020B0004020202020204" pitchFamily="34" charset="0"/>
                <a:cs typeface="Arial"/>
              </a:rPr>
              <a:t>: Amanda Goll OR Mike Zeig</a:t>
            </a:r>
          </a:p>
          <a:p>
            <a:pPr marL="742950" marR="0" lvl="1" indent="-285750">
              <a:lnSpc>
                <a:spcPct val="115000"/>
              </a:lnSpc>
              <a:spcBef>
                <a:spcPts val="600"/>
              </a:spcBef>
              <a:spcAft>
                <a:spcPts val="600"/>
              </a:spcAft>
              <a:buFont typeface="Symbol" panose="05050102010706020507" pitchFamily="18" charset="2"/>
              <a:buChar char=""/>
            </a:pPr>
            <a:r>
              <a:rPr lang="en-US" sz="1800" u="sng" kern="100">
                <a:effectLst/>
                <a:latin typeface="Arial"/>
                <a:ea typeface="Aptos" panose="020B0004020202020204" pitchFamily="34" charset="0"/>
                <a:cs typeface="Arial"/>
              </a:rPr>
              <a:t>EVPA Office</a:t>
            </a:r>
            <a:r>
              <a:rPr lang="en-US" sz="1800" kern="100">
                <a:effectLst/>
                <a:latin typeface="Arial"/>
                <a:ea typeface="Aptos" panose="020B0004020202020204" pitchFamily="34" charset="0"/>
                <a:cs typeface="Arial"/>
              </a:rPr>
              <a:t>: Vennie Gore OR Kelly Pung</a:t>
            </a:r>
          </a:p>
          <a:p>
            <a:pPr marL="742950" marR="0" lvl="1" indent="-285750">
              <a:lnSpc>
                <a:spcPct val="115000"/>
              </a:lnSpc>
              <a:spcBef>
                <a:spcPts val="600"/>
              </a:spcBef>
              <a:spcAft>
                <a:spcPts val="600"/>
              </a:spcAft>
              <a:buFont typeface="Symbol" panose="05050102010706020507" pitchFamily="18" charset="2"/>
              <a:buChar char=""/>
            </a:pPr>
            <a:r>
              <a:rPr lang="en-US" sz="1800" u="sng" kern="100">
                <a:effectLst/>
                <a:latin typeface="Arial"/>
                <a:ea typeface="Aptos" panose="020B0004020202020204" pitchFamily="34" charset="0"/>
                <a:cs typeface="Arial"/>
              </a:rPr>
              <a:t>Provost Office: </a:t>
            </a:r>
            <a:r>
              <a:rPr lang="en-US" sz="1800" kern="100">
                <a:effectLst/>
                <a:latin typeface="Arial"/>
                <a:ea typeface="Aptos" panose="020B0004020202020204" pitchFamily="34" charset="0"/>
                <a:cs typeface="Arial"/>
              </a:rPr>
              <a:t>Ashley Green OR Ryan Thelen</a:t>
            </a:r>
          </a:p>
          <a:p>
            <a:pPr marL="742950" marR="0" lvl="1" indent="-285750">
              <a:lnSpc>
                <a:spcPct val="115000"/>
              </a:lnSpc>
              <a:spcBef>
                <a:spcPts val="600"/>
              </a:spcBef>
              <a:spcAft>
                <a:spcPts val="600"/>
              </a:spcAft>
              <a:buFont typeface="Symbol" panose="05050102010706020507" pitchFamily="18" charset="2"/>
              <a:buChar char=""/>
            </a:pPr>
            <a:r>
              <a:rPr lang="en-US" sz="1800" kern="100">
                <a:effectLst/>
                <a:latin typeface="Arial"/>
                <a:ea typeface="Aptos" panose="020B0004020202020204" pitchFamily="34" charset="0"/>
                <a:cs typeface="Arial"/>
              </a:rPr>
              <a:t>*</a:t>
            </a:r>
            <a:r>
              <a:rPr lang="en-US" sz="1800" u="sng" kern="100">
                <a:effectLst/>
                <a:latin typeface="Arial"/>
                <a:ea typeface="Aptos" panose="020B0004020202020204" pitchFamily="34" charset="0"/>
                <a:cs typeface="Arial"/>
              </a:rPr>
              <a:t>Health Sciences</a:t>
            </a:r>
            <a:r>
              <a:rPr lang="en-US" sz="1800" kern="100">
                <a:effectLst/>
                <a:latin typeface="Arial"/>
                <a:ea typeface="Aptos" panose="020B0004020202020204" pitchFamily="34" charset="0"/>
                <a:cs typeface="Arial"/>
              </a:rPr>
              <a:t>: Norm Hubbard OR Georgett</a:t>
            </a:r>
            <a:r>
              <a:rPr lang="en-US" sz="1800" kern="100">
                <a:latin typeface="Arial"/>
                <a:ea typeface="Aptos" panose="020B0004020202020204" pitchFamily="34" charset="0"/>
                <a:cs typeface="Arial"/>
              </a:rPr>
              <a:t>e Russell OR Laura Kuczajda OR Karen Crosby</a:t>
            </a:r>
          </a:p>
          <a:p>
            <a:pPr>
              <a:spcBef>
                <a:spcPts val="600"/>
              </a:spcBef>
              <a:spcAft>
                <a:spcPts val="600"/>
              </a:spcAft>
            </a:pPr>
            <a:r>
              <a:rPr lang="en-US" sz="1800" i="1" kern="100">
                <a:effectLst/>
                <a:latin typeface="Arial"/>
                <a:ea typeface="Aptos" panose="020B0004020202020204" pitchFamily="34" charset="0"/>
                <a:cs typeface="Arial"/>
              </a:rPr>
              <a:t>*The Provost or President will approve following the Health Sciences approval depending on the applicable unit reporting structure.</a:t>
            </a:r>
          </a:p>
          <a:p>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a:p>
            <a:pPr marL="457200" marR="0">
              <a:lnSpc>
                <a:spcPct val="115000"/>
              </a:lnSpc>
              <a:spcBef>
                <a:spcPts val="0"/>
              </a:spcBef>
              <a:spcAft>
                <a:spcPts val="0"/>
              </a:spcAft>
            </a:pPr>
            <a:endParaRPr lang="en-US" sz="16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CB7FE40-F942-ADCF-E580-F970E3306F23}"/>
              </a:ext>
            </a:extLst>
          </p:cNvPr>
          <p:cNvSpPr>
            <a:spLocks noGrp="1"/>
          </p:cNvSpPr>
          <p:nvPr>
            <p:ph type="sldNum" sz="quarter" idx="12"/>
          </p:nvPr>
        </p:nvSpPr>
        <p:spPr/>
        <p:txBody>
          <a:bodyPr/>
          <a:lstStyle/>
          <a:p>
            <a:pPr>
              <a:defRPr/>
            </a:pPr>
            <a:fld id="{4DCE0E26-47BB-FF4B-814B-E43C1B98F5D1}" type="slidenum">
              <a:rPr lang="en-US" smtClean="0"/>
              <a:pPr>
                <a:defRPr/>
              </a:pPr>
              <a:t>6</a:t>
            </a:fld>
            <a:endParaRPr lang="en-US"/>
          </a:p>
        </p:txBody>
      </p:sp>
    </p:spTree>
    <p:extLst>
      <p:ext uri="{BB962C8B-B14F-4D97-AF65-F5344CB8AC3E}">
        <p14:creationId xmlns:p14="http://schemas.microsoft.com/office/powerpoint/2010/main" val="10062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a:xfrm>
            <a:off x="457200" y="552902"/>
            <a:ext cx="8229600" cy="821157"/>
          </a:xfrm>
        </p:spPr>
        <p:txBody>
          <a:bodyPr lIns="91440" tIns="45720" rIns="91440" bIns="45720" anchor="t">
            <a:normAutofit fontScale="90000"/>
          </a:bodyPr>
          <a:lstStyle/>
          <a:p>
            <a:pPr algn="ctr"/>
            <a:r>
              <a:rPr lang="en-US">
                <a:ea typeface="ＭＳ Ｐゴシック"/>
              </a:rPr>
              <a:t>Reduction in Force and Layoffs</a:t>
            </a:r>
            <a:br>
              <a:rPr lang="en-US" sz="2400"/>
            </a:br>
            <a:endParaRPr lang="en-US" sz="2400">
              <a:latin typeface="Gotham Light" pitchFamily="50" charset="0"/>
              <a:cs typeface="Gotham Light" pitchFamily="50" charset="0"/>
            </a:endParaRPr>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p:txBody>
          <a:bodyPr wrap="square" lIns="91440" tIns="45720" rIns="91440" bIns="45720" numCol="1" anchor="t"/>
          <a:lstStyle/>
          <a:p>
            <a:pPr marL="342900" indent="-342900">
              <a:spcBef>
                <a:spcPts val="600"/>
              </a:spcBef>
              <a:spcAft>
                <a:spcPts val="600"/>
              </a:spcAft>
              <a:buFont typeface="Arial" panose="020B0604020202020204" pitchFamily="34" charset="0"/>
              <a:buChar char="•"/>
            </a:pPr>
            <a:r>
              <a:rPr lang="en-US" sz="2000">
                <a:solidFill>
                  <a:schemeClr val="tx1">
                    <a:lumMod val="85000"/>
                    <a:lumOff val="15000"/>
                  </a:schemeClr>
                </a:solidFill>
                <a:latin typeface="Arial"/>
                <a:ea typeface="ＭＳ Ｐゴシック"/>
                <a:cs typeface="Arial"/>
              </a:rPr>
              <a:t>A reduction in force </a:t>
            </a:r>
            <a:r>
              <a:rPr lang="en-US" sz="2000" b="0" i="0">
                <a:solidFill>
                  <a:schemeClr val="tx1">
                    <a:lumMod val="85000"/>
                    <a:lumOff val="15000"/>
                  </a:schemeClr>
                </a:solidFill>
                <a:effectLst/>
                <a:latin typeface="Arial"/>
                <a:ea typeface="ＭＳ Ｐゴシック"/>
                <a:cs typeface="Arial"/>
              </a:rPr>
              <a:t>(RIF) occurs when a position is eliminated</a:t>
            </a:r>
            <a:r>
              <a:rPr lang="en-US" sz="2000">
                <a:solidFill>
                  <a:schemeClr val="tx1">
                    <a:lumMod val="85000"/>
                    <a:lumOff val="15000"/>
                  </a:schemeClr>
                </a:solidFill>
                <a:latin typeface="Arial"/>
                <a:ea typeface="ＭＳ Ｐゴシック"/>
                <a:cs typeface="Arial"/>
              </a:rPr>
              <a:t> </a:t>
            </a:r>
            <a:r>
              <a:rPr lang="en-US" sz="2000" b="0" i="0">
                <a:solidFill>
                  <a:schemeClr val="tx1">
                    <a:lumMod val="85000"/>
                    <a:lumOff val="15000"/>
                  </a:schemeClr>
                </a:solidFill>
                <a:effectLst/>
                <a:latin typeface="Arial"/>
                <a:ea typeface="ＭＳ Ｐゴシック"/>
                <a:cs typeface="Arial"/>
              </a:rPr>
              <a:t>and results in a permanent cut in headcount. An employer may decide to reduce its workforce by </a:t>
            </a:r>
            <a:r>
              <a:rPr lang="en-US" sz="2000">
                <a:solidFill>
                  <a:schemeClr val="tx1">
                    <a:lumMod val="85000"/>
                    <a:lumOff val="15000"/>
                  </a:schemeClr>
                </a:solidFill>
                <a:latin typeface="Arial"/>
                <a:ea typeface="ＭＳ Ｐゴシック"/>
                <a:cs typeface="Arial"/>
              </a:rPr>
              <a:t>restricting</a:t>
            </a:r>
            <a:r>
              <a:rPr lang="en-US" sz="2000" b="0" i="0">
                <a:solidFill>
                  <a:schemeClr val="tx1">
                    <a:lumMod val="85000"/>
                    <a:lumOff val="15000"/>
                  </a:schemeClr>
                </a:solidFill>
                <a:effectLst/>
                <a:latin typeface="Arial"/>
                <a:ea typeface="ＭＳ Ｐゴシック"/>
                <a:cs typeface="Arial"/>
              </a:rPr>
              <a:t> </a:t>
            </a:r>
            <a:r>
              <a:rPr lang="en-US" sz="2000">
                <a:solidFill>
                  <a:schemeClr val="tx1">
                    <a:lumMod val="85000"/>
                    <a:lumOff val="15000"/>
                  </a:schemeClr>
                </a:solidFill>
                <a:latin typeface="Arial"/>
                <a:ea typeface="ＭＳ Ｐゴシック"/>
                <a:cs typeface="Arial"/>
              </a:rPr>
              <a:t>recruitment, normal</a:t>
            </a:r>
            <a:r>
              <a:rPr lang="en-US" sz="2000" b="0" i="0">
                <a:solidFill>
                  <a:schemeClr val="tx1">
                    <a:lumMod val="85000"/>
                    <a:lumOff val="15000"/>
                  </a:schemeClr>
                </a:solidFill>
                <a:effectLst/>
                <a:latin typeface="Arial"/>
                <a:ea typeface="ＭＳ Ｐゴシック"/>
                <a:cs typeface="Arial"/>
              </a:rPr>
              <a:t> attrition or eliminating currently filled positions. </a:t>
            </a:r>
          </a:p>
          <a:p>
            <a:pPr marL="342900" indent="-342900">
              <a:spcBef>
                <a:spcPts val="600"/>
              </a:spcBef>
              <a:spcAft>
                <a:spcPts val="600"/>
              </a:spcAft>
              <a:buFont typeface="Arial" panose="020B0604020202020204" pitchFamily="34" charset="0"/>
              <a:buChar char="•"/>
            </a:pPr>
            <a:r>
              <a:rPr lang="en-US" sz="2000">
                <a:solidFill>
                  <a:schemeClr val="tx1">
                    <a:lumMod val="85000"/>
                    <a:lumOff val="15000"/>
                  </a:schemeClr>
                </a:solidFill>
                <a:latin typeface="Arial"/>
                <a:ea typeface="ＭＳ Ｐゴシック"/>
                <a:cs typeface="Arial"/>
              </a:rPr>
              <a:t>A layoff is a component of a reduction in force due to lack of work and/or lack of funding. </a:t>
            </a:r>
          </a:p>
          <a:p>
            <a:pPr marL="1485900" lvl="2" indent="-342900">
              <a:spcBef>
                <a:spcPts val="600"/>
              </a:spcBef>
              <a:spcAft>
                <a:spcPts val="600"/>
              </a:spcAft>
              <a:buFont typeface="Arial" panose="020B0604020202020204" pitchFamily="34" charset="0"/>
              <a:buChar char="•"/>
            </a:pPr>
            <a:r>
              <a:rPr lang="en-US">
                <a:solidFill>
                  <a:schemeClr val="tx1">
                    <a:lumMod val="85000"/>
                    <a:lumOff val="15000"/>
                  </a:schemeClr>
                </a:solidFill>
                <a:latin typeface="Arial"/>
                <a:ea typeface="ＭＳ Ｐゴシック"/>
                <a:cs typeface="Arial"/>
              </a:rPr>
              <a:t>This can be an involuntary reduction in percentage of time worked by an employee (FTE) or elimination of an FTE.</a:t>
            </a:r>
          </a:p>
          <a:p>
            <a:pPr marL="1485900" lvl="2" indent="-342900">
              <a:spcBef>
                <a:spcPts val="600"/>
              </a:spcBef>
              <a:spcAft>
                <a:spcPts val="600"/>
              </a:spcAft>
              <a:buFont typeface="Arial" panose="020B0604020202020204" pitchFamily="34" charset="0"/>
              <a:buChar char="•"/>
            </a:pPr>
            <a:r>
              <a:rPr lang="en-US">
                <a:solidFill>
                  <a:schemeClr val="tx1">
                    <a:lumMod val="85000"/>
                    <a:lumOff val="15000"/>
                  </a:schemeClr>
                </a:solidFill>
                <a:latin typeface="Arial"/>
                <a:ea typeface="ＭＳ Ｐゴシック"/>
                <a:cs typeface="Arial"/>
              </a:rPr>
              <a:t>Once a position is identified for elimination, HR will determine impact on employees in accordance with provisions of collective bargaining agreements and University </a:t>
            </a:r>
            <a:r>
              <a:rPr lang="en-US">
                <a:latin typeface="Arial"/>
                <a:ea typeface="ＭＳ Ｐゴシック"/>
                <a:cs typeface="Arial"/>
              </a:rPr>
              <a:t>policies. </a:t>
            </a:r>
          </a:p>
          <a:p>
            <a:pPr marL="342900" indent="-342900">
              <a:buFont typeface="Arial" panose="020B0604020202020204" pitchFamily="34" charset="0"/>
              <a:buChar char="•"/>
            </a:pPr>
            <a:endParaRPr lang="en-US" sz="1800">
              <a:latin typeface="Aptos"/>
            </a:endParaRPr>
          </a:p>
        </p:txBody>
      </p:sp>
      <p:sp>
        <p:nvSpPr>
          <p:cNvPr id="4" name="Slide Number Placeholder 3">
            <a:extLst>
              <a:ext uri="{FF2B5EF4-FFF2-40B4-BE49-F238E27FC236}">
                <a16:creationId xmlns:a16="http://schemas.microsoft.com/office/drawing/2014/main" id="{EC5FE986-E634-231D-E61D-DA4181FD0474}"/>
              </a:ext>
            </a:extLst>
          </p:cNvPr>
          <p:cNvSpPr>
            <a:spLocks noGrp="1"/>
          </p:cNvSpPr>
          <p:nvPr>
            <p:ph type="sldNum" sz="quarter" idx="12"/>
          </p:nvPr>
        </p:nvSpPr>
        <p:spPr/>
        <p:txBody>
          <a:bodyPr/>
          <a:lstStyle/>
          <a:p>
            <a:pPr>
              <a:defRPr/>
            </a:pPr>
            <a:fld id="{4DCE0E26-47BB-FF4B-814B-E43C1B98F5D1}" type="slidenum">
              <a:rPr lang="en-US" smtClean="0"/>
              <a:pPr>
                <a:defRPr/>
              </a:pPr>
              <a:t>7</a:t>
            </a:fld>
            <a:endParaRPr lang="en-US"/>
          </a:p>
        </p:txBody>
      </p:sp>
    </p:spTree>
    <p:extLst>
      <p:ext uri="{BB962C8B-B14F-4D97-AF65-F5344CB8AC3E}">
        <p14:creationId xmlns:p14="http://schemas.microsoft.com/office/powerpoint/2010/main" val="184916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8F53-0BB1-CA47-9FFF-C8A8D58353BF}"/>
              </a:ext>
            </a:extLst>
          </p:cNvPr>
          <p:cNvSpPr>
            <a:spLocks noGrp="1"/>
          </p:cNvSpPr>
          <p:nvPr>
            <p:ph type="title"/>
          </p:nvPr>
        </p:nvSpPr>
        <p:spPr>
          <a:xfrm>
            <a:off x="-262550" y="707560"/>
            <a:ext cx="9406550" cy="821157"/>
          </a:xfrm>
        </p:spPr>
        <p:txBody>
          <a:bodyPr lIns="91440" tIns="45720" rIns="91440" bIns="45720" anchor="t">
            <a:normAutofit fontScale="90000"/>
          </a:bodyPr>
          <a:lstStyle/>
          <a:p>
            <a:pPr algn="ctr"/>
            <a:r>
              <a:rPr lang="en-US" sz="3100" dirty="0">
                <a:latin typeface="Arial"/>
                <a:ea typeface="ＭＳ Ｐゴシック"/>
                <a:cs typeface="Arial"/>
              </a:rPr>
              <a:t>Initiating a </a:t>
            </a:r>
            <a:r>
              <a:rPr lang="en-US" sz="3100" u="sng" dirty="0">
                <a:latin typeface="Arial"/>
                <a:ea typeface="ＭＳ Ｐゴシック"/>
                <a:cs typeface="Arial"/>
              </a:rPr>
              <a:t>Non-Budgetary</a:t>
            </a:r>
            <a:r>
              <a:rPr lang="en-US" sz="3100" dirty="0">
                <a:latin typeface="Arial"/>
                <a:ea typeface="ＭＳ Ｐゴシック"/>
                <a:cs typeface="Arial"/>
              </a:rPr>
              <a:t> Support Staff Layoff</a:t>
            </a:r>
            <a:br>
              <a:rPr lang="en-US" sz="3100" dirty="0"/>
            </a:br>
            <a:br>
              <a:rPr lang="en-US" sz="2400" dirty="0"/>
            </a:br>
            <a:endParaRPr lang="en-US" sz="2400" dirty="0"/>
          </a:p>
        </p:txBody>
      </p:sp>
      <p:sp>
        <p:nvSpPr>
          <p:cNvPr id="3" name="Content Placeholder 2">
            <a:extLst>
              <a:ext uri="{FF2B5EF4-FFF2-40B4-BE49-F238E27FC236}">
                <a16:creationId xmlns:a16="http://schemas.microsoft.com/office/drawing/2014/main" id="{6D796D12-4E03-8791-141A-14780E16D25D}"/>
              </a:ext>
            </a:extLst>
          </p:cNvPr>
          <p:cNvSpPr>
            <a:spLocks noGrp="1"/>
          </p:cNvSpPr>
          <p:nvPr>
            <p:ph idx="1"/>
          </p:nvPr>
        </p:nvSpPr>
        <p:spPr>
          <a:xfrm>
            <a:off x="457200" y="1766935"/>
            <a:ext cx="8229600" cy="5091065"/>
          </a:xfrm>
        </p:spPr>
        <p:txBody>
          <a:bodyPr wrap="square" lIns="91440" tIns="45720" rIns="91440" bIns="45720" numCol="1" anchor="t"/>
          <a:lstStyle/>
          <a:p>
            <a:pPr marL="342900" indent="-342900">
              <a:spcBef>
                <a:spcPts val="600"/>
              </a:spcBef>
              <a:spcAft>
                <a:spcPts val="600"/>
              </a:spcAft>
              <a:buFont typeface="Arial" panose="020B0604020202020204" pitchFamily="34" charset="0"/>
              <a:buChar char="•"/>
            </a:pPr>
            <a:r>
              <a:rPr lang="en-US" sz="1800" dirty="0">
                <a:latin typeface="Arial"/>
                <a:ea typeface="ＭＳ Ｐゴシック"/>
                <a:cs typeface="Arial"/>
              </a:rPr>
              <a:t>For a non-budgetary reductions in force, please follow the standard process:</a:t>
            </a:r>
            <a:endParaRPr lang="en-US" sz="1800" dirty="0"/>
          </a:p>
          <a:p>
            <a:pPr marL="1485900" lvl="2" indent="-342900">
              <a:spcBef>
                <a:spcPts val="600"/>
              </a:spcBef>
              <a:spcAft>
                <a:spcPts val="600"/>
              </a:spcAft>
              <a:buClr>
                <a:srgbClr val="404040"/>
              </a:buClr>
              <a:buFont typeface="Arial" panose="020B0604020202020204" pitchFamily="34" charset="0"/>
              <a:buChar char="•"/>
            </a:pPr>
            <a:r>
              <a:rPr lang="en-US" sz="1600" dirty="0">
                <a:latin typeface="Arial"/>
                <a:ea typeface="ＭＳ Ｐゴシック"/>
                <a:cs typeface="Arial"/>
              </a:rPr>
              <a:t>Email the support staff </a:t>
            </a:r>
            <a:r>
              <a:rPr lang="en-US" sz="1600" b="1" dirty="0">
                <a:latin typeface="Arial"/>
                <a:ea typeface="ＭＳ Ｐゴシック"/>
                <a:cs typeface="Arial"/>
              </a:rPr>
              <a:t>layoff checklist information </a:t>
            </a:r>
            <a:r>
              <a:rPr lang="en-US" sz="1600" dirty="0">
                <a:latin typeface="Arial"/>
                <a:ea typeface="ＭＳ Ｐゴシック"/>
                <a:cs typeface="Arial"/>
              </a:rPr>
              <a:t>and </a:t>
            </a:r>
            <a:r>
              <a:rPr lang="en-US" sz="1600" b="1" dirty="0">
                <a:latin typeface="Arial"/>
                <a:ea typeface="ＭＳ Ｐゴシック"/>
                <a:cs typeface="Arial"/>
              </a:rPr>
              <a:t>completed layoff request spreadsheet </a:t>
            </a:r>
            <a:r>
              <a:rPr lang="en-US" sz="1600" dirty="0">
                <a:latin typeface="Arial"/>
                <a:ea typeface="ＭＳ Ｐゴシック"/>
                <a:cs typeface="Arial"/>
              </a:rPr>
              <a:t>to </a:t>
            </a:r>
            <a:r>
              <a:rPr lang="en-US" sz="1600" dirty="0">
                <a:latin typeface="Arial"/>
                <a:ea typeface="ＭＳ Ｐゴシック"/>
                <a:cs typeface="Arial"/>
                <a:hlinkClick r:id="rId3">
                  <a:extLst>
                    <a:ext uri="{A12FA001-AC4F-418D-AE19-62706E023703}">
                      <ahyp:hlinkClr xmlns:ahyp="http://schemas.microsoft.com/office/drawing/2018/hyperlinkcolor" val="tx"/>
                    </a:ext>
                  </a:extLst>
                </a:hlinkClick>
              </a:rPr>
              <a:t>SupportStaffLayoff@hr.msu.edu</a:t>
            </a:r>
            <a:r>
              <a:rPr lang="en-US" sz="1600" dirty="0">
                <a:latin typeface="Arial"/>
                <a:ea typeface="ＭＳ Ｐゴシック"/>
                <a:cs typeface="Arial"/>
              </a:rPr>
              <a:t>. </a:t>
            </a:r>
            <a:endParaRPr lang="en-US" sz="1600" dirty="0"/>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Please note: Probationary, Temporary and on-call (TOC) positions as well as student hourly positions do not have layoff provisions. Units may proceed with terminations based on business need.</a:t>
            </a:r>
          </a:p>
          <a:p>
            <a:pPr marL="342900" indent="-3429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AFBD26F6-5E5F-9B62-F7C0-62F95C03C6C2}"/>
              </a:ext>
            </a:extLst>
          </p:cNvPr>
          <p:cNvSpPr>
            <a:spLocks noGrp="1"/>
          </p:cNvSpPr>
          <p:nvPr>
            <p:ph type="sldNum" sz="quarter" idx="12"/>
          </p:nvPr>
        </p:nvSpPr>
        <p:spPr/>
        <p:txBody>
          <a:bodyPr/>
          <a:lstStyle/>
          <a:p>
            <a:pPr>
              <a:defRPr/>
            </a:pPr>
            <a:fld id="{4DCE0E26-47BB-FF4B-814B-E43C1B98F5D1}" type="slidenum">
              <a:rPr lang="en-US" smtClean="0"/>
              <a:pPr>
                <a:defRPr/>
              </a:pPr>
              <a:t>8</a:t>
            </a:fld>
            <a:endParaRPr lang="en-US"/>
          </a:p>
        </p:txBody>
      </p:sp>
    </p:spTree>
    <p:extLst>
      <p:ext uri="{BB962C8B-B14F-4D97-AF65-F5344CB8AC3E}">
        <p14:creationId xmlns:p14="http://schemas.microsoft.com/office/powerpoint/2010/main" val="237148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84C26-5AB3-58E2-5E85-A584A7E777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98C02-58FB-4919-5F4E-420576870AE7}"/>
              </a:ext>
            </a:extLst>
          </p:cNvPr>
          <p:cNvSpPr>
            <a:spLocks noGrp="1"/>
          </p:cNvSpPr>
          <p:nvPr>
            <p:ph type="title"/>
          </p:nvPr>
        </p:nvSpPr>
        <p:spPr>
          <a:xfrm>
            <a:off x="-262550" y="809253"/>
            <a:ext cx="9406550" cy="821157"/>
          </a:xfrm>
        </p:spPr>
        <p:txBody>
          <a:bodyPr lIns="91440" tIns="45720" rIns="91440" bIns="45720" anchor="t">
            <a:normAutofit fontScale="90000"/>
          </a:bodyPr>
          <a:lstStyle/>
          <a:p>
            <a:pPr algn="ctr"/>
            <a:r>
              <a:rPr lang="en-US" sz="3100" dirty="0">
                <a:latin typeface="Arial"/>
                <a:ea typeface="ＭＳ Ｐゴシック"/>
                <a:cs typeface="Arial"/>
              </a:rPr>
              <a:t>Initiating a </a:t>
            </a:r>
            <a:r>
              <a:rPr lang="en-US" sz="3100" u="sng" dirty="0">
                <a:latin typeface="Arial"/>
                <a:ea typeface="ＭＳ Ｐゴシック"/>
                <a:cs typeface="Arial"/>
              </a:rPr>
              <a:t>Non-Budgetary</a:t>
            </a:r>
            <a:r>
              <a:rPr lang="en-US" sz="3100" dirty="0">
                <a:latin typeface="Arial"/>
                <a:ea typeface="ＭＳ Ｐゴシック"/>
                <a:cs typeface="Arial"/>
              </a:rPr>
              <a:t> Support Staff Layoff</a:t>
            </a:r>
            <a:br>
              <a:rPr lang="en-US" sz="3100" dirty="0"/>
            </a:br>
            <a:br>
              <a:rPr lang="en-US" sz="2400" dirty="0"/>
            </a:br>
            <a:endParaRPr lang="en-US" sz="2400" dirty="0"/>
          </a:p>
        </p:txBody>
      </p:sp>
      <p:sp>
        <p:nvSpPr>
          <p:cNvPr id="3" name="Content Placeholder 2">
            <a:extLst>
              <a:ext uri="{FF2B5EF4-FFF2-40B4-BE49-F238E27FC236}">
                <a16:creationId xmlns:a16="http://schemas.microsoft.com/office/drawing/2014/main" id="{4781D796-65CA-4B97-8D27-776770DD3C73}"/>
              </a:ext>
            </a:extLst>
          </p:cNvPr>
          <p:cNvSpPr>
            <a:spLocks noGrp="1"/>
          </p:cNvSpPr>
          <p:nvPr>
            <p:ph idx="1"/>
          </p:nvPr>
        </p:nvSpPr>
        <p:spPr>
          <a:xfrm>
            <a:off x="457200" y="1766935"/>
            <a:ext cx="8229600" cy="5091065"/>
          </a:xfrm>
        </p:spPr>
        <p:txBody>
          <a:bodyPr wrap="square" lIns="91440" tIns="45720" rIns="91440" bIns="45720" numCol="1" anchor="t"/>
          <a:lstStyle/>
          <a:p>
            <a:pPr marL="342900" lvl="1" indent="-342900">
              <a:spcBef>
                <a:spcPts val="600"/>
              </a:spcBef>
              <a:spcAft>
                <a:spcPts val="600"/>
              </a:spcAft>
              <a:buClr>
                <a:srgbClr val="404040"/>
              </a:buClr>
              <a:buFont typeface="Arial" panose="020B0604020202020204" pitchFamily="34" charset="0"/>
              <a:buChar char="•"/>
            </a:pPr>
            <a:r>
              <a:rPr lang="en-US" sz="1800" dirty="0">
                <a:latin typeface="Arial"/>
                <a:ea typeface="ＭＳ Ｐゴシック"/>
                <a:cs typeface="Arial"/>
              </a:rPr>
              <a:t>Required checklist information includes:</a:t>
            </a:r>
            <a:endParaRPr lang="en-US" sz="1800" dirty="0"/>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Reason and justification for layoff (which may include supporting documentation like loss of funding notices, budget information, etc.)</a:t>
            </a:r>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Job description(s) of potential laid-off employee(s). </a:t>
            </a:r>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Copy of unit’s most recent organizational chart. </a:t>
            </a:r>
          </a:p>
          <a:p>
            <a:pPr marL="1485900" lvl="2" indent="-342900">
              <a:spcBef>
                <a:spcPts val="600"/>
              </a:spcBef>
              <a:spcAft>
                <a:spcPts val="600"/>
              </a:spcAft>
              <a:buFont typeface="Arial" panose="020B0604020202020204" pitchFamily="34" charset="0"/>
              <a:buChar char="•"/>
            </a:pPr>
            <a:r>
              <a:rPr lang="en-US" sz="1600" dirty="0">
                <a:latin typeface="Arial"/>
                <a:ea typeface="ＭＳ Ｐゴシック"/>
                <a:cs typeface="Arial"/>
              </a:rPr>
              <a:t>Identify if impacted employee(s) will be working during notice period or if department is planning to place employee(s) on paid administrative leave through effective date of layoff. </a:t>
            </a:r>
          </a:p>
          <a:p>
            <a:pPr marL="342900" indent="-342900">
              <a:spcBef>
                <a:spcPts val="600"/>
              </a:spcBef>
              <a:spcAft>
                <a:spcPts val="600"/>
              </a:spcAft>
              <a:buFont typeface="Arial" panose="020B0604020202020204" pitchFamily="34" charset="0"/>
              <a:buChar char="•"/>
            </a:pPr>
            <a:r>
              <a:rPr lang="en-US" sz="1800" dirty="0">
                <a:latin typeface="Arial"/>
                <a:ea typeface="ＭＳ Ｐゴシック"/>
                <a:cs typeface="Arial"/>
              </a:rPr>
              <a:t>The MAU HR representative will be main contact for layoffs within an MAU or College and is responsible for coordinating with appropriate units and impacted employees.</a:t>
            </a:r>
          </a:p>
          <a:p>
            <a:pPr marL="342900" indent="-34290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578113F7-061C-17B9-77E6-040332520754}"/>
              </a:ext>
            </a:extLst>
          </p:cNvPr>
          <p:cNvSpPr>
            <a:spLocks noGrp="1"/>
          </p:cNvSpPr>
          <p:nvPr>
            <p:ph type="sldNum" sz="quarter" idx="12"/>
          </p:nvPr>
        </p:nvSpPr>
        <p:spPr/>
        <p:txBody>
          <a:bodyPr/>
          <a:lstStyle/>
          <a:p>
            <a:pPr>
              <a:defRPr/>
            </a:pPr>
            <a:fld id="{4DCE0E26-47BB-FF4B-814B-E43C1B98F5D1}" type="slidenum">
              <a:rPr lang="en-US" smtClean="0"/>
              <a:pPr>
                <a:defRPr/>
              </a:pPr>
              <a:t>9</a:t>
            </a:fld>
            <a:endParaRPr lang="en-US"/>
          </a:p>
        </p:txBody>
      </p:sp>
    </p:spTree>
    <p:extLst>
      <p:ext uri="{BB962C8B-B14F-4D97-AF65-F5344CB8AC3E}">
        <p14:creationId xmlns:p14="http://schemas.microsoft.com/office/powerpoint/2010/main" val="1539472792"/>
      </p:ext>
    </p:extLst>
  </p:cSld>
  <p:clrMapOvr>
    <a:masterClrMapping/>
  </p:clrMapOvr>
</p:sld>
</file>

<file path=ppt/theme/theme1.xml><?xml version="1.0" encoding="utf-8"?>
<a:theme xmlns:a="http://schemas.openxmlformats.org/drawingml/2006/main" name="MSU Templat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2B43951-A485-CE40-BE2C-7831326019FF}" vid="{D552D5CC-CFC9-7C42-A885-468EAACA0484}"/>
    </a:ext>
  </a:ext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0E2841"/>
      </a:dk2>
      <a:lt2>
        <a:srgbClr val="E8E8E8"/>
      </a:lt2>
      <a:accent1>
        <a:srgbClr val="18453B"/>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1311630D6DE7458682E4368D47C3B2" ma:contentTypeVersion="5" ma:contentTypeDescription="Create a new document." ma:contentTypeScope="" ma:versionID="0daa19b24fcbed0651892a5dcd842200">
  <xsd:schema xmlns:xsd="http://www.w3.org/2001/XMLSchema" xmlns:xs="http://www.w3.org/2001/XMLSchema" xmlns:p="http://schemas.microsoft.com/office/2006/metadata/properties" xmlns:ns2="f6f4037e-6f8e-4194-914a-9bee71eff410" targetNamespace="http://schemas.microsoft.com/office/2006/metadata/properties" ma:root="true" ma:fieldsID="05f9be2027be7ead7da48a7727e93689" ns2:_="">
    <xsd:import namespace="f6f4037e-6f8e-4194-914a-9bee71eff4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Current" minOccurs="0"/>
                <xsd:element ref="ns2:_x0052_IF2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4037e-6f8e-4194-914a-9bee71eff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Current" ma:index="11" nillable="true" ma:displayName="Current " ma:description="This document will be used for RIF27 related actions" ma:format="Dropdown" ma:internalName="Current">
      <xsd:simpleType>
        <xsd:restriction base="dms:Text">
          <xsd:maxLength value="255"/>
        </xsd:restriction>
      </xsd:simpleType>
    </xsd:element>
    <xsd:element name="_x0052_IF26" ma:index="12" nillable="true" ma:displayName="RIF26" ma:description="These documents will not be used for RIF 27" ma:format="Dropdown" ma:internalName="_x0052_IF26">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 xmlns="f6f4037e-6f8e-4194-914a-9bee71eff410" xsi:nil="true"/>
    <_x0052_IF26 xmlns="f6f4037e-6f8e-4194-914a-9bee71eff410">Yes</_x0052_IF26>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760A6-A1FE-4431-BEFB-1E318AE7818A}">
  <ds:schemaRefs>
    <ds:schemaRef ds:uri="f6f4037e-6f8e-4194-914a-9bee71eff4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371FE8-48A7-41C6-86A1-6E9022A51F45}">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6f4037e-6f8e-4194-914a-9bee71eff410"/>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028657D-1047-439E-9D3E-C633A1AB6FAF}">
  <ds:schemaRefs>
    <ds:schemaRef ds:uri="http://schemas.microsoft.com/sharepoint/v3/contenttype/forms"/>
  </ds:schemaRefs>
</ds:datastoreItem>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MSU Template 1</Template>
  <TotalTime>0</TotalTime>
  <Words>2946</Words>
  <Application>Microsoft Office PowerPoint</Application>
  <PresentationFormat>On-screen Show (4:3)</PresentationFormat>
  <Paragraphs>311</Paragraphs>
  <Slides>35</Slides>
  <Notes>18</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35</vt:i4>
      </vt:variant>
    </vt:vector>
  </HeadingPairs>
  <TitlesOfParts>
    <vt:vector size="51" baseType="lpstr">
      <vt:lpstr>ＭＳ Ｐゴシック</vt:lpstr>
      <vt:lpstr>Aptos</vt:lpstr>
      <vt:lpstr>Aptos Display</vt:lpstr>
      <vt:lpstr>Arial</vt:lpstr>
      <vt:lpstr>Avenir Black</vt:lpstr>
      <vt:lpstr>Avenir Book</vt:lpstr>
      <vt:lpstr>Avenir Medium</vt:lpstr>
      <vt:lpstr>Calibri</vt:lpstr>
      <vt:lpstr>Courier New</vt:lpstr>
      <vt:lpstr>Gotham Book</vt:lpstr>
      <vt:lpstr>Gotham Light</vt:lpstr>
      <vt:lpstr>Open Sans</vt:lpstr>
      <vt:lpstr>Symbol</vt:lpstr>
      <vt:lpstr>Wingdings</vt:lpstr>
      <vt:lpstr>MSU Template 1</vt:lpstr>
      <vt:lpstr>Office Theme</vt:lpstr>
      <vt:lpstr>Informational Webinar: Budget Reduction Impacts on Workforce</vt:lpstr>
      <vt:lpstr>PowerPoint Presentation</vt:lpstr>
      <vt:lpstr>PowerPoint Presentation</vt:lpstr>
      <vt:lpstr>THANK YOU! </vt:lpstr>
      <vt:lpstr>Support Staff Layoff Agenda</vt:lpstr>
      <vt:lpstr>University Position Approvals</vt:lpstr>
      <vt:lpstr>Reduction in Force and Layoffs </vt:lpstr>
      <vt:lpstr>Initiating a Non-Budgetary Support Staff Layoff  </vt:lpstr>
      <vt:lpstr>Initiating a Non-Budgetary Support Staff Layoff  </vt:lpstr>
      <vt:lpstr>As a resource update, independent of the Reduction in Force process, we wanted to share that a new EBS tile has been released into production.   The tile is called 'Probation &amp; Trial Periods'. It can be found in the 'Reports' section of EBS. The report will display regular Support Staff Employees who are in their probationary or Trial Period.  </vt:lpstr>
      <vt:lpstr>Initiating a Budgetary Reduction in Force  </vt:lpstr>
      <vt:lpstr>Initiating a Budgetary Reduction in Force  </vt:lpstr>
      <vt:lpstr>MSU HR Review and Approval </vt:lpstr>
      <vt:lpstr>Issuing Notice of Layoff </vt:lpstr>
      <vt:lpstr>Best Practices for Issuing a Notice</vt:lpstr>
      <vt:lpstr>Best Practices for Issuing a Notice</vt:lpstr>
      <vt:lpstr>Best Practices for Issuing a Notice (con’t)</vt:lpstr>
      <vt:lpstr>Employee Out of Office Suggestion</vt:lpstr>
      <vt:lpstr>Notice Periods</vt:lpstr>
      <vt:lpstr>Administrative Leaves – Layoff Notice Period</vt:lpstr>
      <vt:lpstr>Accrual Payouts </vt:lpstr>
      <vt:lpstr>Employee Payout </vt:lpstr>
      <vt:lpstr>LTAP Payouts (APA and APSA only)</vt:lpstr>
      <vt:lpstr>LTAP Payouts (con’t)</vt:lpstr>
      <vt:lpstr>Benefit Impact of Vacation Time Run Out</vt:lpstr>
      <vt:lpstr>Layoff without Bumping Rights:  High Level Overview</vt:lpstr>
      <vt:lpstr>Layoff with Bumping Rights:  High Level Overview</vt:lpstr>
      <vt:lpstr>Bumping Notices  – High Level Overview</vt:lpstr>
      <vt:lpstr>Layoff with Bumping Rights: Unit Preparation for Incoming Bumped Employee</vt:lpstr>
      <vt:lpstr>Unemployment Information</vt:lpstr>
      <vt:lpstr>Form &amp; Workflow Reminders</vt:lpstr>
      <vt:lpstr>Hiring Pause During Reduction in Force</vt:lpstr>
      <vt:lpstr>Support Staff Virtual HR Office Hours</vt:lpstr>
      <vt:lpstr>Resources</vt:lpstr>
      <vt:lpstr>Support Staff Questions: SupportStaffLayoff@hr.msu.edu   FAS Questions: fasaffairs@msu.edu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Davies</dc:creator>
  <cp:lastModifiedBy>Fether, Chelsey</cp:lastModifiedBy>
  <cp:revision>5</cp:revision>
  <cp:lastPrinted>2010-09-08T13:46:11Z</cp:lastPrinted>
  <dcterms:created xsi:type="dcterms:W3CDTF">2019-05-04T16:32:13Z</dcterms:created>
  <dcterms:modified xsi:type="dcterms:W3CDTF">2026-03-19T15:30:37Z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0x010100131311630D6DE7458682E4368D47C3B2</vt:lpwstr>
  </property>
</Properties>
</file>