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embedTrueTypeFonts="1">
  <p:sldMasterIdLst>
    <p:sldMasterId id="2147483713" r:id="rId1"/>
    <p:sldMasterId id="2147483667" r:id="rId2"/>
  </p:sldMasterIdLst>
  <p:notesMasterIdLst>
    <p:notesMasterId r:id="rId29"/>
  </p:notesMasterIdLst>
  <p:handoutMasterIdLst>
    <p:handoutMasterId r:id="rId30"/>
  </p:handoutMasterIdLst>
  <p:sldIdLst>
    <p:sldId id="366" r:id="rId3"/>
    <p:sldId id="1082" r:id="rId4"/>
    <p:sldId id="633" r:id="rId5"/>
    <p:sldId id="604" r:id="rId6"/>
    <p:sldId id="597" r:id="rId7"/>
    <p:sldId id="598" r:id="rId8"/>
    <p:sldId id="1084" r:id="rId9"/>
    <p:sldId id="592" r:id="rId10"/>
    <p:sldId id="632" r:id="rId11"/>
    <p:sldId id="584" r:id="rId12"/>
    <p:sldId id="635" r:id="rId13"/>
    <p:sldId id="621" r:id="rId14"/>
    <p:sldId id="618" r:id="rId15"/>
    <p:sldId id="627" r:id="rId16"/>
    <p:sldId id="628" r:id="rId17"/>
    <p:sldId id="626" r:id="rId18"/>
    <p:sldId id="622" r:id="rId19"/>
    <p:sldId id="605" r:id="rId20"/>
    <p:sldId id="607" r:id="rId21"/>
    <p:sldId id="634" r:id="rId22"/>
    <p:sldId id="577" r:id="rId23"/>
    <p:sldId id="575" r:id="rId24"/>
    <p:sldId id="356" r:id="rId25"/>
    <p:sldId id="382" r:id="rId26"/>
    <p:sldId id="321" r:id="rId27"/>
    <p:sldId id="562" r:id="rId28"/>
  </p:sldIdLst>
  <p:sldSz cx="12193588" cy="6858000"/>
  <p:notesSz cx="9313863" cy="6858000"/>
  <p:embeddedFontLst>
    <p:embeddedFont>
      <p:font typeface="Calibri" panose="020F0502020204030204" pitchFamily="34" charset="0"/>
      <p:regular r:id="rId31"/>
      <p:bold r:id="rId32"/>
      <p:italic r:id="rId33"/>
      <p:boldItalic r:id="rId34"/>
    </p:embeddedFont>
    <p:embeddedFont>
      <p:font typeface="Calibri Light" panose="020F0302020204030204" pitchFamily="34" charset="0"/>
      <p:regular r:id="rId35"/>
      <p:italic r:id="rId36"/>
    </p:embeddedFont>
    <p:embeddedFont>
      <p:font typeface="Exo" panose="02000303000000000000" pitchFamily="2" charset="0"/>
      <p:regular r:id="rId37"/>
      <p:bold r:id="rId38"/>
      <p:italic r:id="rId39"/>
      <p:boldItalic r:id="rId40"/>
    </p:embeddedFont>
    <p:embeddedFont>
      <p:font typeface="Exo Light" panose="02000303000000000000" pitchFamily="2" charset="0"/>
      <p:regular r:id="rId41"/>
    </p:embeddedFont>
    <p:embeddedFont>
      <p:font typeface="Montserrat Light" panose="00000400000000000000" pitchFamily="2" charset="0"/>
      <p:regular r:id="rId42"/>
      <p:italic r:id="rId43"/>
    </p:embeddedFont>
    <p:embeddedFont>
      <p:font typeface="Montserrat Semi" panose="020B0604020202020204" charset="0"/>
      <p:regular r:id="rId44"/>
      <p:bold r:id="rId45"/>
      <p:italic r:id="rId46"/>
      <p:boldItalic r:id="rId47"/>
    </p:embeddedFont>
    <p:embeddedFont>
      <p:font typeface="Montserrat SemiBold" panose="00000700000000000000" pitchFamily="2" charset="0"/>
      <p:regular r:id="rId48"/>
      <p:bold r:id="rId49"/>
      <p:italic r:id="rId50"/>
      <p:boldItalic r:id="rId51"/>
    </p:embeddedFont>
    <p:embeddedFont>
      <p:font typeface="Roboto Condensed Light" panose="02000000000000000000" pitchFamily="2" charset="0"/>
      <p:regular r:id="rId52"/>
      <p:italic r:id="rId53"/>
    </p:embeddedFont>
  </p:embeddedFontLst>
  <p:defaultTextStyle>
    <a:defPPr>
      <a:defRPr lang="en-US"/>
    </a:defPPr>
    <a:lvl1pPr marL="0" algn="l" defTabSz="554492" rtl="0" eaLnBrk="1" latinLnBrk="0" hangingPunct="1">
      <a:defRPr sz="1092" kern="1200">
        <a:solidFill>
          <a:schemeClr val="tx1"/>
        </a:solidFill>
        <a:latin typeface="+mn-lt"/>
        <a:ea typeface="+mn-ea"/>
        <a:cs typeface="+mn-cs"/>
      </a:defRPr>
    </a:lvl1pPr>
    <a:lvl2pPr marL="277246" algn="l" defTabSz="554492" rtl="0" eaLnBrk="1" latinLnBrk="0" hangingPunct="1">
      <a:defRPr sz="1092" kern="1200">
        <a:solidFill>
          <a:schemeClr val="tx1"/>
        </a:solidFill>
        <a:latin typeface="+mn-lt"/>
        <a:ea typeface="+mn-ea"/>
        <a:cs typeface="+mn-cs"/>
      </a:defRPr>
    </a:lvl2pPr>
    <a:lvl3pPr marL="554492" algn="l" defTabSz="554492" rtl="0" eaLnBrk="1" latinLnBrk="0" hangingPunct="1">
      <a:defRPr sz="1092" kern="1200">
        <a:solidFill>
          <a:schemeClr val="tx1"/>
        </a:solidFill>
        <a:latin typeface="+mn-lt"/>
        <a:ea typeface="+mn-ea"/>
        <a:cs typeface="+mn-cs"/>
      </a:defRPr>
    </a:lvl3pPr>
    <a:lvl4pPr marL="831738" algn="l" defTabSz="554492" rtl="0" eaLnBrk="1" latinLnBrk="0" hangingPunct="1">
      <a:defRPr sz="1092" kern="1200">
        <a:solidFill>
          <a:schemeClr val="tx1"/>
        </a:solidFill>
        <a:latin typeface="+mn-lt"/>
        <a:ea typeface="+mn-ea"/>
        <a:cs typeface="+mn-cs"/>
      </a:defRPr>
    </a:lvl4pPr>
    <a:lvl5pPr marL="1108984" algn="l" defTabSz="554492" rtl="0" eaLnBrk="1" latinLnBrk="0" hangingPunct="1">
      <a:defRPr sz="1092" kern="1200">
        <a:solidFill>
          <a:schemeClr val="tx1"/>
        </a:solidFill>
        <a:latin typeface="+mn-lt"/>
        <a:ea typeface="+mn-ea"/>
        <a:cs typeface="+mn-cs"/>
      </a:defRPr>
    </a:lvl5pPr>
    <a:lvl6pPr marL="1386230" algn="l" defTabSz="554492" rtl="0" eaLnBrk="1" latinLnBrk="0" hangingPunct="1">
      <a:defRPr sz="1092" kern="1200">
        <a:solidFill>
          <a:schemeClr val="tx1"/>
        </a:solidFill>
        <a:latin typeface="+mn-lt"/>
        <a:ea typeface="+mn-ea"/>
        <a:cs typeface="+mn-cs"/>
      </a:defRPr>
    </a:lvl6pPr>
    <a:lvl7pPr marL="1663476" algn="l" defTabSz="554492" rtl="0" eaLnBrk="1" latinLnBrk="0" hangingPunct="1">
      <a:defRPr sz="1092" kern="1200">
        <a:solidFill>
          <a:schemeClr val="tx1"/>
        </a:solidFill>
        <a:latin typeface="+mn-lt"/>
        <a:ea typeface="+mn-ea"/>
        <a:cs typeface="+mn-cs"/>
      </a:defRPr>
    </a:lvl7pPr>
    <a:lvl8pPr marL="1940723" algn="l" defTabSz="554492" rtl="0" eaLnBrk="1" latinLnBrk="0" hangingPunct="1">
      <a:defRPr sz="1092" kern="1200">
        <a:solidFill>
          <a:schemeClr val="tx1"/>
        </a:solidFill>
        <a:latin typeface="+mn-lt"/>
        <a:ea typeface="+mn-ea"/>
        <a:cs typeface="+mn-cs"/>
      </a:defRPr>
    </a:lvl8pPr>
    <a:lvl9pPr marL="2217969" algn="l" defTabSz="554492" rtl="0" eaLnBrk="1" latinLnBrk="0" hangingPunct="1">
      <a:defRPr sz="1092" kern="1200">
        <a:solidFill>
          <a:schemeClr val="tx1"/>
        </a:solidFill>
        <a:latin typeface="+mn-lt"/>
        <a:ea typeface="+mn-ea"/>
        <a:cs typeface="+mn-cs"/>
      </a:defRPr>
    </a:lvl9pPr>
  </p:defaultTextStyle>
  <p:extLst>
    <p:ext uri="{521415D9-36F7-43E2-AB2F-B90AF26B5E84}">
      <p14:sectionLst xmlns:p14="http://schemas.microsoft.com/office/powerpoint/2010/main">
        <p14:section name="Cover slides" id="{F740CA92-E581-4F60-8422-D677BAE783F9}">
          <p14:sldIdLst>
            <p14:sldId id="366"/>
          </p14:sldIdLst>
        </p14:section>
        <p14:section name="Introduction" id="{92AE31C2-AFC9-40DD-A47D-D1BD8BECA1D6}">
          <p14:sldIdLst>
            <p14:sldId id="1082"/>
            <p14:sldId id="633"/>
            <p14:sldId id="604"/>
            <p14:sldId id="597"/>
          </p14:sldIdLst>
        </p14:section>
        <p14:section name="Section 1: Assess WFA Compatibility" id="{90193327-028D-49F0-810E-65ED2E80AB51}">
          <p14:sldIdLst>
            <p14:sldId id="598"/>
            <p14:sldId id="1084"/>
            <p14:sldId id="592"/>
            <p14:sldId id="632"/>
            <p14:sldId id="584"/>
          </p14:sldIdLst>
        </p14:section>
        <p14:section name="Section 2: Design a WFA Program" id="{75918D05-D478-4D42-AF07-28D35AD64956}">
          <p14:sldIdLst>
            <p14:sldId id="635"/>
            <p14:sldId id="621"/>
            <p14:sldId id="618"/>
            <p14:sldId id="627"/>
            <p14:sldId id="628"/>
            <p14:sldId id="626"/>
            <p14:sldId id="622"/>
          </p14:sldIdLst>
        </p14:section>
        <p14:section name="Appendix" id="{2C0E1197-BE12-4AE6-93EA-FD57529EB8FC}">
          <p14:sldIdLst>
            <p14:sldId id="605"/>
            <p14:sldId id="607"/>
            <p14:sldId id="634"/>
          </p14:sldIdLst>
        </p14:section>
        <p14:section name="End slides" id="{E3712DEE-9F05-4077-B2F2-7ACF67FFBB05}">
          <p14:sldIdLst>
            <p14:sldId id="577"/>
            <p14:sldId id="575"/>
            <p14:sldId id="356"/>
            <p14:sldId id="382"/>
            <p14:sldId id="321"/>
            <p14:sldId id="562"/>
          </p14:sldIdLst>
        </p14:section>
      </p14:sectionLst>
    </p:ext>
    <p:ext uri="{EFAFB233-063F-42B5-8137-9DF3F51BA10A}">
      <p15:sldGuideLst xmlns:p15="http://schemas.microsoft.com/office/powerpoint/2012/main">
        <p15:guide id="1" orient="horz" pos="1389"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8" name="Author" initials="A" lastIdx="8" clrIdx="1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D4D4"/>
    <a:srgbClr val="F2F2F2"/>
    <a:srgbClr val="BCCE4D"/>
    <a:srgbClr val="1C9ED0"/>
    <a:srgbClr val="1F5277"/>
    <a:srgbClr val="7D3A96"/>
    <a:srgbClr val="F8C433"/>
    <a:srgbClr val="B5252F"/>
    <a:srgbClr val="F37A27"/>
    <a:srgbClr val="4142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814" autoAdjust="0"/>
    <p:restoredTop sz="96357" autoAdjust="0"/>
  </p:normalViewPr>
  <p:slideViewPr>
    <p:cSldViewPr snapToGrid="0">
      <p:cViewPr varScale="1">
        <p:scale>
          <a:sx n="110" d="100"/>
          <a:sy n="110" d="100"/>
        </p:scale>
        <p:origin x="1296" y="108"/>
      </p:cViewPr>
      <p:guideLst>
        <p:guide orient="horz" pos="1389"/>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9.fntdata"/><Relationship Id="rId21" Type="http://schemas.openxmlformats.org/officeDocument/2006/relationships/slide" Target="slides/slide19.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font" Target="fonts/font17.fntdata"/><Relationship Id="rId50" Type="http://schemas.openxmlformats.org/officeDocument/2006/relationships/font" Target="fonts/font20.fntdata"/><Relationship Id="rId55"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notesMaster" Target="notesMasters/notesMaster1.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font" Target="fonts/font15.fntdata"/><Relationship Id="rId53" Type="http://schemas.openxmlformats.org/officeDocument/2006/relationships/font" Target="fonts/font23.fntdata"/><Relationship Id="rId58" Type="http://schemas.openxmlformats.org/officeDocument/2006/relationships/tableStyles" Target="tableStyles.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 Id="rId35" Type="http://schemas.openxmlformats.org/officeDocument/2006/relationships/font" Target="fonts/font5.fntdata"/><Relationship Id="rId43" Type="http://schemas.openxmlformats.org/officeDocument/2006/relationships/font" Target="fonts/font13.fntdata"/><Relationship Id="rId48" Type="http://schemas.openxmlformats.org/officeDocument/2006/relationships/font" Target="fonts/font18.fntdata"/><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font" Target="fonts/font21.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font" Target="fonts/font16.fntdata"/><Relationship Id="rId20" Type="http://schemas.openxmlformats.org/officeDocument/2006/relationships/slide" Target="slides/slide18.xml"/><Relationship Id="rId41" Type="http://schemas.openxmlformats.org/officeDocument/2006/relationships/font" Target="fonts/font11.fntdata"/><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6.fntdata"/><Relationship Id="rId49" Type="http://schemas.openxmlformats.org/officeDocument/2006/relationships/font" Target="fonts/font19.fntdata"/><Relationship Id="rId57" Type="http://schemas.openxmlformats.org/officeDocument/2006/relationships/theme" Target="theme/theme1.xml"/><Relationship Id="rId10" Type="http://schemas.openxmlformats.org/officeDocument/2006/relationships/slide" Target="slides/slide8.xml"/><Relationship Id="rId31" Type="http://schemas.openxmlformats.org/officeDocument/2006/relationships/font" Target="fonts/font1.fntdata"/><Relationship Id="rId44" Type="http://schemas.openxmlformats.org/officeDocument/2006/relationships/font" Target="fonts/font14.fntdata"/><Relationship Id="rId52" Type="http://schemas.openxmlformats.org/officeDocument/2006/relationships/font" Target="fonts/font22.fntdata"/></Relationships>
</file>

<file path=ppt/charts/_rels/chart1.xml.rels><?xml version="1.0" encoding="UTF-8" standalone="yes" ?><Relationships xmlns="http://schemas.openxmlformats.org/package/2006/relationships"><Relationship Id="rId3" Target="NULL" TargetMode="External" Type="http://schemas.openxmlformats.org/officeDocument/2006/relationships/oleObject"/><Relationship Id="rId2" Target="colors1.xml" Type="http://schemas.microsoft.com/office/2011/relationships/chartColorStyle"/><Relationship Id="rId1" Target="style1.xml" Type="http://schemas.microsoft.com/office/2011/relationships/chartStyle"/></Relationships>
</file>

<file path=ppt/charts/_rels/chart2.xml.rels><?xml version="1.0" encoding="UTF-8" standalone="yes" ?><Relationships xmlns="http://schemas.openxmlformats.org/package/2006/relationships"><Relationship Id="rId3" Target="NULL" TargetMode="External" Type="http://schemas.openxmlformats.org/officeDocument/2006/relationships/oleObject"/><Relationship Id="rId2" Target="colors2.xml" Type="http://schemas.microsoft.com/office/2011/relationships/chartColorStyle"/><Relationship Id="rId1" Target="style2.xml" Type="http://schemas.microsoft.com/office/2011/relationships/chartStyle"/></Relationships>
</file>

<file path=ppt/charts/_rels/chart3.xml.rels><?xml version="1.0" encoding="UTF-8" standalone="yes" ?><Relationships xmlns="http://schemas.openxmlformats.org/package/2006/relationships"><Relationship Id="rId3" Target="NULL" TargetMode="External" Type="http://schemas.openxmlformats.org/officeDocument/2006/relationships/oleObject"/><Relationship Id="rId2" Target="colors3.xml" Type="http://schemas.microsoft.com/office/2011/relationships/chartColorStyle"/><Relationship Id="rId1" Target="style3.xml" Type="http://schemas.microsoft.com/office/2011/relationships/chartStyle"/></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55712978742197"/>
          <c:y val="0"/>
          <c:w val="0.99989571545393718"/>
          <c:h val="1"/>
        </c:manualLayout>
      </c:layout>
      <c:doughnutChart>
        <c:varyColors val="1"/>
        <c:ser>
          <c:idx val="0"/>
          <c:order val="0"/>
          <c:tx>
            <c:strRef>
              <c:f>Sheet1!$B$1</c:f>
              <c:strCache>
                <c:ptCount val="1"/>
                <c:pt idx="0">
                  <c:v>Sales</c:v>
                </c:pt>
              </c:strCache>
            </c:strRef>
          </c:tx>
          <c:spPr>
            <a:ln>
              <a:noFill/>
            </a:ln>
          </c:spPr>
          <c:dPt>
            <c:idx val="0"/>
            <c:bubble3D val="0"/>
            <c:spPr>
              <a:solidFill>
                <a:schemeClr val="accent1"/>
              </a:solidFill>
              <a:ln w="19050">
                <a:noFill/>
              </a:ln>
              <a:effectLst/>
            </c:spPr>
            <c:extLst>
              <c:ext xmlns:c16="http://schemas.microsoft.com/office/drawing/2014/chart" uri="{C3380CC4-5D6E-409C-BE32-E72D297353CC}">
                <c16:uniqueId val="{00000001-757F-497F-B430-D4DC3EEA266B}"/>
              </c:ext>
            </c:extLst>
          </c:dPt>
          <c:dPt>
            <c:idx val="1"/>
            <c:bubble3D val="0"/>
            <c:spPr>
              <a:solidFill>
                <a:schemeClr val="accent1">
                  <a:lumMod val="75000"/>
                </a:schemeClr>
              </a:solidFill>
              <a:ln w="19050">
                <a:noFill/>
              </a:ln>
              <a:effectLst/>
            </c:spPr>
            <c:extLst>
              <c:ext xmlns:c16="http://schemas.microsoft.com/office/drawing/2014/chart" uri="{C3380CC4-5D6E-409C-BE32-E72D297353CC}">
                <c16:uniqueId val="{00000003-757F-497F-B430-D4DC3EEA266B}"/>
              </c:ext>
            </c:extLst>
          </c:dPt>
          <c:dPt>
            <c:idx val="2"/>
            <c:bubble3D val="0"/>
            <c:spPr>
              <a:solidFill>
                <a:schemeClr val="bg1">
                  <a:lumMod val="85000"/>
                </a:schemeClr>
              </a:solidFill>
              <a:ln w="19050">
                <a:noFill/>
              </a:ln>
              <a:effectLst/>
            </c:spPr>
            <c:extLst>
              <c:ext xmlns:c16="http://schemas.microsoft.com/office/drawing/2014/chart" uri="{C3380CC4-5D6E-409C-BE32-E72D297353CC}">
                <c16:uniqueId val="{00000005-757F-497F-B430-D4DC3EEA266B}"/>
              </c:ext>
            </c:extLst>
          </c:dPt>
          <c:cat>
            <c:strRef>
              <c:f>Sheet1!$A$2:$A$4</c:f>
              <c:strCache>
                <c:ptCount val="3"/>
                <c:pt idx="0">
                  <c:v>1st Qtr</c:v>
                </c:pt>
                <c:pt idx="1">
                  <c:v>2nd Qtr</c:v>
                </c:pt>
                <c:pt idx="2">
                  <c:v>3rd Qtr</c:v>
                </c:pt>
              </c:strCache>
            </c:strRef>
          </c:cat>
          <c:val>
            <c:numRef>
              <c:f>Sheet1!$B$2:$B$4</c:f>
              <c:numCache>
                <c:formatCode>General</c:formatCode>
                <c:ptCount val="3"/>
                <c:pt idx="0">
                  <c:v>2</c:v>
                </c:pt>
                <c:pt idx="1">
                  <c:v>1</c:v>
                </c:pt>
                <c:pt idx="2">
                  <c:v>2</c:v>
                </c:pt>
              </c:numCache>
            </c:numRef>
          </c:val>
          <c:extLst>
            <c:ext xmlns:c16="http://schemas.microsoft.com/office/drawing/2014/chart" uri="{C3380CC4-5D6E-409C-BE32-E72D297353CC}">
              <c16:uniqueId val="{00000006-757F-497F-B430-D4DC3EEA266B}"/>
            </c:ext>
          </c:extLst>
        </c:ser>
        <c:dLbls>
          <c:showLegendKey val="0"/>
          <c:showVal val="0"/>
          <c:showCatName val="0"/>
          <c:showSerName val="0"/>
          <c:showPercent val="0"/>
          <c:showBubbleSize val="0"/>
          <c:showLeaderLines val="1"/>
        </c:dLbls>
        <c:firstSliceAng val="0"/>
        <c:holeSize val="8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8580127321534527E-2"/>
          <c:y val="0"/>
          <c:w val="0.99989571545393718"/>
          <c:h val="1"/>
        </c:manualLayout>
      </c:layout>
      <c:doughnutChart>
        <c:varyColors val="1"/>
        <c:ser>
          <c:idx val="0"/>
          <c:order val="0"/>
          <c:tx>
            <c:strRef>
              <c:f>Sheet1!$B$1</c:f>
              <c:strCache>
                <c:ptCount val="1"/>
                <c:pt idx="0">
                  <c:v>Sales</c:v>
                </c:pt>
              </c:strCache>
            </c:strRef>
          </c:tx>
          <c:spPr>
            <a:ln>
              <a:noFill/>
            </a:ln>
          </c:spPr>
          <c:dPt>
            <c:idx val="0"/>
            <c:bubble3D val="0"/>
            <c:spPr>
              <a:solidFill>
                <a:schemeClr val="accent2"/>
              </a:solidFill>
              <a:ln w="19050">
                <a:noFill/>
              </a:ln>
              <a:effectLst/>
            </c:spPr>
            <c:extLst>
              <c:ext xmlns:c16="http://schemas.microsoft.com/office/drawing/2014/chart" uri="{C3380CC4-5D6E-409C-BE32-E72D297353CC}">
                <c16:uniqueId val="{00000001-A52E-4653-82C3-69CF0E6AF824}"/>
              </c:ext>
            </c:extLst>
          </c:dPt>
          <c:dPt>
            <c:idx val="1"/>
            <c:bubble3D val="0"/>
            <c:spPr>
              <a:solidFill>
                <a:schemeClr val="accent2">
                  <a:lumMod val="75000"/>
                </a:schemeClr>
              </a:solidFill>
              <a:ln w="19050">
                <a:noFill/>
              </a:ln>
              <a:effectLst/>
            </c:spPr>
            <c:extLst>
              <c:ext xmlns:c16="http://schemas.microsoft.com/office/drawing/2014/chart" uri="{C3380CC4-5D6E-409C-BE32-E72D297353CC}">
                <c16:uniqueId val="{00000003-A52E-4653-82C3-69CF0E6AF824}"/>
              </c:ext>
            </c:extLst>
          </c:dPt>
          <c:dPt>
            <c:idx val="2"/>
            <c:bubble3D val="0"/>
            <c:spPr>
              <a:solidFill>
                <a:schemeClr val="bg1">
                  <a:lumMod val="85000"/>
                </a:schemeClr>
              </a:solidFill>
              <a:ln w="19050">
                <a:noFill/>
              </a:ln>
              <a:effectLst/>
            </c:spPr>
            <c:extLst>
              <c:ext xmlns:c16="http://schemas.microsoft.com/office/drawing/2014/chart" uri="{C3380CC4-5D6E-409C-BE32-E72D297353CC}">
                <c16:uniqueId val="{00000005-A52E-4653-82C3-69CF0E6AF824}"/>
              </c:ext>
            </c:extLst>
          </c:dPt>
          <c:cat>
            <c:strRef>
              <c:f>Sheet1!$A$2:$A$4</c:f>
              <c:strCache>
                <c:ptCount val="3"/>
                <c:pt idx="0">
                  <c:v>1st Qtr</c:v>
                </c:pt>
                <c:pt idx="1">
                  <c:v>2nd Qtr</c:v>
                </c:pt>
                <c:pt idx="2">
                  <c:v>3rd Qtr</c:v>
                </c:pt>
              </c:strCache>
            </c:strRef>
          </c:cat>
          <c:val>
            <c:numRef>
              <c:f>Sheet1!$B$2:$B$4</c:f>
              <c:numCache>
                <c:formatCode>General</c:formatCode>
                <c:ptCount val="3"/>
                <c:pt idx="0">
                  <c:v>2</c:v>
                </c:pt>
                <c:pt idx="1">
                  <c:v>1</c:v>
                </c:pt>
                <c:pt idx="2">
                  <c:v>2</c:v>
                </c:pt>
              </c:numCache>
            </c:numRef>
          </c:val>
          <c:extLst>
            <c:ext xmlns:c16="http://schemas.microsoft.com/office/drawing/2014/chart" uri="{C3380CC4-5D6E-409C-BE32-E72D297353CC}">
              <c16:uniqueId val="{00000006-A52E-4653-82C3-69CF0E6AF824}"/>
            </c:ext>
          </c:extLst>
        </c:ser>
        <c:dLbls>
          <c:showLegendKey val="0"/>
          <c:showVal val="0"/>
          <c:showCatName val="0"/>
          <c:showSerName val="0"/>
          <c:showPercent val="0"/>
          <c:showBubbleSize val="0"/>
          <c:showLeaderLines val="1"/>
        </c:dLbls>
        <c:firstSliceAng val="0"/>
        <c:holeSize val="8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3.4940625537357398E-2"/>
          <c:w val="0.99989571545393718"/>
          <c:h val="1"/>
        </c:manualLayout>
      </c:layout>
      <c:doughnutChart>
        <c:varyColors val="1"/>
        <c:ser>
          <c:idx val="0"/>
          <c:order val="0"/>
          <c:tx>
            <c:strRef>
              <c:f>Sheet1!$B$1</c:f>
              <c:strCache>
                <c:ptCount val="1"/>
                <c:pt idx="0">
                  <c:v>Sales</c:v>
                </c:pt>
              </c:strCache>
            </c:strRef>
          </c:tx>
          <c:spPr>
            <a:ln>
              <a:noFill/>
            </a:ln>
          </c:spPr>
          <c:dPt>
            <c:idx val="0"/>
            <c:bubble3D val="0"/>
            <c:spPr>
              <a:solidFill>
                <a:schemeClr val="accent3"/>
              </a:solidFill>
              <a:ln w="19050">
                <a:noFill/>
              </a:ln>
              <a:effectLst/>
            </c:spPr>
            <c:extLst>
              <c:ext xmlns:c16="http://schemas.microsoft.com/office/drawing/2014/chart" uri="{C3380CC4-5D6E-409C-BE32-E72D297353CC}">
                <c16:uniqueId val="{00000001-9BB9-4C23-A483-EB12C7CB47C2}"/>
              </c:ext>
            </c:extLst>
          </c:dPt>
          <c:dPt>
            <c:idx val="1"/>
            <c:bubble3D val="0"/>
            <c:spPr>
              <a:solidFill>
                <a:schemeClr val="accent3">
                  <a:lumMod val="75000"/>
                </a:schemeClr>
              </a:solidFill>
              <a:ln w="19050">
                <a:noFill/>
              </a:ln>
              <a:effectLst/>
            </c:spPr>
            <c:extLst>
              <c:ext xmlns:c16="http://schemas.microsoft.com/office/drawing/2014/chart" uri="{C3380CC4-5D6E-409C-BE32-E72D297353CC}">
                <c16:uniqueId val="{00000003-9BB9-4C23-A483-EB12C7CB47C2}"/>
              </c:ext>
            </c:extLst>
          </c:dPt>
          <c:dPt>
            <c:idx val="2"/>
            <c:bubble3D val="0"/>
            <c:spPr>
              <a:solidFill>
                <a:schemeClr val="bg1">
                  <a:lumMod val="85000"/>
                </a:schemeClr>
              </a:solidFill>
              <a:ln w="19050">
                <a:noFill/>
              </a:ln>
              <a:effectLst/>
            </c:spPr>
            <c:extLst>
              <c:ext xmlns:c16="http://schemas.microsoft.com/office/drawing/2014/chart" uri="{C3380CC4-5D6E-409C-BE32-E72D297353CC}">
                <c16:uniqueId val="{00000005-9BB9-4C23-A483-EB12C7CB47C2}"/>
              </c:ext>
            </c:extLst>
          </c:dPt>
          <c:cat>
            <c:strRef>
              <c:f>Sheet1!$A$2:$A$4</c:f>
              <c:strCache>
                <c:ptCount val="3"/>
                <c:pt idx="0">
                  <c:v>1st Qtr</c:v>
                </c:pt>
                <c:pt idx="1">
                  <c:v>2nd Qtr</c:v>
                </c:pt>
                <c:pt idx="2">
                  <c:v>3rd Qtr</c:v>
                </c:pt>
              </c:strCache>
            </c:strRef>
          </c:cat>
          <c:val>
            <c:numRef>
              <c:f>Sheet1!$B$2:$B$4</c:f>
              <c:numCache>
                <c:formatCode>General</c:formatCode>
                <c:ptCount val="3"/>
                <c:pt idx="0">
                  <c:v>2</c:v>
                </c:pt>
                <c:pt idx="1">
                  <c:v>1</c:v>
                </c:pt>
                <c:pt idx="2">
                  <c:v>2</c:v>
                </c:pt>
              </c:numCache>
            </c:numRef>
          </c:val>
          <c:extLst>
            <c:ext xmlns:c16="http://schemas.microsoft.com/office/drawing/2014/chart" uri="{C3380CC4-5D6E-409C-BE32-E72D297353CC}">
              <c16:uniqueId val="{00000006-9BB9-4C23-A483-EB12C7CB47C2}"/>
            </c:ext>
          </c:extLst>
        </c:ser>
        <c:dLbls>
          <c:showLegendKey val="0"/>
          <c:showVal val="0"/>
          <c:showCatName val="0"/>
          <c:showSerName val="0"/>
          <c:showPercent val="0"/>
          <c:showBubbleSize val="0"/>
          <c:showLeaderLines val="1"/>
        </c:dLbls>
        <c:firstSliceAng val="0"/>
        <c:holeSize val="8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F4BFADC-759D-9A4E-9A09-AD89F1BCC0AE}"/>
              </a:ext>
            </a:extLst>
          </p:cNvPr>
          <p:cNvSpPr>
            <a:spLocks noGrp="1"/>
          </p:cNvSpPr>
          <p:nvPr>
            <p:ph type="hdr" sz="quarter"/>
          </p:nvPr>
        </p:nvSpPr>
        <p:spPr>
          <a:xfrm>
            <a:off x="0" y="0"/>
            <a:ext cx="6655998" cy="5413239"/>
          </a:xfrm>
          <a:prstGeom prst="rect">
            <a:avLst/>
          </a:prstGeom>
        </p:spPr>
        <p:txBody>
          <a:bodyPr vert="horz" lIns="181783" tIns="90891" rIns="181783" bIns="90891" rtlCol="0"/>
          <a:lstStyle>
            <a:lvl1pPr algn="l">
              <a:defRPr sz="2400"/>
            </a:lvl1pPr>
          </a:lstStyle>
          <a:p>
            <a:endParaRPr lang="en-US" dirty="0"/>
          </a:p>
        </p:txBody>
      </p:sp>
      <p:sp>
        <p:nvSpPr>
          <p:cNvPr id="3" name="Date Placeholder 2">
            <a:extLst>
              <a:ext uri="{FF2B5EF4-FFF2-40B4-BE49-F238E27FC236}">
                <a16:creationId xmlns:a16="http://schemas.microsoft.com/office/drawing/2014/main" id="{ED62EC22-1B51-694A-94D5-D4CB2538FD12}"/>
              </a:ext>
            </a:extLst>
          </p:cNvPr>
          <p:cNvSpPr>
            <a:spLocks noGrp="1"/>
          </p:cNvSpPr>
          <p:nvPr>
            <p:ph type="dt" sz="quarter" idx="1"/>
          </p:nvPr>
        </p:nvSpPr>
        <p:spPr>
          <a:xfrm>
            <a:off x="8699614" y="0"/>
            <a:ext cx="6655998" cy="5413239"/>
          </a:xfrm>
          <a:prstGeom prst="rect">
            <a:avLst/>
          </a:prstGeom>
        </p:spPr>
        <p:txBody>
          <a:bodyPr vert="horz" lIns="181783" tIns="90891" rIns="181783" bIns="90891" rtlCol="0"/>
          <a:lstStyle>
            <a:lvl1pPr algn="r">
              <a:defRPr sz="2400"/>
            </a:lvl1pPr>
          </a:lstStyle>
          <a:p>
            <a:fld id="{3421FBE2-D7AF-034E-A3E8-B3AFB8825F2F}" type="datetimeFigureOut">
              <a:rPr lang="en-US" smtClean="0"/>
              <a:t>7/29/2021</a:t>
            </a:fld>
            <a:endParaRPr lang="en-US" dirty="0"/>
          </a:p>
        </p:txBody>
      </p:sp>
      <p:sp>
        <p:nvSpPr>
          <p:cNvPr id="4" name="Footer Placeholder 3">
            <a:extLst>
              <a:ext uri="{FF2B5EF4-FFF2-40B4-BE49-F238E27FC236}">
                <a16:creationId xmlns:a16="http://schemas.microsoft.com/office/drawing/2014/main" id="{2202C9E9-64FF-014C-96CA-5B97C999C1FF}"/>
              </a:ext>
            </a:extLst>
          </p:cNvPr>
          <p:cNvSpPr>
            <a:spLocks noGrp="1"/>
          </p:cNvSpPr>
          <p:nvPr>
            <p:ph type="ftr" sz="quarter" idx="2"/>
          </p:nvPr>
        </p:nvSpPr>
        <p:spPr>
          <a:xfrm>
            <a:off x="0" y="102608806"/>
            <a:ext cx="6655998" cy="5413229"/>
          </a:xfrm>
          <a:prstGeom prst="rect">
            <a:avLst/>
          </a:prstGeom>
        </p:spPr>
        <p:txBody>
          <a:bodyPr vert="horz" lIns="181783" tIns="90891" rIns="181783" bIns="90891" rtlCol="0" anchor="b"/>
          <a:lstStyle>
            <a:lvl1pPr algn="l">
              <a:defRPr sz="2400"/>
            </a:lvl1pPr>
          </a:lstStyle>
          <a:p>
            <a:endParaRPr lang="en-US" dirty="0"/>
          </a:p>
        </p:txBody>
      </p:sp>
      <p:sp>
        <p:nvSpPr>
          <p:cNvPr id="5" name="Slide Number Placeholder 4">
            <a:extLst>
              <a:ext uri="{FF2B5EF4-FFF2-40B4-BE49-F238E27FC236}">
                <a16:creationId xmlns:a16="http://schemas.microsoft.com/office/drawing/2014/main" id="{5E38FAC2-6080-3440-A5EF-CDB292825895}"/>
              </a:ext>
            </a:extLst>
          </p:cNvPr>
          <p:cNvSpPr>
            <a:spLocks noGrp="1"/>
          </p:cNvSpPr>
          <p:nvPr>
            <p:ph type="sldNum" sz="quarter" idx="3"/>
          </p:nvPr>
        </p:nvSpPr>
        <p:spPr>
          <a:xfrm>
            <a:off x="8699614" y="102608806"/>
            <a:ext cx="6655998" cy="5413229"/>
          </a:xfrm>
          <a:prstGeom prst="rect">
            <a:avLst/>
          </a:prstGeom>
        </p:spPr>
        <p:txBody>
          <a:bodyPr vert="horz" lIns="181783" tIns="90891" rIns="181783" bIns="90891" rtlCol="0" anchor="b"/>
          <a:lstStyle>
            <a:lvl1pPr algn="r">
              <a:defRPr sz="2400"/>
            </a:lvl1pPr>
          </a:lstStyle>
          <a:p>
            <a:fld id="{A0D59A62-6DDC-664C-B490-E4412C3B9B65}" type="slidenum">
              <a:rPr lang="en-US" smtClean="0"/>
              <a:t>‹#›</a:t>
            </a:fld>
            <a:endParaRPr lang="en-US" dirty="0"/>
          </a:p>
        </p:txBody>
      </p:sp>
    </p:spTree>
    <p:extLst>
      <p:ext uri="{BB962C8B-B14F-4D97-AF65-F5344CB8AC3E}">
        <p14:creationId xmlns:p14="http://schemas.microsoft.com/office/powerpoint/2010/main" val="12334922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6655998" cy="5413239"/>
          </a:xfrm>
          <a:prstGeom prst="rect">
            <a:avLst/>
          </a:prstGeom>
        </p:spPr>
        <p:txBody>
          <a:bodyPr vert="horz" lIns="181783" tIns="90891" rIns="181783" bIns="90891" rtlCol="0"/>
          <a:lstStyle>
            <a:lvl1pPr algn="l">
              <a:defRPr sz="2400" b="0" i="0">
                <a:latin typeface="Roboto Condensed Light" panose="02000000000000000000" pitchFamily="2" charset="0"/>
              </a:defRPr>
            </a:lvl1pPr>
          </a:lstStyle>
          <a:p>
            <a:endParaRPr lang="en-US" dirty="0"/>
          </a:p>
        </p:txBody>
      </p:sp>
      <p:sp>
        <p:nvSpPr>
          <p:cNvPr id="3" name="Date Placeholder 2"/>
          <p:cNvSpPr>
            <a:spLocks noGrp="1"/>
          </p:cNvSpPr>
          <p:nvPr>
            <p:ph type="dt" idx="1"/>
          </p:nvPr>
        </p:nvSpPr>
        <p:spPr>
          <a:xfrm>
            <a:off x="8699614" y="0"/>
            <a:ext cx="6655998" cy="5413239"/>
          </a:xfrm>
          <a:prstGeom prst="rect">
            <a:avLst/>
          </a:prstGeom>
        </p:spPr>
        <p:txBody>
          <a:bodyPr vert="horz" lIns="181783" tIns="90891" rIns="181783" bIns="90891" rtlCol="0"/>
          <a:lstStyle>
            <a:lvl1pPr algn="r">
              <a:defRPr sz="2400" b="0" i="0">
                <a:latin typeface="Roboto Condensed Light" panose="02000000000000000000" pitchFamily="2" charset="0"/>
              </a:defRPr>
            </a:lvl1pPr>
          </a:lstStyle>
          <a:p>
            <a:fld id="{F0A9609A-B772-C646-9832-EF91D164CC90}" type="datetimeFigureOut">
              <a:rPr lang="en-US" smtClean="0"/>
              <a:pPr/>
              <a:t>7/29/2021</a:t>
            </a:fld>
            <a:endParaRPr lang="en-US" dirty="0"/>
          </a:p>
        </p:txBody>
      </p:sp>
      <p:sp>
        <p:nvSpPr>
          <p:cNvPr id="4" name="Slide Image Placeholder 3"/>
          <p:cNvSpPr>
            <a:spLocks noGrp="1" noRot="1" noChangeAspect="1"/>
          </p:cNvSpPr>
          <p:nvPr>
            <p:ph type="sldImg" idx="2"/>
          </p:nvPr>
        </p:nvSpPr>
        <p:spPr>
          <a:xfrm>
            <a:off x="-24722138" y="13511213"/>
            <a:ext cx="64803338" cy="36447412"/>
          </a:xfrm>
          <a:prstGeom prst="rect">
            <a:avLst/>
          </a:prstGeom>
          <a:noFill/>
          <a:ln w="12700">
            <a:solidFill>
              <a:prstClr val="black"/>
            </a:solidFill>
          </a:ln>
        </p:spPr>
        <p:txBody>
          <a:bodyPr vert="horz" lIns="181783" tIns="90891" rIns="181783" bIns="90891" rtlCol="0" anchor="ctr"/>
          <a:lstStyle/>
          <a:p>
            <a:endParaRPr lang="en-US" dirty="0"/>
          </a:p>
        </p:txBody>
      </p:sp>
      <p:sp>
        <p:nvSpPr>
          <p:cNvPr id="5" name="Notes Placeholder 4"/>
          <p:cNvSpPr>
            <a:spLocks noGrp="1"/>
          </p:cNvSpPr>
          <p:nvPr>
            <p:ph type="body" sz="quarter" idx="3"/>
          </p:nvPr>
        </p:nvSpPr>
        <p:spPr>
          <a:xfrm>
            <a:off x="1535440" y="51979164"/>
            <a:ext cx="12288370" cy="42547701"/>
          </a:xfrm>
          <a:prstGeom prst="rect">
            <a:avLst/>
          </a:prstGeom>
        </p:spPr>
        <p:txBody>
          <a:bodyPr vert="horz" lIns="181783" tIns="90891" rIns="181783" bIns="9089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102608806"/>
            <a:ext cx="6655998" cy="5413229"/>
          </a:xfrm>
          <a:prstGeom prst="rect">
            <a:avLst/>
          </a:prstGeom>
        </p:spPr>
        <p:txBody>
          <a:bodyPr vert="horz" lIns="181783" tIns="90891" rIns="181783" bIns="90891" rtlCol="0" anchor="b"/>
          <a:lstStyle>
            <a:lvl1pPr algn="l">
              <a:defRPr sz="2400" b="0" i="0">
                <a:latin typeface="Roboto Condensed Light" panose="02000000000000000000" pitchFamily="2" charset="0"/>
              </a:defRPr>
            </a:lvl1pPr>
          </a:lstStyle>
          <a:p>
            <a:endParaRPr lang="en-US" dirty="0"/>
          </a:p>
        </p:txBody>
      </p:sp>
      <p:sp>
        <p:nvSpPr>
          <p:cNvPr id="7" name="Slide Number Placeholder 6"/>
          <p:cNvSpPr>
            <a:spLocks noGrp="1"/>
          </p:cNvSpPr>
          <p:nvPr>
            <p:ph type="sldNum" sz="quarter" idx="5"/>
          </p:nvPr>
        </p:nvSpPr>
        <p:spPr>
          <a:xfrm>
            <a:off x="8699614" y="102608806"/>
            <a:ext cx="6655998" cy="5413229"/>
          </a:xfrm>
          <a:prstGeom prst="rect">
            <a:avLst/>
          </a:prstGeom>
        </p:spPr>
        <p:txBody>
          <a:bodyPr vert="horz" lIns="181783" tIns="90891" rIns="181783" bIns="90891" rtlCol="0" anchor="b"/>
          <a:lstStyle>
            <a:lvl1pPr algn="r">
              <a:defRPr sz="2400" b="0" i="0">
                <a:latin typeface="Roboto Condensed Light" panose="02000000000000000000" pitchFamily="2" charset="0"/>
              </a:defRPr>
            </a:lvl1pPr>
          </a:lstStyle>
          <a:p>
            <a:fld id="{06B0FC7D-8687-9A40-9CA8-0B2F00AB98E3}" type="slidenum">
              <a:rPr lang="en-US" smtClean="0"/>
              <a:pPr/>
              <a:t>‹#›</a:t>
            </a:fld>
            <a:endParaRPr lang="en-US" dirty="0"/>
          </a:p>
        </p:txBody>
      </p:sp>
    </p:spTree>
    <p:extLst>
      <p:ext uri="{BB962C8B-B14F-4D97-AF65-F5344CB8AC3E}">
        <p14:creationId xmlns:p14="http://schemas.microsoft.com/office/powerpoint/2010/main" val="2316559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Roboto Condensed Light" panose="02000000000000000000" pitchFamily="2" charset="0"/>
        <a:ea typeface="+mn-ea"/>
        <a:cs typeface="+mn-cs"/>
      </a:defRPr>
    </a:lvl1pPr>
    <a:lvl2pPr marL="457200" algn="l" defTabSz="914400" rtl="0" eaLnBrk="1" latinLnBrk="0" hangingPunct="1">
      <a:defRPr sz="1200" b="0" i="0" kern="1200">
        <a:solidFill>
          <a:schemeClr val="tx1"/>
        </a:solidFill>
        <a:latin typeface="Roboto Condensed Light" panose="02000000000000000000" pitchFamily="2" charset="0"/>
        <a:ea typeface="+mn-ea"/>
        <a:cs typeface="+mn-cs"/>
      </a:defRPr>
    </a:lvl2pPr>
    <a:lvl3pPr marL="914400" algn="l" defTabSz="914400" rtl="0" eaLnBrk="1" latinLnBrk="0" hangingPunct="1">
      <a:defRPr sz="1200" b="0" i="0" kern="1200">
        <a:solidFill>
          <a:schemeClr val="tx1"/>
        </a:solidFill>
        <a:latin typeface="Roboto Condensed Light" panose="02000000000000000000" pitchFamily="2" charset="0"/>
        <a:ea typeface="+mn-ea"/>
        <a:cs typeface="+mn-cs"/>
      </a:defRPr>
    </a:lvl3pPr>
    <a:lvl4pPr marL="1371600" algn="l" defTabSz="914400" rtl="0" eaLnBrk="1" latinLnBrk="0" hangingPunct="1">
      <a:defRPr sz="1200" b="0" i="0" kern="1200">
        <a:solidFill>
          <a:schemeClr val="tx1"/>
        </a:solidFill>
        <a:latin typeface="Roboto Condensed Light" panose="02000000000000000000" pitchFamily="2" charset="0"/>
        <a:ea typeface="+mn-ea"/>
        <a:cs typeface="+mn-cs"/>
      </a:defRPr>
    </a:lvl4pPr>
    <a:lvl5pPr marL="1828800" algn="l" defTabSz="914400" rtl="0" eaLnBrk="1" latinLnBrk="0" hangingPunct="1">
      <a:defRPr sz="1200" b="0" i="0" kern="1200">
        <a:solidFill>
          <a:schemeClr val="tx1"/>
        </a:solidFill>
        <a:latin typeface="Roboto Condensed Light" panose="02000000000000000000"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06B0FC7D-8687-9A40-9CA8-0B2F00AB98E3}" type="slidenum">
              <a:rPr lang="en-US" smtClean="0"/>
              <a:pPr/>
              <a:t>1</a:t>
            </a:fld>
            <a:endParaRPr lang="en-US" dirty="0"/>
          </a:p>
        </p:txBody>
      </p:sp>
    </p:spTree>
    <p:extLst>
      <p:ext uri="{BB962C8B-B14F-4D97-AF65-F5344CB8AC3E}">
        <p14:creationId xmlns:p14="http://schemas.microsoft.com/office/powerpoint/2010/main" val="1114847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06B0FC7D-8687-9A40-9CA8-0B2F00AB98E3}" type="slidenum">
              <a:rPr lang="en-US" smtClean="0"/>
              <a:pPr/>
              <a:t>12</a:t>
            </a:fld>
            <a:endParaRPr lang="en-US" dirty="0"/>
          </a:p>
        </p:txBody>
      </p:sp>
    </p:spTree>
    <p:extLst>
      <p:ext uri="{BB962C8B-B14F-4D97-AF65-F5344CB8AC3E}">
        <p14:creationId xmlns:p14="http://schemas.microsoft.com/office/powerpoint/2010/main" val="18173934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06B0FC7D-8687-9A40-9CA8-0B2F00AB98E3}" type="slidenum">
              <a:rPr lang="en-US" smtClean="0"/>
              <a:pPr/>
              <a:t>13</a:t>
            </a:fld>
            <a:endParaRPr lang="en-US" dirty="0"/>
          </a:p>
        </p:txBody>
      </p:sp>
    </p:spTree>
    <p:extLst>
      <p:ext uri="{BB962C8B-B14F-4D97-AF65-F5344CB8AC3E}">
        <p14:creationId xmlns:p14="http://schemas.microsoft.com/office/powerpoint/2010/main" val="29533656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06B0FC7D-8687-9A40-9CA8-0B2F00AB98E3}" type="slidenum">
              <a:rPr lang="en-US" smtClean="0"/>
              <a:pPr/>
              <a:t>14</a:t>
            </a:fld>
            <a:endParaRPr lang="en-US" dirty="0"/>
          </a:p>
        </p:txBody>
      </p:sp>
    </p:spTree>
    <p:extLst>
      <p:ext uri="{BB962C8B-B14F-4D97-AF65-F5344CB8AC3E}">
        <p14:creationId xmlns:p14="http://schemas.microsoft.com/office/powerpoint/2010/main" val="37207076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06B0FC7D-8687-9A40-9CA8-0B2F00AB98E3}" type="slidenum">
              <a:rPr lang="en-US" smtClean="0"/>
              <a:pPr/>
              <a:t>15</a:t>
            </a:fld>
            <a:endParaRPr lang="en-US" dirty="0"/>
          </a:p>
        </p:txBody>
      </p:sp>
    </p:spTree>
    <p:extLst>
      <p:ext uri="{BB962C8B-B14F-4D97-AF65-F5344CB8AC3E}">
        <p14:creationId xmlns:p14="http://schemas.microsoft.com/office/powerpoint/2010/main" val="30107787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817827">
              <a:defRPr/>
            </a:pPr>
            <a:endParaRPr lang="en-US" dirty="0"/>
          </a:p>
        </p:txBody>
      </p:sp>
      <p:sp>
        <p:nvSpPr>
          <p:cNvPr id="4" name="Slide Number Placeholder 3"/>
          <p:cNvSpPr>
            <a:spLocks noGrp="1"/>
          </p:cNvSpPr>
          <p:nvPr>
            <p:ph type="sldNum" sz="quarter" idx="5"/>
          </p:nvPr>
        </p:nvSpPr>
        <p:spPr/>
        <p:txBody>
          <a:bodyPr/>
          <a:lstStyle/>
          <a:p>
            <a:fld id="{06B0FC7D-8687-9A40-9CA8-0B2F00AB98E3}" type="slidenum">
              <a:rPr lang="en-US" smtClean="0"/>
              <a:pPr/>
              <a:t>16</a:t>
            </a:fld>
            <a:endParaRPr lang="en-US" dirty="0"/>
          </a:p>
        </p:txBody>
      </p:sp>
    </p:spTree>
    <p:extLst>
      <p:ext uri="{BB962C8B-B14F-4D97-AF65-F5344CB8AC3E}">
        <p14:creationId xmlns:p14="http://schemas.microsoft.com/office/powerpoint/2010/main" val="7404301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06B0FC7D-8687-9A40-9CA8-0B2F00AB98E3}" type="slidenum">
              <a:rPr lang="en-US" smtClean="0"/>
              <a:pPr/>
              <a:t>17</a:t>
            </a:fld>
            <a:endParaRPr lang="en-US" dirty="0"/>
          </a:p>
        </p:txBody>
      </p:sp>
    </p:spTree>
    <p:extLst>
      <p:ext uri="{BB962C8B-B14F-4D97-AF65-F5344CB8AC3E}">
        <p14:creationId xmlns:p14="http://schemas.microsoft.com/office/powerpoint/2010/main" val="32294498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06B0FC7D-8687-9A40-9CA8-0B2F00AB98E3}" type="slidenum">
              <a:rPr lang="en-US" smtClean="0"/>
              <a:pPr/>
              <a:t>18</a:t>
            </a:fld>
            <a:endParaRPr lang="en-US" dirty="0"/>
          </a:p>
        </p:txBody>
      </p:sp>
    </p:spTree>
    <p:extLst>
      <p:ext uri="{BB962C8B-B14F-4D97-AF65-F5344CB8AC3E}">
        <p14:creationId xmlns:p14="http://schemas.microsoft.com/office/powerpoint/2010/main" val="18646954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06B0FC7D-8687-9A40-9CA8-0B2F00AB98E3}" type="slidenum">
              <a:rPr lang="en-US" smtClean="0"/>
              <a:pPr/>
              <a:t>19</a:t>
            </a:fld>
            <a:endParaRPr lang="en-US" dirty="0"/>
          </a:p>
        </p:txBody>
      </p:sp>
    </p:spTree>
    <p:extLst>
      <p:ext uri="{BB962C8B-B14F-4D97-AF65-F5344CB8AC3E}">
        <p14:creationId xmlns:p14="http://schemas.microsoft.com/office/powerpoint/2010/main" val="8625277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06B0FC7D-8687-9A40-9CA8-0B2F00AB98E3}" type="slidenum">
              <a:rPr lang="en-US" smtClean="0"/>
              <a:pPr/>
              <a:t>20</a:t>
            </a:fld>
            <a:endParaRPr lang="en-US" dirty="0"/>
          </a:p>
        </p:txBody>
      </p:sp>
    </p:spTree>
    <p:extLst>
      <p:ext uri="{BB962C8B-B14F-4D97-AF65-F5344CB8AC3E}">
        <p14:creationId xmlns:p14="http://schemas.microsoft.com/office/powerpoint/2010/main" val="27182520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06B0FC7D-8687-9A40-9CA8-0B2F00AB98E3}" type="slidenum">
              <a:rPr lang="en-US" smtClean="0"/>
              <a:pPr/>
              <a:t>21</a:t>
            </a:fld>
            <a:endParaRPr lang="en-US" dirty="0"/>
          </a:p>
        </p:txBody>
      </p:sp>
    </p:spTree>
    <p:extLst>
      <p:ext uri="{BB962C8B-B14F-4D97-AF65-F5344CB8AC3E}">
        <p14:creationId xmlns:p14="http://schemas.microsoft.com/office/powerpoint/2010/main" val="21294504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310" marR="483034" defTabSz="1817827">
              <a:lnSpc>
                <a:spcPts val="3578"/>
              </a:lnSpc>
              <a:spcBef>
                <a:spcPts val="1988"/>
              </a:spcBef>
              <a:defRPr/>
            </a:pPr>
            <a:endParaRPr lang="en-CA" sz="3600" dirty="0">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06B0FC7D-8687-9A40-9CA8-0B2F00AB98E3}" type="slidenum">
              <a:rPr lang="en-US" smtClean="0"/>
              <a:pPr/>
              <a:t>2</a:t>
            </a:fld>
            <a:endParaRPr lang="en-US" dirty="0"/>
          </a:p>
        </p:txBody>
      </p:sp>
    </p:spTree>
    <p:extLst>
      <p:ext uri="{BB962C8B-B14F-4D97-AF65-F5344CB8AC3E}">
        <p14:creationId xmlns:p14="http://schemas.microsoft.com/office/powerpoint/2010/main" val="5882593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06B0FC7D-8687-9A40-9CA8-0B2F00AB98E3}" type="slidenum">
              <a:rPr lang="en-US" smtClean="0"/>
              <a:pPr/>
              <a:t>22</a:t>
            </a:fld>
            <a:endParaRPr lang="en-US" dirty="0"/>
          </a:p>
        </p:txBody>
      </p:sp>
    </p:spTree>
    <p:extLst>
      <p:ext uri="{BB962C8B-B14F-4D97-AF65-F5344CB8AC3E}">
        <p14:creationId xmlns:p14="http://schemas.microsoft.com/office/powerpoint/2010/main" val="32377671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06B0FC7D-8687-9A40-9CA8-0B2F00AB98E3}" type="slidenum">
              <a:rPr lang="en-US" smtClean="0"/>
              <a:pPr/>
              <a:t>23</a:t>
            </a:fld>
            <a:endParaRPr lang="en-US" dirty="0"/>
          </a:p>
        </p:txBody>
      </p:sp>
    </p:spTree>
    <p:extLst>
      <p:ext uri="{BB962C8B-B14F-4D97-AF65-F5344CB8AC3E}">
        <p14:creationId xmlns:p14="http://schemas.microsoft.com/office/powerpoint/2010/main" val="27796489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06B0FC7D-8687-9A40-9CA8-0B2F00AB98E3}" type="slidenum">
              <a:rPr lang="en-US" smtClean="0"/>
              <a:pPr/>
              <a:t>24</a:t>
            </a:fld>
            <a:endParaRPr lang="en-US" dirty="0"/>
          </a:p>
        </p:txBody>
      </p:sp>
    </p:spTree>
    <p:extLst>
      <p:ext uri="{BB962C8B-B14F-4D97-AF65-F5344CB8AC3E}">
        <p14:creationId xmlns:p14="http://schemas.microsoft.com/office/powerpoint/2010/main" val="15285441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06B0FC7D-8687-9A40-9CA8-0B2F00AB98E3}" type="slidenum">
              <a:rPr lang="en-US" smtClean="0"/>
              <a:pPr/>
              <a:t>25</a:t>
            </a:fld>
            <a:endParaRPr lang="en-US" dirty="0"/>
          </a:p>
        </p:txBody>
      </p:sp>
    </p:spTree>
    <p:extLst>
      <p:ext uri="{BB962C8B-B14F-4D97-AF65-F5344CB8AC3E}">
        <p14:creationId xmlns:p14="http://schemas.microsoft.com/office/powerpoint/2010/main" val="26256202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06B0FC7D-8687-9A40-9CA8-0B2F00AB98E3}" type="slidenum">
              <a:rPr lang="en-US" smtClean="0"/>
              <a:pPr/>
              <a:t>26</a:t>
            </a:fld>
            <a:endParaRPr lang="en-US" dirty="0"/>
          </a:p>
        </p:txBody>
      </p:sp>
    </p:spTree>
    <p:extLst>
      <p:ext uri="{BB962C8B-B14F-4D97-AF65-F5344CB8AC3E}">
        <p14:creationId xmlns:p14="http://schemas.microsoft.com/office/powerpoint/2010/main" val="13062268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817827">
              <a:defRPr/>
            </a:pPr>
            <a:endParaRPr lang="en-CA" dirty="0"/>
          </a:p>
        </p:txBody>
      </p:sp>
      <p:sp>
        <p:nvSpPr>
          <p:cNvPr id="4" name="Slide Number Placeholder 3"/>
          <p:cNvSpPr>
            <a:spLocks noGrp="1"/>
          </p:cNvSpPr>
          <p:nvPr>
            <p:ph type="sldNum" sz="quarter" idx="5"/>
          </p:nvPr>
        </p:nvSpPr>
        <p:spPr/>
        <p:txBody>
          <a:bodyPr/>
          <a:lstStyle/>
          <a:p>
            <a:fld id="{06B0FC7D-8687-9A40-9CA8-0B2F00AB98E3}" type="slidenum">
              <a:rPr lang="en-US" smtClean="0"/>
              <a:pPr/>
              <a:t>3</a:t>
            </a:fld>
            <a:endParaRPr lang="en-US" dirty="0"/>
          </a:p>
        </p:txBody>
      </p:sp>
    </p:spTree>
    <p:extLst>
      <p:ext uri="{BB962C8B-B14F-4D97-AF65-F5344CB8AC3E}">
        <p14:creationId xmlns:p14="http://schemas.microsoft.com/office/powerpoint/2010/main" val="8719249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06B0FC7D-8687-9A40-9CA8-0B2F00AB98E3}" type="slidenum">
              <a:rPr lang="en-US" smtClean="0"/>
              <a:pPr/>
              <a:t>4</a:t>
            </a:fld>
            <a:endParaRPr lang="en-US" dirty="0"/>
          </a:p>
        </p:txBody>
      </p:sp>
    </p:spTree>
    <p:extLst>
      <p:ext uri="{BB962C8B-B14F-4D97-AF65-F5344CB8AC3E}">
        <p14:creationId xmlns:p14="http://schemas.microsoft.com/office/powerpoint/2010/main" val="10024799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06B0FC7D-8687-9A40-9CA8-0B2F00AB98E3}" type="slidenum">
              <a:rPr lang="en-US" smtClean="0"/>
              <a:pPr/>
              <a:t>7</a:t>
            </a:fld>
            <a:endParaRPr lang="en-US" dirty="0"/>
          </a:p>
        </p:txBody>
      </p:sp>
    </p:spTree>
    <p:extLst>
      <p:ext uri="{BB962C8B-B14F-4D97-AF65-F5344CB8AC3E}">
        <p14:creationId xmlns:p14="http://schemas.microsoft.com/office/powerpoint/2010/main" val="6208598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310" marR="483034">
              <a:lnSpc>
                <a:spcPts val="3578"/>
              </a:lnSpc>
              <a:spcBef>
                <a:spcPts val="1988"/>
              </a:spcBef>
            </a:pPr>
            <a:endParaRPr lang="en-US" sz="2400" spc="-60" dirty="0">
              <a:solidFill>
                <a:srgbClr val="000000"/>
              </a:solidFill>
              <a:ea typeface="Roboto Condensed Light" panose="02000000000000000000" pitchFamily="2" charset="0"/>
              <a:cs typeface="Arial Narrow"/>
            </a:endParaRPr>
          </a:p>
        </p:txBody>
      </p:sp>
      <p:sp>
        <p:nvSpPr>
          <p:cNvPr id="4" name="Slide Number Placeholder 3"/>
          <p:cNvSpPr>
            <a:spLocks noGrp="1"/>
          </p:cNvSpPr>
          <p:nvPr>
            <p:ph type="sldNum" sz="quarter" idx="5"/>
          </p:nvPr>
        </p:nvSpPr>
        <p:spPr/>
        <p:txBody>
          <a:bodyPr/>
          <a:lstStyle/>
          <a:p>
            <a:fld id="{06B0FC7D-8687-9A40-9CA8-0B2F00AB98E3}" type="slidenum">
              <a:rPr lang="en-US" smtClean="0"/>
              <a:pPr/>
              <a:t>8</a:t>
            </a:fld>
            <a:endParaRPr lang="en-US" dirty="0"/>
          </a:p>
        </p:txBody>
      </p:sp>
    </p:spTree>
    <p:extLst>
      <p:ext uri="{BB962C8B-B14F-4D97-AF65-F5344CB8AC3E}">
        <p14:creationId xmlns:p14="http://schemas.microsoft.com/office/powerpoint/2010/main" val="17714811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06B0FC7D-8687-9A40-9CA8-0B2F00AB98E3}" type="slidenum">
              <a:rPr lang="en-US" smtClean="0"/>
              <a:pPr/>
              <a:t>9</a:t>
            </a:fld>
            <a:endParaRPr lang="en-US" dirty="0"/>
          </a:p>
        </p:txBody>
      </p:sp>
    </p:spTree>
    <p:extLst>
      <p:ext uri="{BB962C8B-B14F-4D97-AF65-F5344CB8AC3E}">
        <p14:creationId xmlns:p14="http://schemas.microsoft.com/office/powerpoint/2010/main" val="8836151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06B0FC7D-8687-9A40-9CA8-0B2F00AB98E3}" type="slidenum">
              <a:rPr lang="en-US" smtClean="0"/>
              <a:pPr/>
              <a:t>10</a:t>
            </a:fld>
            <a:endParaRPr lang="en-US" dirty="0"/>
          </a:p>
        </p:txBody>
      </p:sp>
    </p:spTree>
    <p:extLst>
      <p:ext uri="{BB962C8B-B14F-4D97-AF65-F5344CB8AC3E}">
        <p14:creationId xmlns:p14="http://schemas.microsoft.com/office/powerpoint/2010/main" val="10656194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596"/>
              </a:spcBef>
              <a:spcAft>
                <a:spcPts val="596"/>
              </a:spcAft>
            </a:pPr>
            <a:endParaRPr lang="en-CA" dirty="0"/>
          </a:p>
        </p:txBody>
      </p:sp>
      <p:sp>
        <p:nvSpPr>
          <p:cNvPr id="4" name="Slide Number Placeholder 3"/>
          <p:cNvSpPr>
            <a:spLocks noGrp="1"/>
          </p:cNvSpPr>
          <p:nvPr>
            <p:ph type="sldNum" sz="quarter" idx="5"/>
          </p:nvPr>
        </p:nvSpPr>
        <p:spPr/>
        <p:txBody>
          <a:bodyPr/>
          <a:lstStyle/>
          <a:p>
            <a:fld id="{06B0FC7D-8687-9A40-9CA8-0B2F00AB98E3}" type="slidenum">
              <a:rPr lang="en-US" smtClean="0"/>
              <a:pPr/>
              <a:t>11</a:t>
            </a:fld>
            <a:endParaRPr lang="en-US" dirty="0"/>
          </a:p>
        </p:txBody>
      </p:sp>
    </p:spTree>
    <p:extLst>
      <p:ext uri="{BB962C8B-B14F-4D97-AF65-F5344CB8AC3E}">
        <p14:creationId xmlns:p14="http://schemas.microsoft.com/office/powerpoint/2010/main" val="981460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hyperlink" Target="http://www.accenture.com/SiteCollectionDocuments/PDF/OutlookPDF_AgileOrganization_02" TargetMode="External"/><Relationship Id="rId2" Type="http://schemas.openxmlformats.org/officeDocument/2006/relationships/hyperlink" Target="http://www.forbes.com/sites/joshbersin/2013/05/06/time-to-scrap-performance-" TargetMode="External"/><Relationship Id="rId1" Type="http://schemas.openxmlformats.org/officeDocument/2006/relationships/slideMaster" Target="../slideMasters/slideMaster2.xml"/><Relationship Id="rId6" Type="http://schemas.openxmlformats.org/officeDocument/2006/relationships/hyperlink" Target="http://ryanestis.com/adobe-interview/" TargetMode="External"/><Relationship Id="rId5" Type="http://schemas.openxmlformats.org/officeDocument/2006/relationships/hyperlink" Target="http://www.forbes.com/sites/stevedenning/2012/04/17/" TargetMode="External"/><Relationship Id="rId4" Type="http://schemas.openxmlformats.org/officeDocument/2006/relationships/hyperlink" Target="http://www.huffingtonpost.com/samuel-culbert/performance-" TargetMode="Externa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arget="../media/hdphoto1.wdp" Type="http://schemas.microsoft.com/office/2007/relationships/hdphoto"/><Relationship Id="rId2" Target="../media/image4.jpeg" Type="http://schemas.openxmlformats.org/officeDocument/2006/relationships/image"/><Relationship Id="rId1" Target="../slideMasters/slideMaster2.xml" Type="http://schemas.openxmlformats.org/officeDocument/2006/relationships/slideMaster"/></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Light-B">
    <p:bg>
      <p:bgPr>
        <a:blipFill dpi="0" rotWithShape="1">
          <a:blip r:embed="rId2">
            <a:alphaModFix amt="85000"/>
            <a:lum/>
          </a:blip>
          <a:srcRect/>
          <a:stretch>
            <a:fillRect/>
          </a:stretch>
        </a:blip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6CED198-04B0-1D4B-9CF9-27BE895D0690}"/>
              </a:ext>
            </a:extLst>
          </p:cNvPr>
          <p:cNvSpPr>
            <a:spLocks noGrp="1"/>
          </p:cNvSpPr>
          <p:nvPr>
            <p:ph type="body" sz="quarter" idx="10" hasCustomPrompt="1"/>
          </p:nvPr>
        </p:nvSpPr>
        <p:spPr>
          <a:xfrm>
            <a:off x="650874" y="1391732"/>
            <a:ext cx="7385845" cy="1306512"/>
          </a:xfrm>
          <a:prstGeom prst="rect">
            <a:avLst/>
          </a:prstGeom>
        </p:spPr>
        <p:txBody>
          <a:bodyPr/>
          <a:lstStyle>
            <a:lvl1pPr>
              <a:lnSpc>
                <a:spcPct val="90000"/>
              </a:lnSpc>
              <a:defRPr sz="4400" b="1" i="0">
                <a:solidFill>
                  <a:srgbClr val="41439A"/>
                </a:solidFill>
                <a:latin typeface="Montserrat SemiBold" pitchFamily="2" charset="77"/>
              </a:defRPr>
            </a:lvl1pPr>
            <a:lvl2pPr>
              <a:defRPr sz="4400" b="1" i="0">
                <a:solidFill>
                  <a:schemeClr val="bg1"/>
                </a:solidFill>
                <a:latin typeface="Montserrat SemiBold" pitchFamily="2" charset="77"/>
              </a:defRPr>
            </a:lvl2pPr>
            <a:lvl3pPr>
              <a:defRPr sz="4400" b="1" i="0">
                <a:solidFill>
                  <a:schemeClr val="bg1"/>
                </a:solidFill>
                <a:latin typeface="Montserrat SemiBold" pitchFamily="2" charset="77"/>
              </a:defRPr>
            </a:lvl3pPr>
            <a:lvl4pPr>
              <a:defRPr sz="4400" b="1" i="0">
                <a:solidFill>
                  <a:schemeClr val="bg1"/>
                </a:solidFill>
                <a:latin typeface="Montserrat SemiBold" pitchFamily="2" charset="77"/>
              </a:defRPr>
            </a:lvl4pPr>
            <a:lvl5pPr>
              <a:defRPr sz="4400" b="1" i="0">
                <a:solidFill>
                  <a:schemeClr val="bg1"/>
                </a:solidFill>
                <a:latin typeface="Montserrat SemiBold" pitchFamily="2" charset="77"/>
              </a:defRPr>
            </a:lvl5pPr>
          </a:lstStyle>
          <a:p>
            <a:pPr lvl="0"/>
            <a:r>
              <a:rPr lang="en-US"/>
              <a:t>Observe The Evolution of Quantum Capacity</a:t>
            </a:r>
          </a:p>
        </p:txBody>
      </p:sp>
      <p:sp>
        <p:nvSpPr>
          <p:cNvPr id="5" name="Text Placeholder 12">
            <a:extLst>
              <a:ext uri="{FF2B5EF4-FFF2-40B4-BE49-F238E27FC236}">
                <a16:creationId xmlns:a16="http://schemas.microsoft.com/office/drawing/2014/main" id="{A4CCF3E3-77ED-8B47-BA4F-C8AA5DC7EF51}"/>
              </a:ext>
            </a:extLst>
          </p:cNvPr>
          <p:cNvSpPr>
            <a:spLocks noGrp="1"/>
          </p:cNvSpPr>
          <p:nvPr>
            <p:ph type="body" sz="quarter" idx="11" hasCustomPrompt="1"/>
          </p:nvPr>
        </p:nvSpPr>
        <p:spPr>
          <a:xfrm>
            <a:off x="650875" y="2794290"/>
            <a:ext cx="5703626" cy="1893887"/>
          </a:xfrm>
          <a:prstGeom prst="rect">
            <a:avLst/>
          </a:prstGeom>
        </p:spPr>
        <p:txBody>
          <a:bodyPr/>
          <a:lstStyle>
            <a:lvl1pPr>
              <a:lnSpc>
                <a:spcPct val="110000"/>
              </a:lnSpc>
              <a:defRPr lang="en-US" sz="2800" b="0" i="0">
                <a:solidFill>
                  <a:schemeClr val="tx2">
                    <a:lumMod val="75000"/>
                    <a:lumOff val="25000"/>
                  </a:schemeClr>
                </a:solidFill>
                <a:latin typeface="Roboto Condensed Light" panose="02000000000000000000" pitchFamily="2" charset="0"/>
                <a:ea typeface="Roboto Condensed Light" panose="02000000000000000000" pitchFamily="2" charset="0"/>
                <a:cs typeface="+mn-cs"/>
              </a:defRPr>
            </a:lvl1pPr>
            <a:lvl2pPr>
              <a:defRPr sz="3000" b="0" i="0">
                <a:solidFill>
                  <a:schemeClr val="bg1"/>
                </a:solidFill>
                <a:latin typeface="Exo Light" pitchFamily="2" charset="77"/>
              </a:defRPr>
            </a:lvl2pPr>
            <a:lvl3pPr>
              <a:defRPr sz="3000" b="0" i="0">
                <a:solidFill>
                  <a:schemeClr val="bg1"/>
                </a:solidFill>
                <a:latin typeface="Exo Light" pitchFamily="2" charset="77"/>
              </a:defRPr>
            </a:lvl3pPr>
            <a:lvl4pPr>
              <a:defRPr sz="3000" b="0" i="0">
                <a:solidFill>
                  <a:schemeClr val="bg1"/>
                </a:solidFill>
                <a:latin typeface="Exo Light" pitchFamily="2" charset="77"/>
              </a:defRPr>
            </a:lvl4pPr>
            <a:lvl5pPr>
              <a:defRPr sz="3000" b="0" i="0">
                <a:solidFill>
                  <a:schemeClr val="bg1"/>
                </a:solidFill>
                <a:latin typeface="Exo Light" pitchFamily="2" charset="77"/>
              </a:defRPr>
            </a:lvl5pPr>
          </a:lstStyle>
          <a:p>
            <a:pPr marL="0" lvl="0">
              <a:lnSpc>
                <a:spcPct val="110000"/>
              </a:lnSpc>
            </a:pPr>
            <a:r>
              <a:rPr lang="en-US"/>
              <a:t>Keep track of a transformational technology as it evolves.</a:t>
            </a:r>
          </a:p>
        </p:txBody>
      </p:sp>
    </p:spTree>
    <p:extLst>
      <p:ext uri="{BB962C8B-B14F-4D97-AF65-F5344CB8AC3E}">
        <p14:creationId xmlns:p14="http://schemas.microsoft.com/office/powerpoint/2010/main" val="30791967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Works Cite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92454BFC-BC26-0B4D-A0EE-0E0CCEA287B5}"/>
              </a:ext>
            </a:extLst>
          </p:cNvPr>
          <p:cNvSpPr>
            <a:spLocks noGrp="1"/>
          </p:cNvSpPr>
          <p:nvPr>
            <p:ph type="body" sz="quarter" idx="11" hasCustomPrompt="1"/>
          </p:nvPr>
        </p:nvSpPr>
        <p:spPr>
          <a:xfrm>
            <a:off x="383163" y="1552498"/>
            <a:ext cx="5477732" cy="4503847"/>
          </a:xfrm>
          <a:prstGeom prst="rect">
            <a:avLst/>
          </a:prstGeom>
        </p:spPr>
        <p:txBody>
          <a:bodyPr lIns="0" tIns="0" rIns="0" bIns="0">
            <a:noAutofit/>
          </a:bodyPr>
          <a:lstStyle>
            <a:lvl1pPr marL="0" indent="0" algn="l">
              <a:buNone/>
              <a:defRPr sz="1200" baseline="0">
                <a:solidFill>
                  <a:srgbClr val="000000"/>
                </a:solidFill>
                <a:latin typeface="Roboto Condensed Light" panose="02000000000000000000" pitchFamily="2" charset="0"/>
              </a:defRPr>
            </a:lvl1pPr>
          </a:lstStyle>
          <a:p>
            <a:pPr marL="7701" marR="242975" algn="just">
              <a:spcBef>
                <a:spcPts val="55"/>
              </a:spcBef>
            </a:pPr>
            <a:r>
              <a:rPr lang="en-CA" sz="1200" spc="-30" err="1">
                <a:solidFill>
                  <a:srgbClr val="464646"/>
                </a:solidFill>
                <a:latin typeface="Roboto Condensed Light" panose="02000000000000000000" pitchFamily="2" charset="0"/>
                <a:cs typeface="Arial Narrow"/>
              </a:rPr>
              <a:t>Bersin</a:t>
            </a:r>
            <a:r>
              <a:rPr lang="en-CA" sz="1200" spc="-30">
                <a:solidFill>
                  <a:srgbClr val="464646"/>
                </a:solidFill>
                <a:latin typeface="Roboto Condensed Light" panose="02000000000000000000" pitchFamily="2" charset="0"/>
                <a:cs typeface="Arial Narrow"/>
              </a:rPr>
              <a:t>,</a:t>
            </a:r>
            <a:r>
              <a:rPr lang="en-CA" sz="1200" spc="-64">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Josh.</a:t>
            </a:r>
            <a:r>
              <a:rPr lang="en-CA" sz="1200" spc="-64">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“Time</a:t>
            </a:r>
            <a:r>
              <a:rPr lang="en-CA" sz="1200" spc="-64">
                <a:solidFill>
                  <a:srgbClr val="464646"/>
                </a:solidFill>
                <a:latin typeface="Roboto Condensed Light" panose="02000000000000000000" pitchFamily="2" charset="0"/>
                <a:cs typeface="Arial Narrow"/>
              </a:rPr>
              <a:t> </a:t>
            </a:r>
            <a:r>
              <a:rPr lang="en-CA" sz="1200" spc="-18">
                <a:solidFill>
                  <a:srgbClr val="464646"/>
                </a:solidFill>
                <a:latin typeface="Roboto Condensed Light" panose="02000000000000000000" pitchFamily="2" charset="0"/>
                <a:cs typeface="Arial Narrow"/>
              </a:rPr>
              <a:t>to</a:t>
            </a:r>
            <a:r>
              <a:rPr lang="en-CA" sz="1200" spc="-64">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Scrap</a:t>
            </a:r>
            <a:r>
              <a:rPr lang="en-CA" sz="1200" spc="-64">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Performance</a:t>
            </a:r>
            <a:r>
              <a:rPr lang="en-CA" sz="1200" spc="-121">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Appraisals?”</a:t>
            </a:r>
            <a:r>
              <a:rPr lang="en-CA" sz="1200" spc="-64">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Forbes</a:t>
            </a:r>
            <a:r>
              <a:rPr lang="en-CA" sz="1200" spc="-61">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Magazine.</a:t>
            </a:r>
            <a:r>
              <a:rPr lang="en-CA" sz="1200" spc="-64">
                <a:solidFill>
                  <a:srgbClr val="464646"/>
                </a:solidFill>
                <a:latin typeface="Roboto Condensed Light" panose="02000000000000000000" pitchFamily="2" charset="0"/>
                <a:cs typeface="Arial Narrow"/>
              </a:rPr>
              <a:t> </a:t>
            </a:r>
            <a:r>
              <a:rPr lang="en-CA" sz="1200" spc="-3">
                <a:solidFill>
                  <a:srgbClr val="464646"/>
                </a:solidFill>
                <a:latin typeface="Roboto Condensed Light" panose="02000000000000000000" pitchFamily="2" charset="0"/>
                <a:cs typeface="Arial Narrow"/>
              </a:rPr>
              <a:t>5</a:t>
            </a:r>
            <a:r>
              <a:rPr lang="en-CA" sz="1200" spc="-64">
                <a:solidFill>
                  <a:srgbClr val="464646"/>
                </a:solidFill>
                <a:latin typeface="Roboto Condensed Light" panose="02000000000000000000" pitchFamily="2" charset="0"/>
                <a:cs typeface="Arial Narrow"/>
              </a:rPr>
              <a:t> </a:t>
            </a:r>
            <a:r>
              <a:rPr lang="en-CA" sz="1200" spc="-27">
                <a:solidFill>
                  <a:srgbClr val="464646"/>
                </a:solidFill>
                <a:latin typeface="Roboto Condensed Light" panose="02000000000000000000" pitchFamily="2" charset="0"/>
                <a:cs typeface="Arial Narrow"/>
              </a:rPr>
              <a:t>June</a:t>
            </a:r>
            <a:r>
              <a:rPr lang="en-CA" sz="1200" spc="-64">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2013.</a:t>
            </a:r>
            <a:r>
              <a:rPr lang="en-CA" sz="1200" spc="-64">
                <a:solidFill>
                  <a:srgbClr val="464646"/>
                </a:solidFill>
                <a:latin typeface="Roboto Condensed Light" panose="02000000000000000000" pitchFamily="2" charset="0"/>
                <a:cs typeface="Arial Narrow"/>
              </a:rPr>
              <a:t> </a:t>
            </a:r>
            <a:r>
              <a:rPr lang="en-CA" sz="1200" spc="-42">
                <a:solidFill>
                  <a:srgbClr val="464646"/>
                </a:solidFill>
                <a:latin typeface="Roboto Condensed Light" panose="02000000000000000000" pitchFamily="2" charset="0"/>
                <a:cs typeface="Arial Narrow"/>
              </a:rPr>
              <a:t>Web.  </a:t>
            </a:r>
            <a:r>
              <a:rPr lang="en-CA" sz="1200" spc="-21">
                <a:solidFill>
                  <a:srgbClr val="464646"/>
                </a:solidFill>
                <a:latin typeface="Roboto Condensed Light" panose="02000000000000000000" pitchFamily="2" charset="0"/>
                <a:cs typeface="Arial Narrow"/>
              </a:rPr>
              <a:t>30 </a:t>
            </a:r>
            <a:r>
              <a:rPr lang="en-CA" sz="1200" spc="-24">
                <a:solidFill>
                  <a:srgbClr val="464646"/>
                </a:solidFill>
                <a:latin typeface="Roboto Condensed Light" panose="02000000000000000000" pitchFamily="2" charset="0"/>
                <a:cs typeface="Arial Narrow"/>
              </a:rPr>
              <a:t>Oct </a:t>
            </a:r>
            <a:r>
              <a:rPr lang="en-CA" sz="1200" spc="-30">
                <a:solidFill>
                  <a:srgbClr val="464646"/>
                </a:solidFill>
                <a:latin typeface="Roboto Condensed Light" panose="02000000000000000000" pitchFamily="2" charset="0"/>
                <a:cs typeface="Arial Narrow"/>
              </a:rPr>
              <a:t>2013. </a:t>
            </a:r>
            <a:r>
              <a:rPr lang="en-CA" sz="1200" spc="-36">
                <a:solidFill>
                  <a:srgbClr val="0076B7"/>
                </a:solidFill>
                <a:latin typeface="Roboto Condensed Light" panose="02000000000000000000" pitchFamily="2" charset="0"/>
                <a:cs typeface="Arial Narrow"/>
                <a:hlinkClick r:id="rId2">
                  <a:extLst>
                    <a:ext uri="{A12FA001-AC4F-418D-AE19-62706E023703}">
                      <ahyp:hlinkClr xmlns:ahyp="http://schemas.microsoft.com/office/drawing/2018/hyperlinkcolor" val="tx"/>
                    </a:ext>
                  </a:extLst>
                </a:hlinkClick>
              </a:rPr>
              <a:t>&lt;http://www.forbes.com/sites/joshbersin/2013/05/06/time-to-scrap-performance- </a:t>
            </a:r>
            <a:r>
              <a:rPr lang="en-CA" sz="1200" spc="-36">
                <a:solidFill>
                  <a:srgbClr val="0076B7"/>
                </a:solidFill>
                <a:latin typeface="Roboto Condensed Light" panose="02000000000000000000" pitchFamily="2" charset="0"/>
                <a:cs typeface="Arial Narrow"/>
              </a:rPr>
              <a:t> </a:t>
            </a:r>
            <a:r>
              <a:rPr lang="en-CA" sz="1200" spc="-33">
                <a:solidFill>
                  <a:srgbClr val="0076B7"/>
                </a:solidFill>
                <a:latin typeface="Roboto Condensed Light" panose="02000000000000000000" pitchFamily="2" charset="0"/>
                <a:cs typeface="Arial Narrow"/>
              </a:rPr>
              <a:t>appraisals/&gt;</a:t>
            </a:r>
            <a:r>
              <a:rPr lang="en-CA" sz="1200" spc="-33">
                <a:solidFill>
                  <a:srgbClr val="464646"/>
                </a:solidFill>
                <a:latin typeface="Roboto Condensed Light" panose="02000000000000000000" pitchFamily="2" charset="0"/>
                <a:cs typeface="Arial Narrow"/>
              </a:rPr>
              <a:t>.</a:t>
            </a:r>
            <a:endParaRPr lang="en-CA" sz="1200">
              <a:latin typeface="Roboto Condensed Light" panose="02000000000000000000" pitchFamily="2" charset="0"/>
              <a:cs typeface="Arial Narrow"/>
            </a:endParaRPr>
          </a:p>
          <a:p>
            <a:pPr>
              <a:spcBef>
                <a:spcPts val="12"/>
              </a:spcBef>
            </a:pPr>
            <a:endParaRPr lang="en-CA" sz="1200">
              <a:latin typeface="Roboto Condensed Light" panose="02000000000000000000" pitchFamily="2" charset="0"/>
              <a:cs typeface="Times New Roman"/>
            </a:endParaRPr>
          </a:p>
          <a:p>
            <a:pPr marL="7701">
              <a:lnSpc>
                <a:spcPts val="1561"/>
              </a:lnSpc>
            </a:pPr>
            <a:r>
              <a:rPr lang="en-CA" sz="1200" spc="-30">
                <a:solidFill>
                  <a:srgbClr val="464646"/>
                </a:solidFill>
                <a:latin typeface="Roboto Condensed Light" panose="02000000000000000000" pitchFamily="2" charset="0"/>
                <a:cs typeface="Arial Narrow"/>
              </a:rPr>
              <a:t>Cheese,</a:t>
            </a:r>
            <a:r>
              <a:rPr lang="en-CA" sz="1200" spc="-67">
                <a:solidFill>
                  <a:srgbClr val="464646"/>
                </a:solidFill>
                <a:latin typeface="Roboto Condensed Light" panose="02000000000000000000" pitchFamily="2" charset="0"/>
                <a:cs typeface="Arial Narrow"/>
              </a:rPr>
              <a:t> </a:t>
            </a:r>
            <a:r>
              <a:rPr lang="en-CA" sz="1200" spc="-39">
                <a:solidFill>
                  <a:srgbClr val="464646"/>
                </a:solidFill>
                <a:latin typeface="Roboto Condensed Light" panose="02000000000000000000" pitchFamily="2" charset="0"/>
                <a:cs typeface="Arial Narrow"/>
              </a:rPr>
              <a:t>Peter,</a:t>
            </a:r>
            <a:r>
              <a:rPr lang="en-CA" sz="1200" spc="-64">
                <a:solidFill>
                  <a:srgbClr val="464646"/>
                </a:solidFill>
                <a:latin typeface="Roboto Condensed Light" panose="02000000000000000000" pitchFamily="2" charset="0"/>
                <a:cs typeface="Arial Narrow"/>
              </a:rPr>
              <a:t> </a:t>
            </a:r>
            <a:r>
              <a:rPr lang="en-CA" sz="1200" spc="-18">
                <a:solidFill>
                  <a:srgbClr val="464646"/>
                </a:solidFill>
                <a:latin typeface="Roboto Condensed Light" panose="02000000000000000000" pitchFamily="2" charset="0"/>
                <a:cs typeface="Arial Narrow"/>
              </a:rPr>
              <a:t>et</a:t>
            </a:r>
            <a:r>
              <a:rPr lang="en-CA" sz="1200" spc="-64">
                <a:solidFill>
                  <a:srgbClr val="464646"/>
                </a:solidFill>
                <a:latin typeface="Roboto Condensed Light" panose="02000000000000000000" pitchFamily="2" charset="0"/>
                <a:cs typeface="Arial Narrow"/>
              </a:rPr>
              <a:t> </a:t>
            </a:r>
            <a:r>
              <a:rPr lang="en-CA" sz="1200" spc="-24">
                <a:solidFill>
                  <a:srgbClr val="464646"/>
                </a:solidFill>
                <a:latin typeface="Roboto Condensed Light" panose="02000000000000000000" pitchFamily="2" charset="0"/>
                <a:cs typeface="Arial Narrow"/>
              </a:rPr>
              <a:t>al.</a:t>
            </a:r>
            <a:r>
              <a:rPr lang="en-CA" sz="1200" spc="-64">
                <a:solidFill>
                  <a:srgbClr val="464646"/>
                </a:solidFill>
                <a:latin typeface="Roboto Condensed Light" panose="02000000000000000000" pitchFamily="2" charset="0"/>
                <a:cs typeface="Arial Narrow"/>
              </a:rPr>
              <a:t> </a:t>
            </a:r>
            <a:r>
              <a:rPr lang="en-CA" sz="1200" spc="-3">
                <a:solidFill>
                  <a:srgbClr val="464646"/>
                </a:solidFill>
                <a:latin typeface="Roboto Condensed Light" panose="02000000000000000000" pitchFamily="2" charset="0"/>
                <a:cs typeface="Arial Narrow"/>
              </a:rPr>
              <a:t>“</a:t>
            </a:r>
            <a:r>
              <a:rPr lang="en-CA" sz="1200" spc="-64">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Creating</a:t>
            </a:r>
            <a:r>
              <a:rPr lang="en-CA" sz="1200" spc="-64">
                <a:solidFill>
                  <a:srgbClr val="464646"/>
                </a:solidFill>
                <a:latin typeface="Roboto Condensed Light" panose="02000000000000000000" pitchFamily="2" charset="0"/>
                <a:cs typeface="Arial Narrow"/>
              </a:rPr>
              <a:t> </a:t>
            </a:r>
            <a:r>
              <a:rPr lang="en-CA" sz="1200" spc="-21">
                <a:solidFill>
                  <a:srgbClr val="464646"/>
                </a:solidFill>
                <a:latin typeface="Roboto Condensed Light" panose="02000000000000000000" pitchFamily="2" charset="0"/>
                <a:cs typeface="Arial Narrow"/>
              </a:rPr>
              <a:t>an</a:t>
            </a:r>
            <a:r>
              <a:rPr lang="en-CA" sz="1200" spc="-127">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Agile</a:t>
            </a:r>
            <a:r>
              <a:rPr lang="en-CA" sz="1200" spc="-64">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Organization.”</a:t>
            </a:r>
            <a:r>
              <a:rPr lang="en-CA" sz="1200" spc="-124">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Accenture.</a:t>
            </a:r>
            <a:r>
              <a:rPr lang="en-CA" sz="1200" spc="-64">
                <a:solidFill>
                  <a:srgbClr val="464646"/>
                </a:solidFill>
                <a:latin typeface="Roboto Condensed Light" panose="02000000000000000000" pitchFamily="2" charset="0"/>
                <a:cs typeface="Arial Narrow"/>
              </a:rPr>
              <a:t> </a:t>
            </a:r>
            <a:r>
              <a:rPr lang="en-CA" sz="1200" spc="-27">
                <a:solidFill>
                  <a:srgbClr val="464646"/>
                </a:solidFill>
                <a:latin typeface="Roboto Condensed Light" panose="02000000000000000000" pitchFamily="2" charset="0"/>
                <a:cs typeface="Arial Narrow"/>
              </a:rPr>
              <a:t>Oct.</a:t>
            </a:r>
            <a:r>
              <a:rPr lang="en-CA" sz="1200" spc="-67">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2009.</a:t>
            </a:r>
            <a:r>
              <a:rPr lang="en-CA" sz="1200" spc="-64">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Web.</a:t>
            </a:r>
            <a:r>
              <a:rPr lang="en-CA" sz="1200" spc="-64">
                <a:solidFill>
                  <a:srgbClr val="464646"/>
                </a:solidFill>
                <a:latin typeface="Roboto Condensed Light" panose="02000000000000000000" pitchFamily="2" charset="0"/>
                <a:cs typeface="Arial Narrow"/>
              </a:rPr>
              <a:t> </a:t>
            </a:r>
            <a:r>
              <a:rPr lang="en-CA" sz="1200" spc="-49">
                <a:solidFill>
                  <a:srgbClr val="464646"/>
                </a:solidFill>
                <a:latin typeface="Roboto Condensed Light" panose="02000000000000000000" pitchFamily="2" charset="0"/>
                <a:cs typeface="Arial Narrow"/>
              </a:rPr>
              <a:t>Nov.</a:t>
            </a:r>
            <a:r>
              <a:rPr lang="en-CA" sz="1200" spc="-64">
                <a:solidFill>
                  <a:srgbClr val="464646"/>
                </a:solidFill>
                <a:latin typeface="Roboto Condensed Light" panose="02000000000000000000" pitchFamily="2" charset="0"/>
                <a:cs typeface="Arial Narrow"/>
              </a:rPr>
              <a:t> </a:t>
            </a:r>
            <a:r>
              <a:rPr lang="en-CA" sz="1200" spc="-36">
                <a:solidFill>
                  <a:srgbClr val="464646"/>
                </a:solidFill>
                <a:latin typeface="Roboto Condensed Light" panose="02000000000000000000" pitchFamily="2" charset="0"/>
                <a:cs typeface="Arial Narrow"/>
              </a:rPr>
              <a:t>2013.</a:t>
            </a:r>
            <a:endParaRPr lang="en-CA" sz="1200">
              <a:latin typeface="Roboto Condensed Light" panose="02000000000000000000" pitchFamily="2" charset="0"/>
              <a:cs typeface="Arial Narrow"/>
            </a:endParaRPr>
          </a:p>
          <a:p>
            <a:pPr marL="7701" marR="159031">
              <a:lnSpc>
                <a:spcPts val="1558"/>
              </a:lnSpc>
              <a:spcBef>
                <a:spcPts val="55"/>
              </a:spcBef>
            </a:pPr>
            <a:r>
              <a:rPr lang="en-CA" sz="1200" spc="-36">
                <a:solidFill>
                  <a:srgbClr val="0076B7"/>
                </a:solidFill>
                <a:latin typeface="Roboto Condensed Light" panose="02000000000000000000" pitchFamily="2" charset="0"/>
                <a:cs typeface="Arial Narrow"/>
                <a:hlinkClick r:id="rId3"/>
              </a:rPr>
              <a:t>&lt;http://www.accenture.com/SiteCollectionDocuments/PDF/OutlookPDF_AgileOrganization_02. </a:t>
            </a:r>
            <a:r>
              <a:rPr lang="en-CA" sz="1200" spc="-36">
                <a:solidFill>
                  <a:srgbClr val="0076B7"/>
                </a:solidFill>
                <a:latin typeface="Roboto Condensed Light" panose="02000000000000000000" pitchFamily="2" charset="0"/>
                <a:cs typeface="Arial Narrow"/>
              </a:rPr>
              <a:t> </a:t>
            </a:r>
            <a:r>
              <a:rPr lang="en-CA" sz="1200" spc="-30">
                <a:solidFill>
                  <a:srgbClr val="0076B7"/>
                </a:solidFill>
                <a:latin typeface="Roboto Condensed Light" panose="02000000000000000000" pitchFamily="2" charset="0"/>
                <a:cs typeface="Arial Narrow"/>
              </a:rPr>
              <a:t>pdf&gt;</a:t>
            </a:r>
            <a:r>
              <a:rPr lang="en-CA" sz="1200" spc="-30">
                <a:solidFill>
                  <a:srgbClr val="464646"/>
                </a:solidFill>
                <a:latin typeface="Roboto Condensed Light" panose="02000000000000000000" pitchFamily="2" charset="0"/>
                <a:cs typeface="Arial Narrow"/>
              </a:rPr>
              <a:t>.</a:t>
            </a:r>
            <a:endParaRPr lang="en-CA" sz="1200">
              <a:latin typeface="Roboto Condensed Light" panose="02000000000000000000" pitchFamily="2" charset="0"/>
              <a:cs typeface="Arial Narrow"/>
            </a:endParaRPr>
          </a:p>
          <a:p>
            <a:pPr>
              <a:spcBef>
                <a:spcPts val="6"/>
              </a:spcBef>
            </a:pPr>
            <a:endParaRPr lang="en-CA" sz="1200">
              <a:latin typeface="Roboto Condensed Light" panose="02000000000000000000" pitchFamily="2" charset="0"/>
              <a:cs typeface="Times New Roman"/>
            </a:endParaRPr>
          </a:p>
          <a:p>
            <a:pPr marL="7701" marR="182520">
              <a:spcBef>
                <a:spcPts val="3"/>
              </a:spcBef>
            </a:pPr>
            <a:r>
              <a:rPr lang="en-CA" sz="1200" spc="-30" err="1">
                <a:solidFill>
                  <a:srgbClr val="464646"/>
                </a:solidFill>
                <a:latin typeface="Roboto Condensed Light" panose="02000000000000000000" pitchFamily="2" charset="0"/>
                <a:cs typeface="Arial Narrow"/>
              </a:rPr>
              <a:t>Croxon</a:t>
            </a:r>
            <a:r>
              <a:rPr lang="en-CA" sz="1200" spc="-30">
                <a:solidFill>
                  <a:srgbClr val="464646"/>
                </a:solidFill>
                <a:latin typeface="Roboto Condensed Light" panose="02000000000000000000" pitchFamily="2" charset="0"/>
                <a:cs typeface="Arial Narrow"/>
              </a:rPr>
              <a:t>,</a:t>
            </a:r>
            <a:r>
              <a:rPr lang="en-CA" sz="1200" spc="-67">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Bruce</a:t>
            </a:r>
            <a:r>
              <a:rPr lang="en-CA" sz="1200" spc="-67">
                <a:solidFill>
                  <a:srgbClr val="464646"/>
                </a:solidFill>
                <a:latin typeface="Roboto Condensed Light" panose="02000000000000000000" pitchFamily="2" charset="0"/>
                <a:cs typeface="Arial Narrow"/>
              </a:rPr>
              <a:t> </a:t>
            </a:r>
            <a:r>
              <a:rPr lang="en-CA" sz="1200" spc="-18">
                <a:solidFill>
                  <a:srgbClr val="464646"/>
                </a:solidFill>
                <a:latin typeface="Roboto Condensed Light" panose="02000000000000000000" pitchFamily="2" charset="0"/>
                <a:cs typeface="Arial Narrow"/>
              </a:rPr>
              <a:t>et</a:t>
            </a:r>
            <a:r>
              <a:rPr lang="en-CA" sz="1200" spc="-64">
                <a:solidFill>
                  <a:srgbClr val="464646"/>
                </a:solidFill>
                <a:latin typeface="Roboto Condensed Light" panose="02000000000000000000" pitchFamily="2" charset="0"/>
                <a:cs typeface="Arial Narrow"/>
              </a:rPr>
              <a:t> </a:t>
            </a:r>
            <a:r>
              <a:rPr lang="en-CA" sz="1200" spc="-24">
                <a:solidFill>
                  <a:srgbClr val="464646"/>
                </a:solidFill>
                <a:latin typeface="Roboto Condensed Light" panose="02000000000000000000" pitchFamily="2" charset="0"/>
                <a:cs typeface="Arial Narrow"/>
              </a:rPr>
              <a:t>al.</a:t>
            </a:r>
            <a:r>
              <a:rPr lang="en-CA" sz="1200" spc="-67">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“Dinner</a:t>
            </a:r>
            <a:r>
              <a:rPr lang="en-CA" sz="1200" spc="-67">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Series:</a:t>
            </a:r>
            <a:r>
              <a:rPr lang="en-CA" sz="1200" spc="-64">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Performance</a:t>
            </a:r>
            <a:r>
              <a:rPr lang="en-CA" sz="1200" spc="-67">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Management</a:t>
            </a:r>
            <a:r>
              <a:rPr lang="en-CA" sz="1200" spc="-64">
                <a:solidFill>
                  <a:srgbClr val="464646"/>
                </a:solidFill>
                <a:latin typeface="Roboto Condensed Light" panose="02000000000000000000" pitchFamily="2" charset="0"/>
                <a:cs typeface="Arial Narrow"/>
              </a:rPr>
              <a:t> </a:t>
            </a:r>
            <a:r>
              <a:rPr lang="en-CA" sz="1200" spc="-27">
                <a:solidFill>
                  <a:srgbClr val="464646"/>
                </a:solidFill>
                <a:latin typeface="Roboto Condensed Light" panose="02000000000000000000" pitchFamily="2" charset="0"/>
                <a:cs typeface="Arial Narrow"/>
              </a:rPr>
              <a:t>with</a:t>
            </a:r>
            <a:r>
              <a:rPr lang="en-CA" sz="1200" spc="-67">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Bruce</a:t>
            </a:r>
            <a:r>
              <a:rPr lang="en-CA" sz="1200" spc="-67">
                <a:solidFill>
                  <a:srgbClr val="464646"/>
                </a:solidFill>
                <a:latin typeface="Roboto Condensed Light" panose="02000000000000000000" pitchFamily="2" charset="0"/>
                <a:cs typeface="Arial Narrow"/>
              </a:rPr>
              <a:t> </a:t>
            </a:r>
            <a:r>
              <a:rPr lang="en-CA" sz="1200" spc="-30" err="1">
                <a:solidFill>
                  <a:srgbClr val="464646"/>
                </a:solidFill>
                <a:latin typeface="Roboto Condensed Light" panose="02000000000000000000" pitchFamily="2" charset="0"/>
                <a:cs typeface="Arial Narrow"/>
              </a:rPr>
              <a:t>Croxon</a:t>
            </a:r>
            <a:r>
              <a:rPr lang="en-CA" sz="1200" spc="-64">
                <a:solidFill>
                  <a:srgbClr val="464646"/>
                </a:solidFill>
                <a:latin typeface="Roboto Condensed Light" panose="02000000000000000000" pitchFamily="2" charset="0"/>
                <a:cs typeface="Arial Narrow"/>
              </a:rPr>
              <a:t> </a:t>
            </a:r>
            <a:r>
              <a:rPr lang="en-CA" sz="1200" spc="-27">
                <a:solidFill>
                  <a:srgbClr val="464646"/>
                </a:solidFill>
                <a:latin typeface="Roboto Condensed Light" panose="02000000000000000000" pitchFamily="2" charset="0"/>
                <a:cs typeface="Arial Narrow"/>
              </a:rPr>
              <a:t>from</a:t>
            </a:r>
            <a:r>
              <a:rPr lang="en-CA" sz="1200" spc="-67">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CBC’s  ‘Dragon’s </a:t>
            </a:r>
            <a:r>
              <a:rPr lang="en-CA" sz="1200" spc="-30">
                <a:solidFill>
                  <a:srgbClr val="464646"/>
                </a:solidFill>
                <a:latin typeface="Roboto Condensed Light" panose="02000000000000000000" pitchFamily="2" charset="0"/>
                <a:cs typeface="Arial Narrow"/>
              </a:rPr>
              <a:t>Den’” </a:t>
            </a:r>
            <a:r>
              <a:rPr lang="en-CA" sz="1200" spc="-49">
                <a:solidFill>
                  <a:srgbClr val="464646"/>
                </a:solidFill>
                <a:latin typeface="Roboto Condensed Light" panose="02000000000000000000" pitchFamily="2" charset="0"/>
                <a:cs typeface="Arial Narrow"/>
              </a:rPr>
              <a:t>HRPA Toronto </a:t>
            </a:r>
            <a:r>
              <a:rPr lang="en-CA" sz="1200" spc="-39">
                <a:solidFill>
                  <a:srgbClr val="464646"/>
                </a:solidFill>
                <a:latin typeface="Roboto Condensed Light" panose="02000000000000000000" pitchFamily="2" charset="0"/>
                <a:cs typeface="Arial Narrow"/>
              </a:rPr>
              <a:t>Chapter. </a:t>
            </a:r>
            <a:r>
              <a:rPr lang="en-CA" sz="1200" spc="-33">
                <a:solidFill>
                  <a:srgbClr val="464646"/>
                </a:solidFill>
                <a:latin typeface="Roboto Condensed Light" panose="02000000000000000000" pitchFamily="2" charset="0"/>
                <a:cs typeface="Arial Narrow"/>
              </a:rPr>
              <a:t>Sheraton </a:t>
            </a:r>
            <a:r>
              <a:rPr lang="en-CA" sz="1200" spc="-30">
                <a:solidFill>
                  <a:srgbClr val="464646"/>
                </a:solidFill>
                <a:latin typeface="Roboto Condensed Light" panose="02000000000000000000" pitchFamily="2" charset="0"/>
                <a:cs typeface="Arial Narrow"/>
              </a:rPr>
              <a:t>Hotel, </a:t>
            </a:r>
            <a:r>
              <a:rPr lang="en-CA" sz="1200" spc="-45">
                <a:solidFill>
                  <a:srgbClr val="464646"/>
                </a:solidFill>
                <a:latin typeface="Roboto Condensed Light" panose="02000000000000000000" pitchFamily="2" charset="0"/>
                <a:cs typeface="Arial Narrow"/>
              </a:rPr>
              <a:t>Toronto, </a:t>
            </a:r>
            <a:r>
              <a:rPr lang="en-CA" sz="1200" spc="-24">
                <a:solidFill>
                  <a:srgbClr val="464646"/>
                </a:solidFill>
                <a:latin typeface="Roboto Condensed Light" panose="02000000000000000000" pitchFamily="2" charset="0"/>
                <a:cs typeface="Arial Narrow"/>
              </a:rPr>
              <a:t>ON. </a:t>
            </a:r>
            <a:r>
              <a:rPr lang="en-CA" sz="1200" spc="-21">
                <a:solidFill>
                  <a:srgbClr val="464646"/>
                </a:solidFill>
                <a:latin typeface="Roboto Condensed Light" panose="02000000000000000000" pitchFamily="2" charset="0"/>
                <a:cs typeface="Arial Narrow"/>
              </a:rPr>
              <a:t>12 </a:t>
            </a:r>
            <a:r>
              <a:rPr lang="en-CA" sz="1200" spc="-49">
                <a:solidFill>
                  <a:srgbClr val="464646"/>
                </a:solidFill>
                <a:latin typeface="Roboto Condensed Light" panose="02000000000000000000" pitchFamily="2" charset="0"/>
                <a:cs typeface="Arial Narrow"/>
              </a:rPr>
              <a:t>Nov. </a:t>
            </a:r>
            <a:r>
              <a:rPr lang="en-CA" sz="1200" spc="-30">
                <a:solidFill>
                  <a:srgbClr val="464646"/>
                </a:solidFill>
                <a:latin typeface="Roboto Condensed Light" panose="02000000000000000000" pitchFamily="2" charset="0"/>
                <a:cs typeface="Arial Narrow"/>
              </a:rPr>
              <a:t>2013. </a:t>
            </a:r>
            <a:r>
              <a:rPr lang="en-CA" sz="1200" spc="-36">
                <a:solidFill>
                  <a:srgbClr val="464646"/>
                </a:solidFill>
                <a:latin typeface="Roboto Condensed Light" panose="02000000000000000000" pitchFamily="2" charset="0"/>
                <a:cs typeface="Arial Narrow"/>
              </a:rPr>
              <a:t>Panel  discussion.</a:t>
            </a:r>
            <a:endParaRPr lang="en-CA" sz="1200">
              <a:latin typeface="Roboto Condensed Light" panose="02000000000000000000" pitchFamily="2" charset="0"/>
              <a:cs typeface="Arial Narrow"/>
            </a:endParaRPr>
          </a:p>
          <a:p>
            <a:pPr>
              <a:spcBef>
                <a:spcPts val="9"/>
              </a:spcBef>
            </a:pPr>
            <a:endParaRPr lang="en-CA" sz="1200">
              <a:latin typeface="Roboto Condensed Light" panose="02000000000000000000" pitchFamily="2" charset="0"/>
              <a:cs typeface="Times New Roman"/>
            </a:endParaRPr>
          </a:p>
          <a:p>
            <a:pPr marL="7701" marR="109358">
              <a:spcBef>
                <a:spcPts val="3"/>
              </a:spcBef>
            </a:pPr>
            <a:r>
              <a:rPr lang="en-CA" sz="1200" spc="-33" err="1">
                <a:solidFill>
                  <a:srgbClr val="464646"/>
                </a:solidFill>
                <a:latin typeface="Roboto Condensed Light" panose="02000000000000000000" pitchFamily="2" charset="0"/>
                <a:cs typeface="Arial Narrow"/>
              </a:rPr>
              <a:t>Culbert</a:t>
            </a:r>
            <a:r>
              <a:rPr lang="en-CA" sz="1200" spc="-33">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Samuel. </a:t>
            </a:r>
            <a:r>
              <a:rPr lang="en-CA" sz="1200" spc="-24">
                <a:solidFill>
                  <a:srgbClr val="464646"/>
                </a:solidFill>
                <a:latin typeface="Roboto Condensed Light" panose="02000000000000000000" pitchFamily="2" charset="0"/>
                <a:cs typeface="Arial Narrow"/>
              </a:rPr>
              <a:t>“10 </a:t>
            </a:r>
            <a:r>
              <a:rPr lang="en-CA" sz="1200" spc="-33">
                <a:solidFill>
                  <a:srgbClr val="464646"/>
                </a:solidFill>
                <a:latin typeface="Roboto Condensed Light" panose="02000000000000000000" pitchFamily="2" charset="0"/>
                <a:cs typeface="Arial Narrow"/>
              </a:rPr>
              <a:t>Reasons </a:t>
            </a:r>
            <a:r>
              <a:rPr lang="en-CA" sz="1200" spc="-18">
                <a:solidFill>
                  <a:srgbClr val="464646"/>
                </a:solidFill>
                <a:latin typeface="Roboto Condensed Light" panose="02000000000000000000" pitchFamily="2" charset="0"/>
                <a:cs typeface="Arial Narrow"/>
              </a:rPr>
              <a:t>to </a:t>
            </a:r>
            <a:r>
              <a:rPr lang="en-CA" sz="1200" spc="-24">
                <a:solidFill>
                  <a:srgbClr val="464646"/>
                </a:solidFill>
                <a:latin typeface="Roboto Condensed Light" panose="02000000000000000000" pitchFamily="2" charset="0"/>
                <a:cs typeface="Arial Narrow"/>
              </a:rPr>
              <a:t>Get Rid </a:t>
            </a:r>
            <a:r>
              <a:rPr lang="en-CA" sz="1200" spc="-18">
                <a:solidFill>
                  <a:srgbClr val="464646"/>
                </a:solidFill>
                <a:latin typeface="Roboto Condensed Light" panose="02000000000000000000" pitchFamily="2" charset="0"/>
                <a:cs typeface="Arial Narrow"/>
              </a:rPr>
              <a:t>of </a:t>
            </a:r>
            <a:r>
              <a:rPr lang="en-CA" sz="1200" spc="-33">
                <a:solidFill>
                  <a:srgbClr val="464646"/>
                </a:solidFill>
                <a:latin typeface="Roboto Condensed Light" panose="02000000000000000000" pitchFamily="2" charset="0"/>
                <a:cs typeface="Arial Narrow"/>
              </a:rPr>
              <a:t>Performance Reviews.” </a:t>
            </a:r>
            <a:r>
              <a:rPr lang="en-CA" sz="1200" spc="-30">
                <a:solidFill>
                  <a:srgbClr val="464646"/>
                </a:solidFill>
                <a:latin typeface="Roboto Condensed Light" panose="02000000000000000000" pitchFamily="2" charset="0"/>
                <a:cs typeface="Arial Narrow"/>
              </a:rPr>
              <a:t>Huffington </a:t>
            </a:r>
            <a:r>
              <a:rPr lang="en-CA" sz="1200" spc="-27">
                <a:solidFill>
                  <a:srgbClr val="464646"/>
                </a:solidFill>
                <a:latin typeface="Roboto Condensed Light" panose="02000000000000000000" pitchFamily="2" charset="0"/>
                <a:cs typeface="Arial Narrow"/>
              </a:rPr>
              <a:t>Post </a:t>
            </a:r>
            <a:r>
              <a:rPr lang="en-CA" sz="1200" spc="-36">
                <a:solidFill>
                  <a:srgbClr val="464646"/>
                </a:solidFill>
                <a:latin typeface="Roboto Condensed Light" panose="02000000000000000000" pitchFamily="2" charset="0"/>
                <a:cs typeface="Arial Narrow"/>
              </a:rPr>
              <a:t>Business.  </a:t>
            </a:r>
            <a:r>
              <a:rPr lang="en-CA" sz="1200" spc="-21">
                <a:solidFill>
                  <a:srgbClr val="464646"/>
                </a:solidFill>
                <a:latin typeface="Roboto Condensed Light" panose="02000000000000000000" pitchFamily="2" charset="0"/>
                <a:cs typeface="Arial Narrow"/>
              </a:rPr>
              <a:t>18</a:t>
            </a:r>
            <a:r>
              <a:rPr lang="en-CA" sz="1200" spc="-61">
                <a:solidFill>
                  <a:srgbClr val="464646"/>
                </a:solidFill>
                <a:latin typeface="Roboto Condensed Light" panose="02000000000000000000" pitchFamily="2" charset="0"/>
                <a:cs typeface="Arial Narrow"/>
              </a:rPr>
              <a:t> </a:t>
            </a:r>
            <a:r>
              <a:rPr lang="en-CA" sz="1200" spc="-27">
                <a:solidFill>
                  <a:srgbClr val="464646"/>
                </a:solidFill>
                <a:latin typeface="Roboto Condensed Light" panose="02000000000000000000" pitchFamily="2" charset="0"/>
                <a:cs typeface="Arial Narrow"/>
              </a:rPr>
              <a:t>Dec.</a:t>
            </a:r>
            <a:r>
              <a:rPr lang="en-CA" sz="1200" spc="-61">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2012.</a:t>
            </a:r>
            <a:r>
              <a:rPr lang="en-CA" sz="1200" spc="-61">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Web.</a:t>
            </a:r>
            <a:r>
              <a:rPr lang="en-CA" sz="1200" spc="-61">
                <a:solidFill>
                  <a:srgbClr val="464646"/>
                </a:solidFill>
                <a:latin typeface="Roboto Condensed Light" panose="02000000000000000000" pitchFamily="2" charset="0"/>
                <a:cs typeface="Arial Narrow"/>
              </a:rPr>
              <a:t> </a:t>
            </a:r>
            <a:r>
              <a:rPr lang="en-CA" sz="1200" spc="-21">
                <a:solidFill>
                  <a:srgbClr val="464646"/>
                </a:solidFill>
                <a:latin typeface="Roboto Condensed Light" panose="02000000000000000000" pitchFamily="2" charset="0"/>
                <a:cs typeface="Arial Narrow"/>
              </a:rPr>
              <a:t>28</a:t>
            </a:r>
            <a:r>
              <a:rPr lang="en-CA" sz="1200" spc="-61">
                <a:solidFill>
                  <a:srgbClr val="464646"/>
                </a:solidFill>
                <a:latin typeface="Roboto Condensed Light" panose="02000000000000000000" pitchFamily="2" charset="0"/>
                <a:cs typeface="Arial Narrow"/>
              </a:rPr>
              <a:t> </a:t>
            </a:r>
            <a:r>
              <a:rPr lang="en-CA" sz="1200" spc="-27">
                <a:solidFill>
                  <a:srgbClr val="464646"/>
                </a:solidFill>
                <a:latin typeface="Roboto Condensed Light" panose="02000000000000000000" pitchFamily="2" charset="0"/>
                <a:cs typeface="Arial Narrow"/>
              </a:rPr>
              <a:t>Oct.</a:t>
            </a:r>
            <a:r>
              <a:rPr lang="en-CA" sz="1200" spc="-61">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2013.</a:t>
            </a:r>
            <a:r>
              <a:rPr lang="en-CA" sz="1200" spc="-58">
                <a:solidFill>
                  <a:srgbClr val="464646"/>
                </a:solidFill>
                <a:latin typeface="Roboto Condensed Light" panose="02000000000000000000" pitchFamily="2" charset="0"/>
                <a:cs typeface="Arial Narrow"/>
              </a:rPr>
              <a:t> </a:t>
            </a:r>
            <a:r>
              <a:rPr lang="en-CA" sz="1200" spc="-36">
                <a:solidFill>
                  <a:srgbClr val="0076B7"/>
                </a:solidFill>
                <a:latin typeface="Roboto Condensed Light" panose="02000000000000000000" pitchFamily="2" charset="0"/>
                <a:cs typeface="Arial Narrow"/>
                <a:hlinkClick r:id="rId4"/>
              </a:rPr>
              <a:t>&lt;http://www.huffingtonpost.com/samuel-culbert/performance- </a:t>
            </a:r>
            <a:r>
              <a:rPr lang="en-CA" sz="1200" spc="-36">
                <a:solidFill>
                  <a:srgbClr val="0076B7"/>
                </a:solidFill>
                <a:latin typeface="Roboto Condensed Light" panose="02000000000000000000" pitchFamily="2" charset="0"/>
                <a:cs typeface="Arial Narrow"/>
              </a:rPr>
              <a:t> reviews_b_2325104.html&gt;</a:t>
            </a:r>
            <a:r>
              <a:rPr lang="en-CA" sz="1200" spc="-36">
                <a:solidFill>
                  <a:srgbClr val="464646"/>
                </a:solidFill>
                <a:latin typeface="Roboto Condensed Light" panose="02000000000000000000" pitchFamily="2" charset="0"/>
                <a:cs typeface="Arial Narrow"/>
              </a:rPr>
              <a:t>.</a:t>
            </a:r>
            <a:endParaRPr lang="en-CA" sz="1200">
              <a:latin typeface="Roboto Condensed Light" panose="02000000000000000000" pitchFamily="2" charset="0"/>
              <a:cs typeface="Arial Narrow"/>
            </a:endParaRPr>
          </a:p>
          <a:p>
            <a:pPr>
              <a:spcBef>
                <a:spcPts val="9"/>
              </a:spcBef>
            </a:pPr>
            <a:endParaRPr lang="en-CA" sz="1200">
              <a:latin typeface="Roboto Condensed Light" panose="02000000000000000000" pitchFamily="2" charset="0"/>
              <a:cs typeface="Times New Roman"/>
            </a:endParaRPr>
          </a:p>
          <a:p>
            <a:pPr marL="7701" marR="3081"/>
            <a:r>
              <a:rPr lang="en-CA" sz="1200" spc="-33">
                <a:solidFill>
                  <a:srgbClr val="464646"/>
                </a:solidFill>
                <a:latin typeface="Roboto Condensed Light" panose="02000000000000000000" pitchFamily="2" charset="0"/>
                <a:cs typeface="Arial Narrow"/>
              </a:rPr>
              <a:t>Denning, </a:t>
            </a:r>
            <a:r>
              <a:rPr lang="en-CA" sz="1200" spc="-30">
                <a:solidFill>
                  <a:srgbClr val="464646"/>
                </a:solidFill>
                <a:latin typeface="Roboto Condensed Light" panose="02000000000000000000" pitchFamily="2" charset="0"/>
                <a:cs typeface="Arial Narrow"/>
              </a:rPr>
              <a:t>Steve. </a:t>
            </a:r>
            <a:r>
              <a:rPr lang="en-CA" sz="1200" spc="-27">
                <a:solidFill>
                  <a:srgbClr val="464646"/>
                </a:solidFill>
                <a:latin typeface="Roboto Condensed Light" panose="02000000000000000000" pitchFamily="2" charset="0"/>
                <a:cs typeface="Arial Narrow"/>
              </a:rPr>
              <a:t>“The Case </a:t>
            </a:r>
            <a:r>
              <a:rPr lang="en-CA" sz="1200" spc="-30">
                <a:solidFill>
                  <a:srgbClr val="464646"/>
                </a:solidFill>
                <a:latin typeface="Roboto Condensed Light" panose="02000000000000000000" pitchFamily="2" charset="0"/>
                <a:cs typeface="Arial Narrow"/>
              </a:rPr>
              <a:t>Against Agile: </a:t>
            </a:r>
            <a:r>
              <a:rPr lang="en-CA" sz="1200" spc="-64">
                <a:solidFill>
                  <a:srgbClr val="464646"/>
                </a:solidFill>
                <a:latin typeface="Roboto Condensed Light" panose="02000000000000000000" pitchFamily="2" charset="0"/>
                <a:cs typeface="Arial Narrow"/>
              </a:rPr>
              <a:t>Ten </a:t>
            </a:r>
            <a:r>
              <a:rPr lang="en-CA" sz="1200" spc="-33">
                <a:solidFill>
                  <a:srgbClr val="464646"/>
                </a:solidFill>
                <a:latin typeface="Roboto Condensed Light" panose="02000000000000000000" pitchFamily="2" charset="0"/>
                <a:cs typeface="Arial Narrow"/>
              </a:rPr>
              <a:t>Perennial Management Objections.” </a:t>
            </a:r>
            <a:r>
              <a:rPr lang="en-CA" sz="1200" spc="-36">
                <a:solidFill>
                  <a:srgbClr val="464646"/>
                </a:solidFill>
                <a:latin typeface="Roboto Condensed Light" panose="02000000000000000000" pitchFamily="2" charset="0"/>
                <a:cs typeface="Arial Narrow"/>
              </a:rPr>
              <a:t>Forbes  </a:t>
            </a:r>
            <a:r>
              <a:rPr lang="en-CA" sz="1200" spc="-33">
                <a:solidFill>
                  <a:srgbClr val="464646"/>
                </a:solidFill>
                <a:latin typeface="Roboto Condensed Light" panose="02000000000000000000" pitchFamily="2" charset="0"/>
                <a:cs typeface="Arial Narrow"/>
              </a:rPr>
              <a:t>Magazine.</a:t>
            </a:r>
            <a:r>
              <a:rPr lang="en-CA" sz="1200" spc="-64">
                <a:solidFill>
                  <a:srgbClr val="464646"/>
                </a:solidFill>
                <a:latin typeface="Roboto Condensed Light" panose="02000000000000000000" pitchFamily="2" charset="0"/>
                <a:cs typeface="Arial Narrow"/>
              </a:rPr>
              <a:t> </a:t>
            </a:r>
            <a:r>
              <a:rPr lang="en-CA" sz="1200" spc="-21">
                <a:solidFill>
                  <a:srgbClr val="464646"/>
                </a:solidFill>
                <a:latin typeface="Roboto Condensed Light" panose="02000000000000000000" pitchFamily="2" charset="0"/>
                <a:cs typeface="Arial Narrow"/>
              </a:rPr>
              <a:t>17</a:t>
            </a:r>
            <a:r>
              <a:rPr lang="en-CA" sz="1200" spc="-124">
                <a:solidFill>
                  <a:srgbClr val="464646"/>
                </a:solidFill>
                <a:latin typeface="Roboto Condensed Light" panose="02000000000000000000" pitchFamily="2" charset="0"/>
                <a:cs typeface="Arial Narrow"/>
              </a:rPr>
              <a:t> </a:t>
            </a:r>
            <a:r>
              <a:rPr lang="en-CA" sz="1200" spc="-42">
                <a:solidFill>
                  <a:srgbClr val="464646"/>
                </a:solidFill>
                <a:latin typeface="Roboto Condensed Light" panose="02000000000000000000" pitchFamily="2" charset="0"/>
                <a:cs typeface="Arial Narrow"/>
              </a:rPr>
              <a:t>Apr.</a:t>
            </a:r>
            <a:r>
              <a:rPr lang="en-CA" sz="1200" spc="-64">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2012.</a:t>
            </a:r>
            <a:r>
              <a:rPr lang="en-CA" sz="1200" spc="-61">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Web.</a:t>
            </a:r>
            <a:r>
              <a:rPr lang="en-CA" sz="1200" spc="-64">
                <a:solidFill>
                  <a:srgbClr val="464646"/>
                </a:solidFill>
                <a:latin typeface="Roboto Condensed Light" panose="02000000000000000000" pitchFamily="2" charset="0"/>
                <a:cs typeface="Arial Narrow"/>
              </a:rPr>
              <a:t> </a:t>
            </a:r>
            <a:r>
              <a:rPr lang="en-CA" sz="1200" spc="-49">
                <a:solidFill>
                  <a:srgbClr val="464646"/>
                </a:solidFill>
                <a:latin typeface="Roboto Condensed Light" panose="02000000000000000000" pitchFamily="2" charset="0"/>
                <a:cs typeface="Arial Narrow"/>
              </a:rPr>
              <a:t>Nov.</a:t>
            </a:r>
            <a:r>
              <a:rPr lang="en-CA" sz="1200" spc="-64">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2013.</a:t>
            </a:r>
            <a:r>
              <a:rPr lang="en-CA" sz="1200" spc="-58">
                <a:solidFill>
                  <a:srgbClr val="464646"/>
                </a:solidFill>
                <a:latin typeface="Roboto Condensed Light" panose="02000000000000000000" pitchFamily="2" charset="0"/>
                <a:cs typeface="Arial Narrow"/>
              </a:rPr>
              <a:t> </a:t>
            </a:r>
            <a:r>
              <a:rPr lang="en-CA" sz="1200" spc="-36">
                <a:solidFill>
                  <a:srgbClr val="0076B7"/>
                </a:solidFill>
                <a:latin typeface="Roboto Condensed Light" panose="02000000000000000000" pitchFamily="2" charset="0"/>
                <a:cs typeface="Arial Narrow"/>
                <a:hlinkClick r:id="rId5"/>
              </a:rPr>
              <a:t>&lt;http://www.forbes.com/sites/stevedenning/2012/04/17/ </a:t>
            </a:r>
            <a:r>
              <a:rPr lang="en-CA" sz="1200" spc="-36">
                <a:solidFill>
                  <a:srgbClr val="0076B7"/>
                </a:solidFill>
                <a:latin typeface="Roboto Condensed Light" panose="02000000000000000000" pitchFamily="2" charset="0"/>
                <a:cs typeface="Arial Narrow"/>
              </a:rPr>
              <a:t> the-case-against-agile-ten-perennial-management-objections/&gt;</a:t>
            </a:r>
            <a:r>
              <a:rPr lang="en-CA" sz="1200" spc="-36">
                <a:solidFill>
                  <a:srgbClr val="464646"/>
                </a:solidFill>
                <a:latin typeface="Roboto Condensed Light" panose="02000000000000000000" pitchFamily="2" charset="0"/>
                <a:cs typeface="Arial Narrow"/>
              </a:rPr>
              <a:t>.</a:t>
            </a:r>
            <a:endParaRPr lang="en-CA" sz="1200">
              <a:latin typeface="Roboto Condensed Light" panose="02000000000000000000" pitchFamily="2" charset="0"/>
              <a:cs typeface="Arial Narrow"/>
            </a:endParaRPr>
          </a:p>
          <a:p>
            <a:pPr>
              <a:spcBef>
                <a:spcPts val="12"/>
              </a:spcBef>
            </a:pPr>
            <a:endParaRPr lang="en-CA" sz="1200">
              <a:latin typeface="Roboto Condensed Light" panose="02000000000000000000" pitchFamily="2" charset="0"/>
              <a:cs typeface="Times New Roman"/>
            </a:endParaRPr>
          </a:p>
          <a:p>
            <a:pPr marL="7701" marR="161342"/>
            <a:r>
              <a:rPr lang="en-CA" sz="1200" spc="-30" err="1">
                <a:solidFill>
                  <a:srgbClr val="464646"/>
                </a:solidFill>
                <a:latin typeface="Roboto Condensed Light" panose="02000000000000000000" pitchFamily="2" charset="0"/>
                <a:cs typeface="Arial Narrow"/>
              </a:rPr>
              <a:t>Estis</a:t>
            </a:r>
            <a:r>
              <a:rPr lang="en-CA" sz="1200" spc="-30">
                <a:solidFill>
                  <a:srgbClr val="464646"/>
                </a:solidFill>
                <a:latin typeface="Roboto Condensed Light" panose="02000000000000000000" pitchFamily="2" charset="0"/>
                <a:cs typeface="Arial Narrow"/>
              </a:rPr>
              <a:t>,</a:t>
            </a:r>
            <a:r>
              <a:rPr lang="en-CA" sz="1200" spc="-64">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Ryan.</a:t>
            </a:r>
            <a:r>
              <a:rPr lang="en-CA" sz="1200" spc="-61">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“Blowing</a:t>
            </a:r>
            <a:r>
              <a:rPr lang="en-CA" sz="1200" spc="-61">
                <a:solidFill>
                  <a:srgbClr val="464646"/>
                </a:solidFill>
                <a:latin typeface="Roboto Condensed Light" panose="02000000000000000000" pitchFamily="2" charset="0"/>
                <a:cs typeface="Arial Narrow"/>
              </a:rPr>
              <a:t> </a:t>
            </a:r>
            <a:r>
              <a:rPr lang="en-CA" sz="1200" spc="-21">
                <a:solidFill>
                  <a:srgbClr val="464646"/>
                </a:solidFill>
                <a:latin typeface="Roboto Condensed Light" panose="02000000000000000000" pitchFamily="2" charset="0"/>
                <a:cs typeface="Arial Narrow"/>
              </a:rPr>
              <a:t>up</a:t>
            </a:r>
            <a:r>
              <a:rPr lang="en-CA" sz="1200" spc="-61">
                <a:solidFill>
                  <a:srgbClr val="464646"/>
                </a:solidFill>
                <a:latin typeface="Roboto Condensed Light" panose="02000000000000000000" pitchFamily="2" charset="0"/>
                <a:cs typeface="Arial Narrow"/>
              </a:rPr>
              <a:t> </a:t>
            </a:r>
            <a:r>
              <a:rPr lang="en-CA" sz="1200" spc="-24">
                <a:solidFill>
                  <a:srgbClr val="464646"/>
                </a:solidFill>
                <a:latin typeface="Roboto Condensed Light" panose="02000000000000000000" pitchFamily="2" charset="0"/>
                <a:cs typeface="Arial Narrow"/>
              </a:rPr>
              <a:t>the</a:t>
            </a:r>
            <a:r>
              <a:rPr lang="en-CA" sz="1200" spc="-64">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Performance</a:t>
            </a:r>
            <a:r>
              <a:rPr lang="en-CA" sz="1200" spc="-61">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Review:</a:t>
            </a:r>
            <a:r>
              <a:rPr lang="en-CA" sz="1200" spc="-61">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Interview</a:t>
            </a:r>
            <a:r>
              <a:rPr lang="en-CA" sz="1200" spc="-61">
                <a:solidFill>
                  <a:srgbClr val="464646"/>
                </a:solidFill>
                <a:latin typeface="Roboto Condensed Light" panose="02000000000000000000" pitchFamily="2" charset="0"/>
                <a:cs typeface="Arial Narrow"/>
              </a:rPr>
              <a:t> </a:t>
            </a:r>
            <a:r>
              <a:rPr lang="en-CA" sz="1200" spc="-27">
                <a:solidFill>
                  <a:srgbClr val="464646"/>
                </a:solidFill>
                <a:latin typeface="Roboto Condensed Light" panose="02000000000000000000" pitchFamily="2" charset="0"/>
                <a:cs typeface="Arial Narrow"/>
              </a:rPr>
              <a:t>with</a:t>
            </a:r>
            <a:r>
              <a:rPr lang="en-CA" sz="1200" spc="-121">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Adobe’s</a:t>
            </a:r>
            <a:r>
              <a:rPr lang="en-CA" sz="1200" spc="-61">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Donna</a:t>
            </a:r>
            <a:r>
              <a:rPr lang="en-CA" sz="1200" spc="-61">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Morris.”</a:t>
            </a:r>
            <a:r>
              <a:rPr lang="en-CA" sz="1200" spc="-64">
                <a:solidFill>
                  <a:srgbClr val="464646"/>
                </a:solidFill>
                <a:latin typeface="Roboto Condensed Light" panose="02000000000000000000" pitchFamily="2" charset="0"/>
                <a:cs typeface="Arial Narrow"/>
              </a:rPr>
              <a:t> </a:t>
            </a:r>
            <a:r>
              <a:rPr lang="en-CA" sz="1200" spc="-36">
                <a:solidFill>
                  <a:srgbClr val="464646"/>
                </a:solidFill>
                <a:latin typeface="Roboto Condensed Light" panose="02000000000000000000" pitchFamily="2" charset="0"/>
                <a:cs typeface="Arial Narrow"/>
              </a:rPr>
              <a:t>Ryan  </a:t>
            </a:r>
            <a:r>
              <a:rPr lang="en-CA" sz="1200" spc="-30" err="1">
                <a:solidFill>
                  <a:srgbClr val="464646"/>
                </a:solidFill>
                <a:latin typeface="Roboto Condensed Light" panose="02000000000000000000" pitchFamily="2" charset="0"/>
                <a:cs typeface="Arial Narrow"/>
              </a:rPr>
              <a:t>Estis</a:t>
            </a:r>
            <a:r>
              <a:rPr lang="en-CA" sz="1200" spc="-61">
                <a:solidFill>
                  <a:srgbClr val="464646"/>
                </a:solidFill>
                <a:latin typeface="Roboto Condensed Light" panose="02000000000000000000" pitchFamily="2" charset="0"/>
                <a:cs typeface="Arial Narrow"/>
              </a:rPr>
              <a:t> </a:t>
            </a:r>
            <a:r>
              <a:rPr lang="en-CA" sz="1200" spc="-3">
                <a:solidFill>
                  <a:srgbClr val="464646"/>
                </a:solidFill>
                <a:latin typeface="Roboto Condensed Light" panose="02000000000000000000" pitchFamily="2" charset="0"/>
                <a:cs typeface="Arial Narrow"/>
              </a:rPr>
              <a:t>&amp;</a:t>
            </a:r>
            <a:r>
              <a:rPr lang="en-CA" sz="1200" spc="-118">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Associates.</a:t>
            </a:r>
            <a:r>
              <a:rPr lang="en-CA" sz="1200" spc="-61">
                <a:solidFill>
                  <a:srgbClr val="464646"/>
                </a:solidFill>
                <a:latin typeface="Roboto Condensed Light" panose="02000000000000000000" pitchFamily="2" charset="0"/>
                <a:cs typeface="Arial Narrow"/>
              </a:rPr>
              <a:t> </a:t>
            </a:r>
            <a:r>
              <a:rPr lang="en-CA" sz="1200" spc="-21">
                <a:solidFill>
                  <a:srgbClr val="464646"/>
                </a:solidFill>
                <a:latin typeface="Roboto Condensed Light" panose="02000000000000000000" pitchFamily="2" charset="0"/>
                <a:cs typeface="Arial Narrow"/>
              </a:rPr>
              <a:t>17</a:t>
            </a:r>
            <a:r>
              <a:rPr lang="en-CA" sz="1200" spc="-61">
                <a:solidFill>
                  <a:srgbClr val="464646"/>
                </a:solidFill>
                <a:latin typeface="Roboto Condensed Light" panose="02000000000000000000" pitchFamily="2" charset="0"/>
                <a:cs typeface="Arial Narrow"/>
              </a:rPr>
              <a:t> </a:t>
            </a:r>
            <a:r>
              <a:rPr lang="en-CA" sz="1200" spc="-27">
                <a:solidFill>
                  <a:srgbClr val="464646"/>
                </a:solidFill>
                <a:latin typeface="Roboto Condensed Light" panose="02000000000000000000" pitchFamily="2" charset="0"/>
                <a:cs typeface="Arial Narrow"/>
              </a:rPr>
              <a:t>June</a:t>
            </a:r>
            <a:r>
              <a:rPr lang="en-CA" sz="1200" spc="-58">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2013.</a:t>
            </a:r>
            <a:r>
              <a:rPr lang="en-CA" sz="1200" spc="-61">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Web.</a:t>
            </a:r>
            <a:r>
              <a:rPr lang="en-CA" sz="1200" spc="-61">
                <a:solidFill>
                  <a:srgbClr val="464646"/>
                </a:solidFill>
                <a:latin typeface="Roboto Condensed Light" panose="02000000000000000000" pitchFamily="2" charset="0"/>
                <a:cs typeface="Arial Narrow"/>
              </a:rPr>
              <a:t> </a:t>
            </a:r>
            <a:r>
              <a:rPr lang="en-CA" sz="1200" spc="-27">
                <a:solidFill>
                  <a:srgbClr val="464646"/>
                </a:solidFill>
                <a:latin typeface="Roboto Condensed Light" panose="02000000000000000000" pitchFamily="2" charset="0"/>
                <a:cs typeface="Arial Narrow"/>
              </a:rPr>
              <a:t>Oct.</a:t>
            </a:r>
            <a:r>
              <a:rPr lang="en-CA" sz="1200" spc="-58">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2013.</a:t>
            </a:r>
            <a:r>
              <a:rPr lang="en-CA" sz="1200" spc="-61">
                <a:solidFill>
                  <a:srgbClr val="464646"/>
                </a:solidFill>
                <a:latin typeface="Roboto Condensed Light" panose="02000000000000000000" pitchFamily="2" charset="0"/>
                <a:cs typeface="Arial Narrow"/>
              </a:rPr>
              <a:t> </a:t>
            </a:r>
            <a:r>
              <a:rPr lang="en-CA" sz="1200" spc="-36">
                <a:solidFill>
                  <a:srgbClr val="464646"/>
                </a:solidFill>
                <a:latin typeface="Roboto Condensed Light" panose="02000000000000000000" pitchFamily="2" charset="0"/>
                <a:cs typeface="Arial Narrow"/>
              </a:rPr>
              <a:t>&lt;</a:t>
            </a:r>
            <a:r>
              <a:rPr lang="en-CA" sz="1200" spc="-36">
                <a:solidFill>
                  <a:srgbClr val="0076B7"/>
                </a:solidFill>
                <a:latin typeface="Roboto Condensed Light" panose="02000000000000000000" pitchFamily="2" charset="0"/>
                <a:cs typeface="Arial Narrow"/>
                <a:hlinkClick r:id="rId6"/>
              </a:rPr>
              <a:t>http://ryanestis.com/adobe-interview/&gt;</a:t>
            </a:r>
            <a:r>
              <a:rPr lang="en-CA" sz="1200" spc="-36">
                <a:solidFill>
                  <a:srgbClr val="464646"/>
                </a:solidFill>
                <a:latin typeface="Roboto Condensed Light" panose="02000000000000000000" pitchFamily="2" charset="0"/>
                <a:cs typeface="Arial Narrow"/>
              </a:rPr>
              <a:t>.</a:t>
            </a:r>
            <a:endParaRPr lang="en-CA" sz="1200">
              <a:latin typeface="Roboto Condensed Light" panose="02000000000000000000" pitchFamily="2" charset="0"/>
              <a:cs typeface="Arial Narrow"/>
            </a:endParaRPr>
          </a:p>
          <a:p>
            <a:pPr lvl="0"/>
            <a:endParaRPr lang="en-US"/>
          </a:p>
        </p:txBody>
      </p:sp>
      <p:sp>
        <p:nvSpPr>
          <p:cNvPr id="12" name="Text Placeholder 10">
            <a:extLst>
              <a:ext uri="{FF2B5EF4-FFF2-40B4-BE49-F238E27FC236}">
                <a16:creationId xmlns:a16="http://schemas.microsoft.com/office/drawing/2014/main" id="{40878CB2-B10A-DE43-B5F1-CC1A4F9590DA}"/>
              </a:ext>
            </a:extLst>
          </p:cNvPr>
          <p:cNvSpPr>
            <a:spLocks noGrp="1"/>
          </p:cNvSpPr>
          <p:nvPr>
            <p:ph type="body" sz="quarter" idx="12" hasCustomPrompt="1"/>
          </p:nvPr>
        </p:nvSpPr>
        <p:spPr>
          <a:xfrm>
            <a:off x="6218985" y="1552498"/>
            <a:ext cx="5477732" cy="4503847"/>
          </a:xfrm>
          <a:prstGeom prst="rect">
            <a:avLst/>
          </a:prstGeom>
        </p:spPr>
        <p:txBody>
          <a:bodyPr lIns="0" tIns="0" rIns="0" bIns="0">
            <a:noAutofit/>
          </a:bodyPr>
          <a:lstStyle>
            <a:lvl1pPr marL="0" indent="0" algn="l">
              <a:buNone/>
              <a:defRPr sz="1200" baseline="0">
                <a:solidFill>
                  <a:srgbClr val="000000"/>
                </a:solidFill>
                <a:latin typeface="Roboto Condensed Light" panose="02000000000000000000" pitchFamily="2" charset="0"/>
              </a:defRPr>
            </a:lvl1pPr>
          </a:lstStyle>
          <a:p>
            <a:pPr marL="7701" marR="242975" algn="just">
              <a:spcBef>
                <a:spcPts val="55"/>
              </a:spcBef>
            </a:pPr>
            <a:r>
              <a:rPr lang="en-CA" sz="1200" spc="-30" err="1">
                <a:solidFill>
                  <a:srgbClr val="464646"/>
                </a:solidFill>
                <a:latin typeface="Roboto Condensed Light" panose="02000000000000000000" pitchFamily="2" charset="0"/>
                <a:cs typeface="Arial Narrow"/>
              </a:rPr>
              <a:t>Bersin</a:t>
            </a:r>
            <a:r>
              <a:rPr lang="en-CA" sz="1200" spc="-30">
                <a:solidFill>
                  <a:srgbClr val="464646"/>
                </a:solidFill>
                <a:latin typeface="Roboto Condensed Light" panose="02000000000000000000" pitchFamily="2" charset="0"/>
                <a:cs typeface="Arial Narrow"/>
              </a:rPr>
              <a:t>,</a:t>
            </a:r>
            <a:r>
              <a:rPr lang="en-CA" sz="1200" spc="-64">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Josh.</a:t>
            </a:r>
            <a:r>
              <a:rPr lang="en-CA" sz="1200" spc="-64">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“Time</a:t>
            </a:r>
            <a:r>
              <a:rPr lang="en-CA" sz="1200" spc="-64">
                <a:solidFill>
                  <a:srgbClr val="464646"/>
                </a:solidFill>
                <a:latin typeface="Roboto Condensed Light" panose="02000000000000000000" pitchFamily="2" charset="0"/>
                <a:cs typeface="Arial Narrow"/>
              </a:rPr>
              <a:t> </a:t>
            </a:r>
            <a:r>
              <a:rPr lang="en-CA" sz="1200" spc="-18">
                <a:solidFill>
                  <a:srgbClr val="464646"/>
                </a:solidFill>
                <a:latin typeface="Roboto Condensed Light" panose="02000000000000000000" pitchFamily="2" charset="0"/>
                <a:cs typeface="Arial Narrow"/>
              </a:rPr>
              <a:t>to</a:t>
            </a:r>
            <a:r>
              <a:rPr lang="en-CA" sz="1200" spc="-64">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Scrap</a:t>
            </a:r>
            <a:r>
              <a:rPr lang="en-CA" sz="1200" spc="-64">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Performance</a:t>
            </a:r>
            <a:r>
              <a:rPr lang="en-CA" sz="1200" spc="-121">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Appraisals?”</a:t>
            </a:r>
            <a:r>
              <a:rPr lang="en-CA" sz="1200" spc="-64">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Forbes</a:t>
            </a:r>
            <a:r>
              <a:rPr lang="en-CA" sz="1200" spc="-61">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Magazine.</a:t>
            </a:r>
            <a:r>
              <a:rPr lang="en-CA" sz="1200" spc="-64">
                <a:solidFill>
                  <a:srgbClr val="464646"/>
                </a:solidFill>
                <a:latin typeface="Roboto Condensed Light" panose="02000000000000000000" pitchFamily="2" charset="0"/>
                <a:cs typeface="Arial Narrow"/>
              </a:rPr>
              <a:t> </a:t>
            </a:r>
            <a:r>
              <a:rPr lang="en-CA" sz="1200" spc="-3">
                <a:solidFill>
                  <a:srgbClr val="464646"/>
                </a:solidFill>
                <a:latin typeface="Roboto Condensed Light" panose="02000000000000000000" pitchFamily="2" charset="0"/>
                <a:cs typeface="Arial Narrow"/>
              </a:rPr>
              <a:t>5</a:t>
            </a:r>
            <a:r>
              <a:rPr lang="en-CA" sz="1200" spc="-64">
                <a:solidFill>
                  <a:srgbClr val="464646"/>
                </a:solidFill>
                <a:latin typeface="Roboto Condensed Light" panose="02000000000000000000" pitchFamily="2" charset="0"/>
                <a:cs typeface="Arial Narrow"/>
              </a:rPr>
              <a:t> </a:t>
            </a:r>
            <a:r>
              <a:rPr lang="en-CA" sz="1200" spc="-27">
                <a:solidFill>
                  <a:srgbClr val="464646"/>
                </a:solidFill>
                <a:latin typeface="Roboto Condensed Light" panose="02000000000000000000" pitchFamily="2" charset="0"/>
                <a:cs typeface="Arial Narrow"/>
              </a:rPr>
              <a:t>June</a:t>
            </a:r>
            <a:r>
              <a:rPr lang="en-CA" sz="1200" spc="-64">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2013.</a:t>
            </a:r>
            <a:r>
              <a:rPr lang="en-CA" sz="1200" spc="-64">
                <a:solidFill>
                  <a:srgbClr val="464646"/>
                </a:solidFill>
                <a:latin typeface="Roboto Condensed Light" panose="02000000000000000000" pitchFamily="2" charset="0"/>
                <a:cs typeface="Arial Narrow"/>
              </a:rPr>
              <a:t> </a:t>
            </a:r>
            <a:r>
              <a:rPr lang="en-CA" sz="1200" spc="-42">
                <a:solidFill>
                  <a:srgbClr val="464646"/>
                </a:solidFill>
                <a:latin typeface="Roboto Condensed Light" panose="02000000000000000000" pitchFamily="2" charset="0"/>
                <a:cs typeface="Arial Narrow"/>
              </a:rPr>
              <a:t>Web.  </a:t>
            </a:r>
            <a:r>
              <a:rPr lang="en-CA" sz="1200" spc="-21">
                <a:solidFill>
                  <a:srgbClr val="464646"/>
                </a:solidFill>
                <a:latin typeface="Roboto Condensed Light" panose="02000000000000000000" pitchFamily="2" charset="0"/>
                <a:cs typeface="Arial Narrow"/>
              </a:rPr>
              <a:t>30 </a:t>
            </a:r>
            <a:r>
              <a:rPr lang="en-CA" sz="1200" spc="-24">
                <a:solidFill>
                  <a:srgbClr val="464646"/>
                </a:solidFill>
                <a:latin typeface="Roboto Condensed Light" panose="02000000000000000000" pitchFamily="2" charset="0"/>
                <a:cs typeface="Arial Narrow"/>
              </a:rPr>
              <a:t>Oct </a:t>
            </a:r>
            <a:r>
              <a:rPr lang="en-CA" sz="1200" spc="-30">
                <a:solidFill>
                  <a:srgbClr val="464646"/>
                </a:solidFill>
                <a:latin typeface="Roboto Condensed Light" panose="02000000000000000000" pitchFamily="2" charset="0"/>
                <a:cs typeface="Arial Narrow"/>
              </a:rPr>
              <a:t>2013. </a:t>
            </a:r>
            <a:r>
              <a:rPr lang="en-CA" sz="1200" spc="-36">
                <a:solidFill>
                  <a:srgbClr val="0076B7"/>
                </a:solidFill>
                <a:latin typeface="Roboto Condensed Light" panose="02000000000000000000" pitchFamily="2" charset="0"/>
                <a:cs typeface="Arial Narrow"/>
                <a:hlinkClick r:id="rId2"/>
              </a:rPr>
              <a:t>&lt;http://www.forbes.com/sites/joshbersin/2013/05/06/time-to-scrap-performance- </a:t>
            </a:r>
            <a:r>
              <a:rPr lang="en-CA" sz="1200" spc="-36">
                <a:solidFill>
                  <a:srgbClr val="0076B7"/>
                </a:solidFill>
                <a:latin typeface="Roboto Condensed Light" panose="02000000000000000000" pitchFamily="2" charset="0"/>
                <a:cs typeface="Arial Narrow"/>
              </a:rPr>
              <a:t> </a:t>
            </a:r>
            <a:r>
              <a:rPr lang="en-CA" sz="1200" spc="-33">
                <a:solidFill>
                  <a:srgbClr val="0076B7"/>
                </a:solidFill>
                <a:latin typeface="Roboto Condensed Light" panose="02000000000000000000" pitchFamily="2" charset="0"/>
                <a:cs typeface="Arial Narrow"/>
              </a:rPr>
              <a:t>appraisals/&gt;</a:t>
            </a:r>
            <a:r>
              <a:rPr lang="en-CA" sz="1200" spc="-33">
                <a:solidFill>
                  <a:srgbClr val="464646"/>
                </a:solidFill>
                <a:latin typeface="Roboto Condensed Light" panose="02000000000000000000" pitchFamily="2" charset="0"/>
                <a:cs typeface="Arial Narrow"/>
              </a:rPr>
              <a:t>.</a:t>
            </a:r>
            <a:endParaRPr lang="en-CA" sz="1200">
              <a:latin typeface="Roboto Condensed Light" panose="02000000000000000000" pitchFamily="2" charset="0"/>
              <a:cs typeface="Arial Narrow"/>
            </a:endParaRPr>
          </a:p>
          <a:p>
            <a:pPr>
              <a:spcBef>
                <a:spcPts val="12"/>
              </a:spcBef>
            </a:pPr>
            <a:endParaRPr lang="en-CA" sz="1200">
              <a:latin typeface="Roboto Condensed Light" panose="02000000000000000000" pitchFamily="2" charset="0"/>
              <a:cs typeface="Times New Roman"/>
            </a:endParaRPr>
          </a:p>
          <a:p>
            <a:pPr marL="7701">
              <a:lnSpc>
                <a:spcPts val="1561"/>
              </a:lnSpc>
            </a:pPr>
            <a:r>
              <a:rPr lang="en-CA" sz="1200" spc="-30">
                <a:solidFill>
                  <a:srgbClr val="464646"/>
                </a:solidFill>
                <a:latin typeface="Roboto Condensed Light" panose="02000000000000000000" pitchFamily="2" charset="0"/>
                <a:cs typeface="Arial Narrow"/>
              </a:rPr>
              <a:t>Cheese,</a:t>
            </a:r>
            <a:r>
              <a:rPr lang="en-CA" sz="1200" spc="-67">
                <a:solidFill>
                  <a:srgbClr val="464646"/>
                </a:solidFill>
                <a:latin typeface="Roboto Condensed Light" panose="02000000000000000000" pitchFamily="2" charset="0"/>
                <a:cs typeface="Arial Narrow"/>
              </a:rPr>
              <a:t> </a:t>
            </a:r>
            <a:r>
              <a:rPr lang="en-CA" sz="1200" spc="-39">
                <a:solidFill>
                  <a:srgbClr val="464646"/>
                </a:solidFill>
                <a:latin typeface="Roboto Condensed Light" panose="02000000000000000000" pitchFamily="2" charset="0"/>
                <a:cs typeface="Arial Narrow"/>
              </a:rPr>
              <a:t>Peter,</a:t>
            </a:r>
            <a:r>
              <a:rPr lang="en-CA" sz="1200" spc="-64">
                <a:solidFill>
                  <a:srgbClr val="464646"/>
                </a:solidFill>
                <a:latin typeface="Roboto Condensed Light" panose="02000000000000000000" pitchFamily="2" charset="0"/>
                <a:cs typeface="Arial Narrow"/>
              </a:rPr>
              <a:t> </a:t>
            </a:r>
            <a:r>
              <a:rPr lang="en-CA" sz="1200" spc="-18">
                <a:solidFill>
                  <a:srgbClr val="464646"/>
                </a:solidFill>
                <a:latin typeface="Roboto Condensed Light" panose="02000000000000000000" pitchFamily="2" charset="0"/>
                <a:cs typeface="Arial Narrow"/>
              </a:rPr>
              <a:t>et</a:t>
            </a:r>
            <a:r>
              <a:rPr lang="en-CA" sz="1200" spc="-64">
                <a:solidFill>
                  <a:srgbClr val="464646"/>
                </a:solidFill>
                <a:latin typeface="Roboto Condensed Light" panose="02000000000000000000" pitchFamily="2" charset="0"/>
                <a:cs typeface="Arial Narrow"/>
              </a:rPr>
              <a:t> </a:t>
            </a:r>
            <a:r>
              <a:rPr lang="en-CA" sz="1200" spc="-24">
                <a:solidFill>
                  <a:srgbClr val="464646"/>
                </a:solidFill>
                <a:latin typeface="Roboto Condensed Light" panose="02000000000000000000" pitchFamily="2" charset="0"/>
                <a:cs typeface="Arial Narrow"/>
              </a:rPr>
              <a:t>al.</a:t>
            </a:r>
            <a:r>
              <a:rPr lang="en-CA" sz="1200" spc="-64">
                <a:solidFill>
                  <a:srgbClr val="464646"/>
                </a:solidFill>
                <a:latin typeface="Roboto Condensed Light" panose="02000000000000000000" pitchFamily="2" charset="0"/>
                <a:cs typeface="Arial Narrow"/>
              </a:rPr>
              <a:t> </a:t>
            </a:r>
            <a:r>
              <a:rPr lang="en-CA" sz="1200" spc="-3">
                <a:solidFill>
                  <a:srgbClr val="464646"/>
                </a:solidFill>
                <a:latin typeface="Roboto Condensed Light" panose="02000000000000000000" pitchFamily="2" charset="0"/>
                <a:cs typeface="Arial Narrow"/>
              </a:rPr>
              <a:t>“</a:t>
            </a:r>
            <a:r>
              <a:rPr lang="en-CA" sz="1200" spc="-64">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Creating</a:t>
            </a:r>
            <a:r>
              <a:rPr lang="en-CA" sz="1200" spc="-64">
                <a:solidFill>
                  <a:srgbClr val="464646"/>
                </a:solidFill>
                <a:latin typeface="Roboto Condensed Light" panose="02000000000000000000" pitchFamily="2" charset="0"/>
                <a:cs typeface="Arial Narrow"/>
              </a:rPr>
              <a:t> </a:t>
            </a:r>
            <a:r>
              <a:rPr lang="en-CA" sz="1200" spc="-21">
                <a:solidFill>
                  <a:srgbClr val="464646"/>
                </a:solidFill>
                <a:latin typeface="Roboto Condensed Light" panose="02000000000000000000" pitchFamily="2" charset="0"/>
                <a:cs typeface="Arial Narrow"/>
              </a:rPr>
              <a:t>an</a:t>
            </a:r>
            <a:r>
              <a:rPr lang="en-CA" sz="1200" spc="-127">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Agile</a:t>
            </a:r>
            <a:r>
              <a:rPr lang="en-CA" sz="1200" spc="-64">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Organization.”</a:t>
            </a:r>
            <a:r>
              <a:rPr lang="en-CA" sz="1200" spc="-124">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Accenture.</a:t>
            </a:r>
            <a:r>
              <a:rPr lang="en-CA" sz="1200" spc="-64">
                <a:solidFill>
                  <a:srgbClr val="464646"/>
                </a:solidFill>
                <a:latin typeface="Roboto Condensed Light" panose="02000000000000000000" pitchFamily="2" charset="0"/>
                <a:cs typeface="Arial Narrow"/>
              </a:rPr>
              <a:t> </a:t>
            </a:r>
            <a:r>
              <a:rPr lang="en-CA" sz="1200" spc="-27">
                <a:solidFill>
                  <a:srgbClr val="464646"/>
                </a:solidFill>
                <a:latin typeface="Roboto Condensed Light" panose="02000000000000000000" pitchFamily="2" charset="0"/>
                <a:cs typeface="Arial Narrow"/>
              </a:rPr>
              <a:t>Oct.</a:t>
            </a:r>
            <a:r>
              <a:rPr lang="en-CA" sz="1200" spc="-67">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2009.</a:t>
            </a:r>
            <a:r>
              <a:rPr lang="en-CA" sz="1200" spc="-64">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Web.</a:t>
            </a:r>
            <a:r>
              <a:rPr lang="en-CA" sz="1200" spc="-64">
                <a:solidFill>
                  <a:srgbClr val="464646"/>
                </a:solidFill>
                <a:latin typeface="Roboto Condensed Light" panose="02000000000000000000" pitchFamily="2" charset="0"/>
                <a:cs typeface="Arial Narrow"/>
              </a:rPr>
              <a:t> </a:t>
            </a:r>
            <a:r>
              <a:rPr lang="en-CA" sz="1200" spc="-49">
                <a:solidFill>
                  <a:srgbClr val="464646"/>
                </a:solidFill>
                <a:latin typeface="Roboto Condensed Light" panose="02000000000000000000" pitchFamily="2" charset="0"/>
                <a:cs typeface="Arial Narrow"/>
              </a:rPr>
              <a:t>Nov.</a:t>
            </a:r>
            <a:r>
              <a:rPr lang="en-CA" sz="1200" spc="-64">
                <a:solidFill>
                  <a:srgbClr val="464646"/>
                </a:solidFill>
                <a:latin typeface="Roboto Condensed Light" panose="02000000000000000000" pitchFamily="2" charset="0"/>
                <a:cs typeface="Arial Narrow"/>
              </a:rPr>
              <a:t> </a:t>
            </a:r>
            <a:r>
              <a:rPr lang="en-CA" sz="1200" spc="-36">
                <a:solidFill>
                  <a:srgbClr val="464646"/>
                </a:solidFill>
                <a:latin typeface="Roboto Condensed Light" panose="02000000000000000000" pitchFamily="2" charset="0"/>
                <a:cs typeface="Arial Narrow"/>
              </a:rPr>
              <a:t>2013.</a:t>
            </a:r>
            <a:endParaRPr lang="en-CA" sz="1200">
              <a:latin typeface="Roboto Condensed Light" panose="02000000000000000000" pitchFamily="2" charset="0"/>
              <a:cs typeface="Arial Narrow"/>
            </a:endParaRPr>
          </a:p>
          <a:p>
            <a:pPr marL="7701" marR="159031">
              <a:lnSpc>
                <a:spcPts val="1558"/>
              </a:lnSpc>
              <a:spcBef>
                <a:spcPts val="55"/>
              </a:spcBef>
            </a:pPr>
            <a:r>
              <a:rPr lang="en-CA" sz="1200" spc="-36">
                <a:solidFill>
                  <a:srgbClr val="0076B7"/>
                </a:solidFill>
                <a:latin typeface="Roboto Condensed Light" panose="02000000000000000000" pitchFamily="2" charset="0"/>
                <a:cs typeface="Arial Narrow"/>
                <a:hlinkClick r:id="rId3"/>
              </a:rPr>
              <a:t>&lt;http://www.accenture.com/SiteCollectionDocuments/PDF/OutlookPDF_AgileOrganization_02. </a:t>
            </a:r>
            <a:r>
              <a:rPr lang="en-CA" sz="1200" spc="-36">
                <a:solidFill>
                  <a:srgbClr val="0076B7"/>
                </a:solidFill>
                <a:latin typeface="Roboto Condensed Light" panose="02000000000000000000" pitchFamily="2" charset="0"/>
                <a:cs typeface="Arial Narrow"/>
              </a:rPr>
              <a:t> </a:t>
            </a:r>
            <a:r>
              <a:rPr lang="en-CA" sz="1200" spc="-30">
                <a:solidFill>
                  <a:srgbClr val="0076B7"/>
                </a:solidFill>
                <a:latin typeface="Roboto Condensed Light" panose="02000000000000000000" pitchFamily="2" charset="0"/>
                <a:cs typeface="Arial Narrow"/>
              </a:rPr>
              <a:t>pdf&gt;</a:t>
            </a:r>
            <a:r>
              <a:rPr lang="en-CA" sz="1200" spc="-30">
                <a:solidFill>
                  <a:srgbClr val="464646"/>
                </a:solidFill>
                <a:latin typeface="Roboto Condensed Light" panose="02000000000000000000" pitchFamily="2" charset="0"/>
                <a:cs typeface="Arial Narrow"/>
              </a:rPr>
              <a:t>.</a:t>
            </a:r>
            <a:endParaRPr lang="en-CA" sz="1200">
              <a:latin typeface="Roboto Condensed Light" panose="02000000000000000000" pitchFamily="2" charset="0"/>
              <a:cs typeface="Arial Narrow"/>
            </a:endParaRPr>
          </a:p>
          <a:p>
            <a:pPr>
              <a:spcBef>
                <a:spcPts val="6"/>
              </a:spcBef>
            </a:pPr>
            <a:endParaRPr lang="en-CA" sz="1200">
              <a:latin typeface="Roboto Condensed Light" panose="02000000000000000000" pitchFamily="2" charset="0"/>
              <a:cs typeface="Times New Roman"/>
            </a:endParaRPr>
          </a:p>
          <a:p>
            <a:pPr marL="7701" marR="182520">
              <a:spcBef>
                <a:spcPts val="3"/>
              </a:spcBef>
            </a:pPr>
            <a:r>
              <a:rPr lang="en-CA" sz="1200" spc="-30" err="1">
                <a:solidFill>
                  <a:srgbClr val="464646"/>
                </a:solidFill>
                <a:latin typeface="Roboto Condensed Light" panose="02000000000000000000" pitchFamily="2" charset="0"/>
                <a:cs typeface="Arial Narrow"/>
              </a:rPr>
              <a:t>Croxon</a:t>
            </a:r>
            <a:r>
              <a:rPr lang="en-CA" sz="1200" spc="-30">
                <a:solidFill>
                  <a:srgbClr val="464646"/>
                </a:solidFill>
                <a:latin typeface="Roboto Condensed Light" panose="02000000000000000000" pitchFamily="2" charset="0"/>
                <a:cs typeface="Arial Narrow"/>
              </a:rPr>
              <a:t>,</a:t>
            </a:r>
            <a:r>
              <a:rPr lang="en-CA" sz="1200" spc="-67">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Bruce</a:t>
            </a:r>
            <a:r>
              <a:rPr lang="en-CA" sz="1200" spc="-67">
                <a:solidFill>
                  <a:srgbClr val="464646"/>
                </a:solidFill>
                <a:latin typeface="Roboto Condensed Light" panose="02000000000000000000" pitchFamily="2" charset="0"/>
                <a:cs typeface="Arial Narrow"/>
              </a:rPr>
              <a:t> </a:t>
            </a:r>
            <a:r>
              <a:rPr lang="en-CA" sz="1200" spc="-18">
                <a:solidFill>
                  <a:srgbClr val="464646"/>
                </a:solidFill>
                <a:latin typeface="Roboto Condensed Light" panose="02000000000000000000" pitchFamily="2" charset="0"/>
                <a:cs typeface="Arial Narrow"/>
              </a:rPr>
              <a:t>et</a:t>
            </a:r>
            <a:r>
              <a:rPr lang="en-CA" sz="1200" spc="-64">
                <a:solidFill>
                  <a:srgbClr val="464646"/>
                </a:solidFill>
                <a:latin typeface="Roboto Condensed Light" panose="02000000000000000000" pitchFamily="2" charset="0"/>
                <a:cs typeface="Arial Narrow"/>
              </a:rPr>
              <a:t> </a:t>
            </a:r>
            <a:r>
              <a:rPr lang="en-CA" sz="1200" spc="-24">
                <a:solidFill>
                  <a:srgbClr val="464646"/>
                </a:solidFill>
                <a:latin typeface="Roboto Condensed Light" panose="02000000000000000000" pitchFamily="2" charset="0"/>
                <a:cs typeface="Arial Narrow"/>
              </a:rPr>
              <a:t>al.</a:t>
            </a:r>
            <a:r>
              <a:rPr lang="en-CA" sz="1200" spc="-67">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“Dinner</a:t>
            </a:r>
            <a:r>
              <a:rPr lang="en-CA" sz="1200" spc="-67">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Series:</a:t>
            </a:r>
            <a:r>
              <a:rPr lang="en-CA" sz="1200" spc="-64">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Performance</a:t>
            </a:r>
            <a:r>
              <a:rPr lang="en-CA" sz="1200" spc="-67">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Management</a:t>
            </a:r>
            <a:r>
              <a:rPr lang="en-CA" sz="1200" spc="-64">
                <a:solidFill>
                  <a:srgbClr val="464646"/>
                </a:solidFill>
                <a:latin typeface="Roboto Condensed Light" panose="02000000000000000000" pitchFamily="2" charset="0"/>
                <a:cs typeface="Arial Narrow"/>
              </a:rPr>
              <a:t> </a:t>
            </a:r>
            <a:r>
              <a:rPr lang="en-CA" sz="1200" spc="-27">
                <a:solidFill>
                  <a:srgbClr val="464646"/>
                </a:solidFill>
                <a:latin typeface="Roboto Condensed Light" panose="02000000000000000000" pitchFamily="2" charset="0"/>
                <a:cs typeface="Arial Narrow"/>
              </a:rPr>
              <a:t>with</a:t>
            </a:r>
            <a:r>
              <a:rPr lang="en-CA" sz="1200" spc="-67">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Bruce</a:t>
            </a:r>
            <a:r>
              <a:rPr lang="en-CA" sz="1200" spc="-67">
                <a:solidFill>
                  <a:srgbClr val="464646"/>
                </a:solidFill>
                <a:latin typeface="Roboto Condensed Light" panose="02000000000000000000" pitchFamily="2" charset="0"/>
                <a:cs typeface="Arial Narrow"/>
              </a:rPr>
              <a:t> </a:t>
            </a:r>
            <a:r>
              <a:rPr lang="en-CA" sz="1200" spc="-30" err="1">
                <a:solidFill>
                  <a:srgbClr val="464646"/>
                </a:solidFill>
                <a:latin typeface="Roboto Condensed Light" panose="02000000000000000000" pitchFamily="2" charset="0"/>
                <a:cs typeface="Arial Narrow"/>
              </a:rPr>
              <a:t>Croxon</a:t>
            </a:r>
            <a:r>
              <a:rPr lang="en-CA" sz="1200" spc="-64">
                <a:solidFill>
                  <a:srgbClr val="464646"/>
                </a:solidFill>
                <a:latin typeface="Roboto Condensed Light" panose="02000000000000000000" pitchFamily="2" charset="0"/>
                <a:cs typeface="Arial Narrow"/>
              </a:rPr>
              <a:t> </a:t>
            </a:r>
            <a:r>
              <a:rPr lang="en-CA" sz="1200" spc="-27">
                <a:solidFill>
                  <a:srgbClr val="464646"/>
                </a:solidFill>
                <a:latin typeface="Roboto Condensed Light" panose="02000000000000000000" pitchFamily="2" charset="0"/>
                <a:cs typeface="Arial Narrow"/>
              </a:rPr>
              <a:t>from</a:t>
            </a:r>
            <a:r>
              <a:rPr lang="en-CA" sz="1200" spc="-67">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CBC’s  ‘Dragon’s </a:t>
            </a:r>
            <a:r>
              <a:rPr lang="en-CA" sz="1200" spc="-30">
                <a:solidFill>
                  <a:srgbClr val="464646"/>
                </a:solidFill>
                <a:latin typeface="Roboto Condensed Light" panose="02000000000000000000" pitchFamily="2" charset="0"/>
                <a:cs typeface="Arial Narrow"/>
              </a:rPr>
              <a:t>Den’” </a:t>
            </a:r>
            <a:r>
              <a:rPr lang="en-CA" sz="1200" spc="-49">
                <a:solidFill>
                  <a:srgbClr val="464646"/>
                </a:solidFill>
                <a:latin typeface="Roboto Condensed Light" panose="02000000000000000000" pitchFamily="2" charset="0"/>
                <a:cs typeface="Arial Narrow"/>
              </a:rPr>
              <a:t>HRPA Toronto </a:t>
            </a:r>
            <a:r>
              <a:rPr lang="en-CA" sz="1200" spc="-39">
                <a:solidFill>
                  <a:srgbClr val="464646"/>
                </a:solidFill>
                <a:latin typeface="Roboto Condensed Light" panose="02000000000000000000" pitchFamily="2" charset="0"/>
                <a:cs typeface="Arial Narrow"/>
              </a:rPr>
              <a:t>Chapter. </a:t>
            </a:r>
            <a:r>
              <a:rPr lang="en-CA" sz="1200" spc="-33">
                <a:solidFill>
                  <a:srgbClr val="464646"/>
                </a:solidFill>
                <a:latin typeface="Roboto Condensed Light" panose="02000000000000000000" pitchFamily="2" charset="0"/>
                <a:cs typeface="Arial Narrow"/>
              </a:rPr>
              <a:t>Sheraton </a:t>
            </a:r>
            <a:r>
              <a:rPr lang="en-CA" sz="1200" spc="-30">
                <a:solidFill>
                  <a:srgbClr val="464646"/>
                </a:solidFill>
                <a:latin typeface="Roboto Condensed Light" panose="02000000000000000000" pitchFamily="2" charset="0"/>
                <a:cs typeface="Arial Narrow"/>
              </a:rPr>
              <a:t>Hotel, </a:t>
            </a:r>
            <a:r>
              <a:rPr lang="en-CA" sz="1200" spc="-45">
                <a:solidFill>
                  <a:srgbClr val="464646"/>
                </a:solidFill>
                <a:latin typeface="Roboto Condensed Light" panose="02000000000000000000" pitchFamily="2" charset="0"/>
                <a:cs typeface="Arial Narrow"/>
              </a:rPr>
              <a:t>Toronto, </a:t>
            </a:r>
            <a:r>
              <a:rPr lang="en-CA" sz="1200" spc="-24">
                <a:solidFill>
                  <a:srgbClr val="464646"/>
                </a:solidFill>
                <a:latin typeface="Roboto Condensed Light" panose="02000000000000000000" pitchFamily="2" charset="0"/>
                <a:cs typeface="Arial Narrow"/>
              </a:rPr>
              <a:t>ON. </a:t>
            </a:r>
            <a:r>
              <a:rPr lang="en-CA" sz="1200" spc="-21">
                <a:solidFill>
                  <a:srgbClr val="464646"/>
                </a:solidFill>
                <a:latin typeface="Roboto Condensed Light" panose="02000000000000000000" pitchFamily="2" charset="0"/>
                <a:cs typeface="Arial Narrow"/>
              </a:rPr>
              <a:t>12 </a:t>
            </a:r>
            <a:r>
              <a:rPr lang="en-CA" sz="1200" spc="-49">
                <a:solidFill>
                  <a:srgbClr val="464646"/>
                </a:solidFill>
                <a:latin typeface="Roboto Condensed Light" panose="02000000000000000000" pitchFamily="2" charset="0"/>
                <a:cs typeface="Arial Narrow"/>
              </a:rPr>
              <a:t>Nov. </a:t>
            </a:r>
            <a:r>
              <a:rPr lang="en-CA" sz="1200" spc="-30">
                <a:solidFill>
                  <a:srgbClr val="464646"/>
                </a:solidFill>
                <a:latin typeface="Roboto Condensed Light" panose="02000000000000000000" pitchFamily="2" charset="0"/>
                <a:cs typeface="Arial Narrow"/>
              </a:rPr>
              <a:t>2013. </a:t>
            </a:r>
            <a:r>
              <a:rPr lang="en-CA" sz="1200" spc="-36">
                <a:solidFill>
                  <a:srgbClr val="464646"/>
                </a:solidFill>
                <a:latin typeface="Roboto Condensed Light" panose="02000000000000000000" pitchFamily="2" charset="0"/>
                <a:cs typeface="Arial Narrow"/>
              </a:rPr>
              <a:t>Panel  discussion.</a:t>
            </a:r>
            <a:endParaRPr lang="en-CA" sz="1200">
              <a:latin typeface="Roboto Condensed Light" panose="02000000000000000000" pitchFamily="2" charset="0"/>
              <a:cs typeface="Arial Narrow"/>
            </a:endParaRPr>
          </a:p>
          <a:p>
            <a:pPr>
              <a:spcBef>
                <a:spcPts val="9"/>
              </a:spcBef>
            </a:pPr>
            <a:endParaRPr lang="en-CA" sz="1200">
              <a:latin typeface="Roboto Condensed Light" panose="02000000000000000000" pitchFamily="2" charset="0"/>
              <a:cs typeface="Times New Roman"/>
            </a:endParaRPr>
          </a:p>
          <a:p>
            <a:pPr marL="7701" marR="109358">
              <a:spcBef>
                <a:spcPts val="3"/>
              </a:spcBef>
            </a:pPr>
            <a:r>
              <a:rPr lang="en-CA" sz="1200" spc="-33" err="1">
                <a:solidFill>
                  <a:srgbClr val="464646"/>
                </a:solidFill>
                <a:latin typeface="Roboto Condensed Light" panose="02000000000000000000" pitchFamily="2" charset="0"/>
                <a:cs typeface="Arial Narrow"/>
              </a:rPr>
              <a:t>Culbert</a:t>
            </a:r>
            <a:r>
              <a:rPr lang="en-CA" sz="1200" spc="-33">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Samuel. </a:t>
            </a:r>
            <a:r>
              <a:rPr lang="en-CA" sz="1200" spc="-24">
                <a:solidFill>
                  <a:srgbClr val="464646"/>
                </a:solidFill>
                <a:latin typeface="Roboto Condensed Light" panose="02000000000000000000" pitchFamily="2" charset="0"/>
                <a:cs typeface="Arial Narrow"/>
              </a:rPr>
              <a:t>“10 </a:t>
            </a:r>
            <a:r>
              <a:rPr lang="en-CA" sz="1200" spc="-33">
                <a:solidFill>
                  <a:srgbClr val="464646"/>
                </a:solidFill>
                <a:latin typeface="Roboto Condensed Light" panose="02000000000000000000" pitchFamily="2" charset="0"/>
                <a:cs typeface="Arial Narrow"/>
              </a:rPr>
              <a:t>Reasons </a:t>
            </a:r>
            <a:r>
              <a:rPr lang="en-CA" sz="1200" spc="-18">
                <a:solidFill>
                  <a:srgbClr val="464646"/>
                </a:solidFill>
                <a:latin typeface="Roboto Condensed Light" panose="02000000000000000000" pitchFamily="2" charset="0"/>
                <a:cs typeface="Arial Narrow"/>
              </a:rPr>
              <a:t>to </a:t>
            </a:r>
            <a:r>
              <a:rPr lang="en-CA" sz="1200" spc="-24">
                <a:solidFill>
                  <a:srgbClr val="464646"/>
                </a:solidFill>
                <a:latin typeface="Roboto Condensed Light" panose="02000000000000000000" pitchFamily="2" charset="0"/>
                <a:cs typeface="Arial Narrow"/>
              </a:rPr>
              <a:t>Get Rid </a:t>
            </a:r>
            <a:r>
              <a:rPr lang="en-CA" sz="1200" spc="-18">
                <a:solidFill>
                  <a:srgbClr val="464646"/>
                </a:solidFill>
                <a:latin typeface="Roboto Condensed Light" panose="02000000000000000000" pitchFamily="2" charset="0"/>
                <a:cs typeface="Arial Narrow"/>
              </a:rPr>
              <a:t>of </a:t>
            </a:r>
            <a:r>
              <a:rPr lang="en-CA" sz="1200" spc="-33">
                <a:solidFill>
                  <a:srgbClr val="464646"/>
                </a:solidFill>
                <a:latin typeface="Roboto Condensed Light" panose="02000000000000000000" pitchFamily="2" charset="0"/>
                <a:cs typeface="Arial Narrow"/>
              </a:rPr>
              <a:t>Performance Reviews.” </a:t>
            </a:r>
            <a:r>
              <a:rPr lang="en-CA" sz="1200" spc="-30">
                <a:solidFill>
                  <a:srgbClr val="464646"/>
                </a:solidFill>
                <a:latin typeface="Roboto Condensed Light" panose="02000000000000000000" pitchFamily="2" charset="0"/>
                <a:cs typeface="Arial Narrow"/>
              </a:rPr>
              <a:t>Huffington </a:t>
            </a:r>
            <a:r>
              <a:rPr lang="en-CA" sz="1200" spc="-27">
                <a:solidFill>
                  <a:srgbClr val="464646"/>
                </a:solidFill>
                <a:latin typeface="Roboto Condensed Light" panose="02000000000000000000" pitchFamily="2" charset="0"/>
                <a:cs typeface="Arial Narrow"/>
              </a:rPr>
              <a:t>Post </a:t>
            </a:r>
            <a:r>
              <a:rPr lang="en-CA" sz="1200" spc="-36">
                <a:solidFill>
                  <a:srgbClr val="464646"/>
                </a:solidFill>
                <a:latin typeface="Roboto Condensed Light" panose="02000000000000000000" pitchFamily="2" charset="0"/>
                <a:cs typeface="Arial Narrow"/>
              </a:rPr>
              <a:t>Business.  </a:t>
            </a:r>
            <a:r>
              <a:rPr lang="en-CA" sz="1200" spc="-21">
                <a:solidFill>
                  <a:srgbClr val="464646"/>
                </a:solidFill>
                <a:latin typeface="Roboto Condensed Light" panose="02000000000000000000" pitchFamily="2" charset="0"/>
                <a:cs typeface="Arial Narrow"/>
              </a:rPr>
              <a:t>18</a:t>
            </a:r>
            <a:r>
              <a:rPr lang="en-CA" sz="1200" spc="-61">
                <a:solidFill>
                  <a:srgbClr val="464646"/>
                </a:solidFill>
                <a:latin typeface="Roboto Condensed Light" panose="02000000000000000000" pitchFamily="2" charset="0"/>
                <a:cs typeface="Arial Narrow"/>
              </a:rPr>
              <a:t> </a:t>
            </a:r>
            <a:r>
              <a:rPr lang="en-CA" sz="1200" spc="-27">
                <a:solidFill>
                  <a:srgbClr val="464646"/>
                </a:solidFill>
                <a:latin typeface="Roboto Condensed Light" panose="02000000000000000000" pitchFamily="2" charset="0"/>
                <a:cs typeface="Arial Narrow"/>
              </a:rPr>
              <a:t>Dec.</a:t>
            </a:r>
            <a:r>
              <a:rPr lang="en-CA" sz="1200" spc="-61">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2012.</a:t>
            </a:r>
            <a:r>
              <a:rPr lang="en-CA" sz="1200" spc="-61">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Web.</a:t>
            </a:r>
            <a:r>
              <a:rPr lang="en-CA" sz="1200" spc="-61">
                <a:solidFill>
                  <a:srgbClr val="464646"/>
                </a:solidFill>
                <a:latin typeface="Roboto Condensed Light" panose="02000000000000000000" pitchFamily="2" charset="0"/>
                <a:cs typeface="Arial Narrow"/>
              </a:rPr>
              <a:t> </a:t>
            </a:r>
            <a:r>
              <a:rPr lang="en-CA" sz="1200" spc="-21">
                <a:solidFill>
                  <a:srgbClr val="464646"/>
                </a:solidFill>
                <a:latin typeface="Roboto Condensed Light" panose="02000000000000000000" pitchFamily="2" charset="0"/>
                <a:cs typeface="Arial Narrow"/>
              </a:rPr>
              <a:t>28</a:t>
            </a:r>
            <a:r>
              <a:rPr lang="en-CA" sz="1200" spc="-61">
                <a:solidFill>
                  <a:srgbClr val="464646"/>
                </a:solidFill>
                <a:latin typeface="Roboto Condensed Light" panose="02000000000000000000" pitchFamily="2" charset="0"/>
                <a:cs typeface="Arial Narrow"/>
              </a:rPr>
              <a:t> </a:t>
            </a:r>
            <a:r>
              <a:rPr lang="en-CA" sz="1200" spc="-27">
                <a:solidFill>
                  <a:srgbClr val="464646"/>
                </a:solidFill>
                <a:latin typeface="Roboto Condensed Light" panose="02000000000000000000" pitchFamily="2" charset="0"/>
                <a:cs typeface="Arial Narrow"/>
              </a:rPr>
              <a:t>Oct.</a:t>
            </a:r>
            <a:r>
              <a:rPr lang="en-CA" sz="1200" spc="-61">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2013.</a:t>
            </a:r>
            <a:r>
              <a:rPr lang="en-CA" sz="1200" spc="-58">
                <a:solidFill>
                  <a:srgbClr val="464646"/>
                </a:solidFill>
                <a:latin typeface="Roboto Condensed Light" panose="02000000000000000000" pitchFamily="2" charset="0"/>
                <a:cs typeface="Arial Narrow"/>
              </a:rPr>
              <a:t> </a:t>
            </a:r>
            <a:r>
              <a:rPr lang="en-CA" sz="1200" spc="-36">
                <a:solidFill>
                  <a:srgbClr val="0076B7"/>
                </a:solidFill>
                <a:latin typeface="Roboto Condensed Light" panose="02000000000000000000" pitchFamily="2" charset="0"/>
                <a:cs typeface="Arial Narrow"/>
                <a:hlinkClick r:id="rId4"/>
              </a:rPr>
              <a:t>&lt;http://www.huffingtonpost.com/samuel-culbert/performance- </a:t>
            </a:r>
            <a:r>
              <a:rPr lang="en-CA" sz="1200" spc="-36">
                <a:solidFill>
                  <a:srgbClr val="0076B7"/>
                </a:solidFill>
                <a:latin typeface="Roboto Condensed Light" panose="02000000000000000000" pitchFamily="2" charset="0"/>
                <a:cs typeface="Arial Narrow"/>
              </a:rPr>
              <a:t> reviews_b_2325104.html&gt;</a:t>
            </a:r>
            <a:r>
              <a:rPr lang="en-CA" sz="1200" spc="-36">
                <a:solidFill>
                  <a:srgbClr val="464646"/>
                </a:solidFill>
                <a:latin typeface="Roboto Condensed Light" panose="02000000000000000000" pitchFamily="2" charset="0"/>
                <a:cs typeface="Arial Narrow"/>
              </a:rPr>
              <a:t>.</a:t>
            </a:r>
            <a:endParaRPr lang="en-CA" sz="1200">
              <a:latin typeface="Roboto Condensed Light" panose="02000000000000000000" pitchFamily="2" charset="0"/>
              <a:cs typeface="Arial Narrow"/>
            </a:endParaRPr>
          </a:p>
          <a:p>
            <a:pPr>
              <a:spcBef>
                <a:spcPts val="9"/>
              </a:spcBef>
            </a:pPr>
            <a:endParaRPr lang="en-CA" sz="1200">
              <a:latin typeface="Roboto Condensed Light" panose="02000000000000000000" pitchFamily="2" charset="0"/>
              <a:cs typeface="Times New Roman"/>
            </a:endParaRPr>
          </a:p>
          <a:p>
            <a:pPr marL="7701" marR="3081"/>
            <a:r>
              <a:rPr lang="en-CA" sz="1200" spc="-33">
                <a:solidFill>
                  <a:srgbClr val="464646"/>
                </a:solidFill>
                <a:latin typeface="Roboto Condensed Light" panose="02000000000000000000" pitchFamily="2" charset="0"/>
                <a:cs typeface="Arial Narrow"/>
              </a:rPr>
              <a:t>Denning, </a:t>
            </a:r>
            <a:r>
              <a:rPr lang="en-CA" sz="1200" spc="-30">
                <a:solidFill>
                  <a:srgbClr val="464646"/>
                </a:solidFill>
                <a:latin typeface="Roboto Condensed Light" panose="02000000000000000000" pitchFamily="2" charset="0"/>
                <a:cs typeface="Arial Narrow"/>
              </a:rPr>
              <a:t>Steve. </a:t>
            </a:r>
            <a:r>
              <a:rPr lang="en-CA" sz="1200" spc="-27">
                <a:solidFill>
                  <a:srgbClr val="464646"/>
                </a:solidFill>
                <a:latin typeface="Roboto Condensed Light" panose="02000000000000000000" pitchFamily="2" charset="0"/>
                <a:cs typeface="Arial Narrow"/>
              </a:rPr>
              <a:t>“The Case </a:t>
            </a:r>
            <a:r>
              <a:rPr lang="en-CA" sz="1200" spc="-30">
                <a:solidFill>
                  <a:srgbClr val="464646"/>
                </a:solidFill>
                <a:latin typeface="Roboto Condensed Light" panose="02000000000000000000" pitchFamily="2" charset="0"/>
                <a:cs typeface="Arial Narrow"/>
              </a:rPr>
              <a:t>Against Agile: </a:t>
            </a:r>
            <a:r>
              <a:rPr lang="en-CA" sz="1200" spc="-64">
                <a:solidFill>
                  <a:srgbClr val="464646"/>
                </a:solidFill>
                <a:latin typeface="Roboto Condensed Light" panose="02000000000000000000" pitchFamily="2" charset="0"/>
                <a:cs typeface="Arial Narrow"/>
              </a:rPr>
              <a:t>Ten </a:t>
            </a:r>
            <a:r>
              <a:rPr lang="en-CA" sz="1200" spc="-33">
                <a:solidFill>
                  <a:srgbClr val="464646"/>
                </a:solidFill>
                <a:latin typeface="Roboto Condensed Light" panose="02000000000000000000" pitchFamily="2" charset="0"/>
                <a:cs typeface="Arial Narrow"/>
              </a:rPr>
              <a:t>Perennial Management Objections.” </a:t>
            </a:r>
            <a:r>
              <a:rPr lang="en-CA" sz="1200" spc="-36">
                <a:solidFill>
                  <a:srgbClr val="464646"/>
                </a:solidFill>
                <a:latin typeface="Roboto Condensed Light" panose="02000000000000000000" pitchFamily="2" charset="0"/>
                <a:cs typeface="Arial Narrow"/>
              </a:rPr>
              <a:t>Forbes  </a:t>
            </a:r>
            <a:r>
              <a:rPr lang="en-CA" sz="1200" spc="-33">
                <a:solidFill>
                  <a:srgbClr val="464646"/>
                </a:solidFill>
                <a:latin typeface="Roboto Condensed Light" panose="02000000000000000000" pitchFamily="2" charset="0"/>
                <a:cs typeface="Arial Narrow"/>
              </a:rPr>
              <a:t>Magazine.</a:t>
            </a:r>
            <a:r>
              <a:rPr lang="en-CA" sz="1200" spc="-64">
                <a:solidFill>
                  <a:srgbClr val="464646"/>
                </a:solidFill>
                <a:latin typeface="Roboto Condensed Light" panose="02000000000000000000" pitchFamily="2" charset="0"/>
                <a:cs typeface="Arial Narrow"/>
              </a:rPr>
              <a:t> </a:t>
            </a:r>
            <a:r>
              <a:rPr lang="en-CA" sz="1200" spc="-21">
                <a:solidFill>
                  <a:srgbClr val="464646"/>
                </a:solidFill>
                <a:latin typeface="Roboto Condensed Light" panose="02000000000000000000" pitchFamily="2" charset="0"/>
                <a:cs typeface="Arial Narrow"/>
              </a:rPr>
              <a:t>17</a:t>
            </a:r>
            <a:r>
              <a:rPr lang="en-CA" sz="1200" spc="-124">
                <a:solidFill>
                  <a:srgbClr val="464646"/>
                </a:solidFill>
                <a:latin typeface="Roboto Condensed Light" panose="02000000000000000000" pitchFamily="2" charset="0"/>
                <a:cs typeface="Arial Narrow"/>
              </a:rPr>
              <a:t> </a:t>
            </a:r>
            <a:r>
              <a:rPr lang="en-CA" sz="1200" spc="-42">
                <a:solidFill>
                  <a:srgbClr val="464646"/>
                </a:solidFill>
                <a:latin typeface="Roboto Condensed Light" panose="02000000000000000000" pitchFamily="2" charset="0"/>
                <a:cs typeface="Arial Narrow"/>
              </a:rPr>
              <a:t>Apr.</a:t>
            </a:r>
            <a:r>
              <a:rPr lang="en-CA" sz="1200" spc="-64">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2012.</a:t>
            </a:r>
            <a:r>
              <a:rPr lang="en-CA" sz="1200" spc="-61">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Web.</a:t>
            </a:r>
            <a:r>
              <a:rPr lang="en-CA" sz="1200" spc="-64">
                <a:solidFill>
                  <a:srgbClr val="464646"/>
                </a:solidFill>
                <a:latin typeface="Roboto Condensed Light" panose="02000000000000000000" pitchFamily="2" charset="0"/>
                <a:cs typeface="Arial Narrow"/>
              </a:rPr>
              <a:t> </a:t>
            </a:r>
            <a:r>
              <a:rPr lang="en-CA" sz="1200" spc="-49">
                <a:solidFill>
                  <a:srgbClr val="464646"/>
                </a:solidFill>
                <a:latin typeface="Roboto Condensed Light" panose="02000000000000000000" pitchFamily="2" charset="0"/>
                <a:cs typeface="Arial Narrow"/>
              </a:rPr>
              <a:t>Nov.</a:t>
            </a:r>
            <a:r>
              <a:rPr lang="en-CA" sz="1200" spc="-64">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2013.</a:t>
            </a:r>
            <a:r>
              <a:rPr lang="en-CA" sz="1200" spc="-58">
                <a:solidFill>
                  <a:srgbClr val="464646"/>
                </a:solidFill>
                <a:latin typeface="Roboto Condensed Light" panose="02000000000000000000" pitchFamily="2" charset="0"/>
                <a:cs typeface="Arial Narrow"/>
              </a:rPr>
              <a:t> </a:t>
            </a:r>
            <a:r>
              <a:rPr lang="en-CA" sz="1200" spc="-36">
                <a:solidFill>
                  <a:srgbClr val="0076B7"/>
                </a:solidFill>
                <a:latin typeface="Roboto Condensed Light" panose="02000000000000000000" pitchFamily="2" charset="0"/>
                <a:cs typeface="Arial Narrow"/>
                <a:hlinkClick r:id="rId5"/>
              </a:rPr>
              <a:t>&lt;http://www.forbes.com/sites/stevedenning/2012/04/17/ </a:t>
            </a:r>
            <a:r>
              <a:rPr lang="en-CA" sz="1200" spc="-36">
                <a:solidFill>
                  <a:srgbClr val="0076B7"/>
                </a:solidFill>
                <a:latin typeface="Roboto Condensed Light" panose="02000000000000000000" pitchFamily="2" charset="0"/>
                <a:cs typeface="Arial Narrow"/>
              </a:rPr>
              <a:t> the-case-against-agile-ten-perennial-management-objections/&gt;</a:t>
            </a:r>
            <a:r>
              <a:rPr lang="en-CA" sz="1200" spc="-36">
                <a:solidFill>
                  <a:srgbClr val="464646"/>
                </a:solidFill>
                <a:latin typeface="Roboto Condensed Light" panose="02000000000000000000" pitchFamily="2" charset="0"/>
                <a:cs typeface="Arial Narrow"/>
              </a:rPr>
              <a:t>.</a:t>
            </a:r>
            <a:endParaRPr lang="en-CA" sz="1200">
              <a:latin typeface="Roboto Condensed Light" panose="02000000000000000000" pitchFamily="2" charset="0"/>
              <a:cs typeface="Arial Narrow"/>
            </a:endParaRPr>
          </a:p>
          <a:p>
            <a:pPr>
              <a:spcBef>
                <a:spcPts val="12"/>
              </a:spcBef>
            </a:pPr>
            <a:endParaRPr lang="en-CA" sz="1200">
              <a:latin typeface="Roboto Condensed Light" panose="02000000000000000000" pitchFamily="2" charset="0"/>
              <a:cs typeface="Times New Roman"/>
            </a:endParaRPr>
          </a:p>
          <a:p>
            <a:pPr marL="7701" marR="161342"/>
            <a:r>
              <a:rPr lang="en-CA" sz="1200" spc="-30" err="1">
                <a:solidFill>
                  <a:srgbClr val="464646"/>
                </a:solidFill>
                <a:latin typeface="Roboto Condensed Light" panose="02000000000000000000" pitchFamily="2" charset="0"/>
                <a:cs typeface="Arial Narrow"/>
              </a:rPr>
              <a:t>Estis</a:t>
            </a:r>
            <a:r>
              <a:rPr lang="en-CA" sz="1200" spc="-30">
                <a:solidFill>
                  <a:srgbClr val="464646"/>
                </a:solidFill>
                <a:latin typeface="Roboto Condensed Light" panose="02000000000000000000" pitchFamily="2" charset="0"/>
                <a:cs typeface="Arial Narrow"/>
              </a:rPr>
              <a:t>,</a:t>
            </a:r>
            <a:r>
              <a:rPr lang="en-CA" sz="1200" spc="-64">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Ryan.</a:t>
            </a:r>
            <a:r>
              <a:rPr lang="en-CA" sz="1200" spc="-61">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“Blowing</a:t>
            </a:r>
            <a:r>
              <a:rPr lang="en-CA" sz="1200" spc="-61">
                <a:solidFill>
                  <a:srgbClr val="464646"/>
                </a:solidFill>
                <a:latin typeface="Roboto Condensed Light" panose="02000000000000000000" pitchFamily="2" charset="0"/>
                <a:cs typeface="Arial Narrow"/>
              </a:rPr>
              <a:t> </a:t>
            </a:r>
            <a:r>
              <a:rPr lang="en-CA" sz="1200" spc="-21">
                <a:solidFill>
                  <a:srgbClr val="464646"/>
                </a:solidFill>
                <a:latin typeface="Roboto Condensed Light" panose="02000000000000000000" pitchFamily="2" charset="0"/>
                <a:cs typeface="Arial Narrow"/>
              </a:rPr>
              <a:t>up</a:t>
            </a:r>
            <a:r>
              <a:rPr lang="en-CA" sz="1200" spc="-61">
                <a:solidFill>
                  <a:srgbClr val="464646"/>
                </a:solidFill>
                <a:latin typeface="Roboto Condensed Light" panose="02000000000000000000" pitchFamily="2" charset="0"/>
                <a:cs typeface="Arial Narrow"/>
              </a:rPr>
              <a:t> </a:t>
            </a:r>
            <a:r>
              <a:rPr lang="en-CA" sz="1200" spc="-24">
                <a:solidFill>
                  <a:srgbClr val="464646"/>
                </a:solidFill>
                <a:latin typeface="Roboto Condensed Light" panose="02000000000000000000" pitchFamily="2" charset="0"/>
                <a:cs typeface="Arial Narrow"/>
              </a:rPr>
              <a:t>the</a:t>
            </a:r>
            <a:r>
              <a:rPr lang="en-CA" sz="1200" spc="-64">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Performance</a:t>
            </a:r>
            <a:r>
              <a:rPr lang="en-CA" sz="1200" spc="-61">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Review:</a:t>
            </a:r>
            <a:r>
              <a:rPr lang="en-CA" sz="1200" spc="-61">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Interview</a:t>
            </a:r>
            <a:r>
              <a:rPr lang="en-CA" sz="1200" spc="-61">
                <a:solidFill>
                  <a:srgbClr val="464646"/>
                </a:solidFill>
                <a:latin typeface="Roboto Condensed Light" panose="02000000000000000000" pitchFamily="2" charset="0"/>
                <a:cs typeface="Arial Narrow"/>
              </a:rPr>
              <a:t> </a:t>
            </a:r>
            <a:r>
              <a:rPr lang="en-CA" sz="1200" spc="-27">
                <a:solidFill>
                  <a:srgbClr val="464646"/>
                </a:solidFill>
                <a:latin typeface="Roboto Condensed Light" panose="02000000000000000000" pitchFamily="2" charset="0"/>
                <a:cs typeface="Arial Narrow"/>
              </a:rPr>
              <a:t>with</a:t>
            </a:r>
            <a:r>
              <a:rPr lang="en-CA" sz="1200" spc="-121">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Adobe’s</a:t>
            </a:r>
            <a:r>
              <a:rPr lang="en-CA" sz="1200" spc="-61">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Donna</a:t>
            </a:r>
            <a:r>
              <a:rPr lang="en-CA" sz="1200" spc="-61">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Morris.”</a:t>
            </a:r>
            <a:r>
              <a:rPr lang="en-CA" sz="1200" spc="-64">
                <a:solidFill>
                  <a:srgbClr val="464646"/>
                </a:solidFill>
                <a:latin typeface="Roboto Condensed Light" panose="02000000000000000000" pitchFamily="2" charset="0"/>
                <a:cs typeface="Arial Narrow"/>
              </a:rPr>
              <a:t> </a:t>
            </a:r>
            <a:r>
              <a:rPr lang="en-CA" sz="1200" spc="-36">
                <a:solidFill>
                  <a:srgbClr val="464646"/>
                </a:solidFill>
                <a:latin typeface="Roboto Condensed Light" panose="02000000000000000000" pitchFamily="2" charset="0"/>
                <a:cs typeface="Arial Narrow"/>
              </a:rPr>
              <a:t>Ryan  </a:t>
            </a:r>
            <a:r>
              <a:rPr lang="en-CA" sz="1200" spc="-30" err="1">
                <a:solidFill>
                  <a:srgbClr val="464646"/>
                </a:solidFill>
                <a:latin typeface="Roboto Condensed Light" panose="02000000000000000000" pitchFamily="2" charset="0"/>
                <a:cs typeface="Arial Narrow"/>
              </a:rPr>
              <a:t>Estis</a:t>
            </a:r>
            <a:r>
              <a:rPr lang="en-CA" sz="1200" spc="-61">
                <a:solidFill>
                  <a:srgbClr val="464646"/>
                </a:solidFill>
                <a:latin typeface="Roboto Condensed Light" panose="02000000000000000000" pitchFamily="2" charset="0"/>
                <a:cs typeface="Arial Narrow"/>
              </a:rPr>
              <a:t> </a:t>
            </a:r>
            <a:r>
              <a:rPr lang="en-CA" sz="1200" spc="-3">
                <a:solidFill>
                  <a:srgbClr val="464646"/>
                </a:solidFill>
                <a:latin typeface="Roboto Condensed Light" panose="02000000000000000000" pitchFamily="2" charset="0"/>
                <a:cs typeface="Arial Narrow"/>
              </a:rPr>
              <a:t>&amp;</a:t>
            </a:r>
            <a:r>
              <a:rPr lang="en-CA" sz="1200" spc="-118">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Associates.</a:t>
            </a:r>
            <a:r>
              <a:rPr lang="en-CA" sz="1200" spc="-61">
                <a:solidFill>
                  <a:srgbClr val="464646"/>
                </a:solidFill>
                <a:latin typeface="Roboto Condensed Light" panose="02000000000000000000" pitchFamily="2" charset="0"/>
                <a:cs typeface="Arial Narrow"/>
              </a:rPr>
              <a:t> </a:t>
            </a:r>
            <a:r>
              <a:rPr lang="en-CA" sz="1200" spc="-21">
                <a:solidFill>
                  <a:srgbClr val="464646"/>
                </a:solidFill>
                <a:latin typeface="Roboto Condensed Light" panose="02000000000000000000" pitchFamily="2" charset="0"/>
                <a:cs typeface="Arial Narrow"/>
              </a:rPr>
              <a:t>17</a:t>
            </a:r>
            <a:r>
              <a:rPr lang="en-CA" sz="1200" spc="-61">
                <a:solidFill>
                  <a:srgbClr val="464646"/>
                </a:solidFill>
                <a:latin typeface="Roboto Condensed Light" panose="02000000000000000000" pitchFamily="2" charset="0"/>
                <a:cs typeface="Arial Narrow"/>
              </a:rPr>
              <a:t> </a:t>
            </a:r>
            <a:r>
              <a:rPr lang="en-CA" sz="1200" spc="-27">
                <a:solidFill>
                  <a:srgbClr val="464646"/>
                </a:solidFill>
                <a:latin typeface="Roboto Condensed Light" panose="02000000000000000000" pitchFamily="2" charset="0"/>
                <a:cs typeface="Arial Narrow"/>
              </a:rPr>
              <a:t>June</a:t>
            </a:r>
            <a:r>
              <a:rPr lang="en-CA" sz="1200" spc="-58">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2013.</a:t>
            </a:r>
            <a:r>
              <a:rPr lang="en-CA" sz="1200" spc="-61">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Web.</a:t>
            </a:r>
            <a:r>
              <a:rPr lang="en-CA" sz="1200" spc="-61">
                <a:solidFill>
                  <a:srgbClr val="464646"/>
                </a:solidFill>
                <a:latin typeface="Roboto Condensed Light" panose="02000000000000000000" pitchFamily="2" charset="0"/>
                <a:cs typeface="Arial Narrow"/>
              </a:rPr>
              <a:t> </a:t>
            </a:r>
            <a:r>
              <a:rPr lang="en-CA" sz="1200" spc="-27">
                <a:solidFill>
                  <a:srgbClr val="464646"/>
                </a:solidFill>
                <a:latin typeface="Roboto Condensed Light" panose="02000000000000000000" pitchFamily="2" charset="0"/>
                <a:cs typeface="Arial Narrow"/>
              </a:rPr>
              <a:t>Oct.</a:t>
            </a:r>
            <a:r>
              <a:rPr lang="en-CA" sz="1200" spc="-58">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2013.</a:t>
            </a:r>
            <a:r>
              <a:rPr lang="en-CA" sz="1200" spc="-61">
                <a:solidFill>
                  <a:srgbClr val="464646"/>
                </a:solidFill>
                <a:latin typeface="Roboto Condensed Light" panose="02000000000000000000" pitchFamily="2" charset="0"/>
                <a:cs typeface="Arial Narrow"/>
              </a:rPr>
              <a:t> </a:t>
            </a:r>
            <a:r>
              <a:rPr lang="en-CA" sz="1200" spc="-36">
                <a:solidFill>
                  <a:srgbClr val="464646"/>
                </a:solidFill>
                <a:latin typeface="Roboto Condensed Light" panose="02000000000000000000" pitchFamily="2" charset="0"/>
                <a:cs typeface="Arial Narrow"/>
              </a:rPr>
              <a:t>&lt;</a:t>
            </a:r>
            <a:r>
              <a:rPr lang="en-CA" sz="1200" spc="-36">
                <a:solidFill>
                  <a:srgbClr val="0076B7"/>
                </a:solidFill>
                <a:latin typeface="Roboto Condensed Light" panose="02000000000000000000" pitchFamily="2" charset="0"/>
                <a:cs typeface="Arial Narrow"/>
                <a:hlinkClick r:id="rId6"/>
              </a:rPr>
              <a:t>http://ryanestis.com/adobe-interview/&gt;</a:t>
            </a:r>
            <a:r>
              <a:rPr lang="en-CA" sz="1200" spc="-36">
                <a:solidFill>
                  <a:srgbClr val="464646"/>
                </a:solidFill>
                <a:latin typeface="Roboto Condensed Light" panose="02000000000000000000" pitchFamily="2" charset="0"/>
                <a:cs typeface="Arial Narrow"/>
              </a:rPr>
              <a:t>.</a:t>
            </a:r>
            <a:endParaRPr lang="en-CA" sz="1200">
              <a:latin typeface="Roboto Condensed Light" panose="02000000000000000000" pitchFamily="2" charset="0"/>
              <a:cs typeface="Arial Narrow"/>
            </a:endParaRPr>
          </a:p>
          <a:p>
            <a:pPr lvl="0"/>
            <a:endParaRPr lang="en-US"/>
          </a:p>
        </p:txBody>
      </p:sp>
      <p:sp>
        <p:nvSpPr>
          <p:cNvPr id="6" name="Title 1">
            <a:extLst>
              <a:ext uri="{FF2B5EF4-FFF2-40B4-BE49-F238E27FC236}">
                <a16:creationId xmlns:a16="http://schemas.microsoft.com/office/drawing/2014/main" id="{464A327A-EE11-AC48-BC31-DE279A6E652A}"/>
              </a:ext>
            </a:extLst>
          </p:cNvPr>
          <p:cNvSpPr>
            <a:spLocks noGrp="1"/>
          </p:cNvSpPr>
          <p:nvPr>
            <p:ph type="title" hasCustomPrompt="1"/>
          </p:nvPr>
        </p:nvSpPr>
        <p:spPr>
          <a:xfrm>
            <a:off x="354106" y="530021"/>
            <a:ext cx="6713321" cy="1130188"/>
          </a:xfrm>
        </p:spPr>
        <p:txBody>
          <a:bodyPr>
            <a:noAutofit/>
          </a:bodyPr>
          <a:lstStyle>
            <a:lvl1pPr>
              <a:lnSpc>
                <a:spcPct val="90000"/>
              </a:lnSpc>
              <a:defRPr>
                <a:solidFill>
                  <a:srgbClr val="41439A"/>
                </a:solidFill>
              </a:defRPr>
            </a:lvl1pPr>
          </a:lstStyle>
          <a:p>
            <a:r>
              <a:rPr lang="en-US"/>
              <a:t>Works Cited</a:t>
            </a:r>
          </a:p>
        </p:txBody>
      </p:sp>
    </p:spTree>
    <p:extLst>
      <p:ext uri="{BB962C8B-B14F-4D97-AF65-F5344CB8AC3E}">
        <p14:creationId xmlns:p14="http://schemas.microsoft.com/office/powerpoint/2010/main" val="6167870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BackCover-Light-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3" name="Picture 2" descr="McLean &amp; Company Logo">
            <a:extLst>
              <a:ext uri="{FF2B5EF4-FFF2-40B4-BE49-F238E27FC236}">
                <a16:creationId xmlns:a16="http://schemas.microsoft.com/office/drawing/2014/main" id="{949086C8-E5A3-41D5-A85F-428D27CC3E38}"/>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182823" y="3051987"/>
            <a:ext cx="1827941" cy="754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99334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andard blank">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8047F413-7CC3-9041-B985-1939336F2C65}"/>
              </a:ext>
            </a:extLst>
          </p:cNvPr>
          <p:cNvSpPr>
            <a:spLocks noGrp="1"/>
          </p:cNvSpPr>
          <p:nvPr>
            <p:ph type="title"/>
          </p:nvPr>
        </p:nvSpPr>
        <p:spPr>
          <a:xfrm>
            <a:off x="354105" y="530021"/>
            <a:ext cx="11119027" cy="1130188"/>
          </a:xfrm>
        </p:spPr>
        <p:txBody>
          <a:bodyPr>
            <a:noAutofit/>
          </a:bodyPr>
          <a:lstStyle>
            <a:lvl1pPr>
              <a:lnSpc>
                <a:spcPct val="90000"/>
              </a:lnSpc>
              <a:defRPr b="0" i="0">
                <a:solidFill>
                  <a:srgbClr val="717272"/>
                </a:solidFill>
              </a:defRPr>
            </a:lvl1pPr>
          </a:lstStyle>
          <a:p>
            <a:r>
              <a:rPr lang="en-US"/>
              <a:t>Click to edit Master title style</a:t>
            </a:r>
          </a:p>
        </p:txBody>
      </p:sp>
    </p:spTree>
    <p:extLst>
      <p:ext uri="{BB962C8B-B14F-4D97-AF65-F5344CB8AC3E}">
        <p14:creationId xmlns:p14="http://schemas.microsoft.com/office/powerpoint/2010/main" val="3400226304"/>
      </p:ext>
    </p:extLst>
  </p:cSld>
  <p:clrMapOvr>
    <a:masterClrMapping/>
  </p:clrMapOvr>
  <p:extLst>
    <p:ext uri="{DCECCB84-F9BA-43D5-87BE-67443E8EF086}">
      <p15:sldGuideLst xmlns:p15="http://schemas.microsoft.com/office/powerpoint/2012/main">
        <p15:guide id="1" orient="horz" pos="89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iddle Accent Bar">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059755C-3BFD-4A29-BEFA-E1183A443848}"/>
              </a:ext>
            </a:extLst>
          </p:cNvPr>
          <p:cNvSpPr/>
          <p:nvPr userDrawn="1"/>
        </p:nvSpPr>
        <p:spPr>
          <a:xfrm>
            <a:off x="0" y="1410346"/>
            <a:ext cx="12193588" cy="4804717"/>
          </a:xfrm>
          <a:prstGeom prst="rect">
            <a:avLst/>
          </a:prstGeom>
          <a:gradFill>
            <a:gsLst>
              <a:gs pos="15000">
                <a:schemeClr val="bg1"/>
              </a:gs>
              <a:gs pos="85000">
                <a:schemeClr val="bg1">
                  <a:lumMod val="85000"/>
                  <a:alpha val="64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9">
            <a:extLst>
              <a:ext uri="{FF2B5EF4-FFF2-40B4-BE49-F238E27FC236}">
                <a16:creationId xmlns:a16="http://schemas.microsoft.com/office/drawing/2014/main" id="{8047F413-7CC3-9041-B985-1939336F2C65}"/>
              </a:ext>
            </a:extLst>
          </p:cNvPr>
          <p:cNvSpPr>
            <a:spLocks noGrp="1"/>
          </p:cNvSpPr>
          <p:nvPr>
            <p:ph type="title"/>
          </p:nvPr>
        </p:nvSpPr>
        <p:spPr>
          <a:xfrm>
            <a:off x="354106" y="530021"/>
            <a:ext cx="10808475" cy="1130188"/>
          </a:xfrm>
        </p:spPr>
        <p:txBody>
          <a:bodyPr>
            <a:noAutofit/>
          </a:bodyPr>
          <a:lstStyle>
            <a:lvl1pPr>
              <a:lnSpc>
                <a:spcPct val="90000"/>
              </a:lnSpc>
              <a:defRPr b="0" i="0"/>
            </a:lvl1pPr>
          </a:lstStyle>
          <a:p>
            <a:r>
              <a:rPr lang="en-US"/>
              <a:t>Click to edit Master title style</a:t>
            </a:r>
          </a:p>
        </p:txBody>
      </p:sp>
    </p:spTree>
    <p:extLst>
      <p:ext uri="{BB962C8B-B14F-4D97-AF65-F5344CB8AC3E}">
        <p14:creationId xmlns:p14="http://schemas.microsoft.com/office/powerpoint/2010/main" val="1068480670"/>
      </p:ext>
    </p:extLst>
  </p:cSld>
  <p:clrMapOvr>
    <a:masterClrMapping/>
  </p:clrMapOvr>
</p:sldLayout>
</file>

<file path=ppt/slideLayouts/slideLayout5.xml><?xml version="1.0" encoding="utf-8"?>
<p:sldLayout xmlns:p="http://schemas.openxmlformats.org/presentationml/2006/main" xmlns:a="http://schemas.openxmlformats.org/drawingml/2006/main" xmlns:r="http://schemas.openxmlformats.org/officeDocument/2006/relationships" preserve="1" userDrawn="1">
  <p:cSld name="Left Sidebar Content">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F0F98D3B-482F-0747-9502-8D7180CE4483}"/>
              </a:ext>
            </a:extLst>
          </p:cNvPr>
          <p:cNvPicPr>
            <a:picLocks noChangeAspect="1"/>
          </p:cNvPicPr>
          <p:nvPr userDrawn="1"/>
        </p:nvPicPr>
        <p:blipFill rotWithShape="1">
          <a:blip cstate="screen" r:embed="rId2">
            <a:extLst>
              <a:ext uri="{BEBA8EAE-BF5A-486C-A8C5-ECC9F3942E4B}">
                <a14:imgProps xmlns:a14="http://schemas.microsoft.com/office/drawing/2010/main">
                  <a14:imgLayer r:embed="rId3">
                    <a14:imgEffect>
                      <a14:saturation sat="79000"/>
                    </a14:imgEffect>
                  </a14:imgLayer>
                </a14:imgProps>
              </a:ext>
              <a:ext uri="{28A0092B-C50C-407E-A947-70E740481C1C}">
                <a14:useLocalDpi xmlns:a14="http://schemas.microsoft.com/office/drawing/2010/main"/>
              </a:ext>
            </a:extLst>
          </a:blip>
          <a:srcRect b="-19" r="9"/>
          <a:stretch/>
        </p:blipFill>
        <p:spPr>
          <a:xfrm>
            <a:off x="0" y="-1"/>
            <a:ext cx="4116388" cy="6873276"/>
          </a:xfrm>
          <a:prstGeom prst="rect">
            <a:avLst/>
          </a:prstGeom>
        </p:spPr>
      </p:pic>
      <p:sp>
        <p:nvSpPr>
          <p:cNvPr id="12" name="Rectangle 11">
            <a:extLst>
              <a:ext uri="{FF2B5EF4-FFF2-40B4-BE49-F238E27FC236}">
                <a16:creationId xmlns:a16="http://schemas.microsoft.com/office/drawing/2014/main" id="{E7372BDB-ADAA-F141-8B07-251E621C94BC}"/>
              </a:ext>
            </a:extLst>
          </p:cNvPr>
          <p:cNvSpPr/>
          <p:nvPr userDrawn="1"/>
        </p:nvSpPr>
        <p:spPr>
          <a:xfrm>
            <a:off x="5874" y="0"/>
            <a:ext cx="4116387" cy="6858000"/>
          </a:xfrm>
          <a:prstGeom prst="rect">
            <a:avLst/>
          </a:prstGeom>
          <a:gradFill>
            <a:gsLst>
              <a:gs pos="19000">
                <a:srgbClr val="41439A">
                  <a:alpha val="54000"/>
                </a:srgbClr>
              </a:gs>
              <a:gs pos="99000">
                <a:srgbClr val="4B4FA1"/>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noAutofit/>
          </a:bodyPr>
          <a:lstStyle/>
          <a:p>
            <a:pPr algn="ctr"/>
            <a:endParaRPr dirty="0" lang="en-US"/>
          </a:p>
        </p:txBody>
      </p:sp>
      <p:sp>
        <p:nvSpPr>
          <p:cNvPr id="8" name="TextBox 7">
            <a:extLst>
              <a:ext uri="{FF2B5EF4-FFF2-40B4-BE49-F238E27FC236}">
                <a16:creationId xmlns:a16="http://schemas.microsoft.com/office/drawing/2014/main" id="{D18D8AB7-A57D-1241-931E-54086C3A65D6}"/>
              </a:ext>
            </a:extLst>
          </p:cNvPr>
          <p:cNvSpPr txBox="1"/>
          <p:nvPr userDrawn="1"/>
        </p:nvSpPr>
        <p:spPr>
          <a:xfrm>
            <a:off x="346510" y="524427"/>
            <a:ext cx="3176337" cy="1545881"/>
          </a:xfrm>
          <a:prstGeom prst="rect">
            <a:avLst/>
          </a:prstGeom>
        </p:spPr>
        <p:txBody>
          <a:bodyPr bIns="0" lIns="0" rIns="0" rtlCol="0" tIns="6931" vert="horz" wrap="square">
            <a:noAutofit/>
          </a:bodyPr>
          <a:lstStyle/>
          <a:p>
            <a:pPr algn="just" marL="7701" marR="242975">
              <a:lnSpc>
                <a:spcPct val="90000"/>
              </a:lnSpc>
              <a:spcBef>
                <a:spcPts val="55"/>
              </a:spcBef>
            </a:pPr>
            <a:endParaRPr b="1" dirty="0" i="0" lang="en-US" spc="-30" sz="4000">
              <a:solidFill>
                <a:schemeClr val="bg1"/>
              </a:solidFill>
              <a:latin charset="77" pitchFamily="2" typeface="Montserrat SemiBold"/>
              <a:cs typeface="Arial Narrow"/>
            </a:endParaRPr>
          </a:p>
        </p:txBody>
      </p:sp>
      <p:sp>
        <p:nvSpPr>
          <p:cNvPr id="9" name="Title 9">
            <a:extLst>
              <a:ext uri="{FF2B5EF4-FFF2-40B4-BE49-F238E27FC236}">
                <a16:creationId xmlns:a16="http://schemas.microsoft.com/office/drawing/2014/main" id="{9BAAE306-3204-4CC5-884C-3D462803ACD2}"/>
              </a:ext>
            </a:extLst>
          </p:cNvPr>
          <p:cNvSpPr>
            <a:spLocks noGrp="1"/>
          </p:cNvSpPr>
          <p:nvPr>
            <p:ph type="title"/>
          </p:nvPr>
        </p:nvSpPr>
        <p:spPr>
          <a:xfrm>
            <a:off x="354107" y="530021"/>
            <a:ext cx="3176338" cy="1130188"/>
          </a:xfrm>
        </p:spPr>
        <p:txBody>
          <a:bodyPr>
            <a:noAutofit/>
          </a:bodyPr>
          <a:lstStyle>
            <a:lvl1pPr>
              <a:lnSpc>
                <a:spcPct val="90000"/>
              </a:lnSpc>
              <a:defRPr b="0" i="0">
                <a:solidFill>
                  <a:schemeClr val="bg1"/>
                </a:solidFill>
              </a:defRPr>
            </a:lvl1pPr>
          </a:lstStyle>
          <a:p>
            <a:r>
              <a:rPr lang="en-US"/>
              <a:t>Click to edit Master title style</a:t>
            </a:r>
          </a:p>
        </p:txBody>
      </p:sp>
    </p:spTree>
    <p:extLst>
      <p:ext uri="{BB962C8B-B14F-4D97-AF65-F5344CB8AC3E}">
        <p14:creationId xmlns:p14="http://schemas.microsoft.com/office/powerpoint/2010/main" val="30206218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ight Sidebar Content">
    <p:spTree>
      <p:nvGrpSpPr>
        <p:cNvPr id="1" name=""/>
        <p:cNvGrpSpPr/>
        <p:nvPr/>
      </p:nvGrpSpPr>
      <p:grpSpPr>
        <a:xfrm>
          <a:off x="0" y="0"/>
          <a:ext cx="0" cy="0"/>
          <a:chOff x="0" y="0"/>
          <a:chExt cx="0" cy="0"/>
        </a:xfrm>
      </p:grpSpPr>
      <p:sp>
        <p:nvSpPr>
          <p:cNvPr id="12" name="Title 9">
            <a:extLst>
              <a:ext uri="{FF2B5EF4-FFF2-40B4-BE49-F238E27FC236}">
                <a16:creationId xmlns:a16="http://schemas.microsoft.com/office/drawing/2014/main" id="{488EE5B4-C583-A04D-B5FC-EA23A0B46B36}"/>
              </a:ext>
            </a:extLst>
          </p:cNvPr>
          <p:cNvSpPr>
            <a:spLocks noGrp="1"/>
          </p:cNvSpPr>
          <p:nvPr>
            <p:ph type="title"/>
          </p:nvPr>
        </p:nvSpPr>
        <p:spPr>
          <a:xfrm>
            <a:off x="354106" y="530021"/>
            <a:ext cx="7150875" cy="1130188"/>
          </a:xfrm>
        </p:spPr>
        <p:txBody>
          <a:bodyPr>
            <a:noAutofit/>
          </a:bodyPr>
          <a:lstStyle>
            <a:lvl1pPr>
              <a:lnSpc>
                <a:spcPct val="90000"/>
              </a:lnSpc>
              <a:defRPr b="0" i="0"/>
            </a:lvl1pPr>
          </a:lstStyle>
          <a:p>
            <a:r>
              <a:rPr lang="en-US"/>
              <a:t>Click to edit Master title style</a:t>
            </a:r>
          </a:p>
        </p:txBody>
      </p:sp>
      <p:sp>
        <p:nvSpPr>
          <p:cNvPr id="8" name="Rectangle 7">
            <a:extLst>
              <a:ext uri="{FF2B5EF4-FFF2-40B4-BE49-F238E27FC236}">
                <a16:creationId xmlns:a16="http://schemas.microsoft.com/office/drawing/2014/main" id="{56EFE861-8F69-7A43-B791-949CBC4BE55F}"/>
              </a:ext>
            </a:extLst>
          </p:cNvPr>
          <p:cNvSpPr/>
          <p:nvPr userDrawn="1"/>
        </p:nvSpPr>
        <p:spPr>
          <a:xfrm>
            <a:off x="8012624" y="0"/>
            <a:ext cx="4180964" cy="6858000"/>
          </a:xfrm>
          <a:prstGeom prst="rect">
            <a:avLst/>
          </a:prstGeom>
          <a:gradFill>
            <a:gsLst>
              <a:gs pos="15000">
                <a:schemeClr val="bg1"/>
              </a:gs>
              <a:gs pos="85000">
                <a:schemeClr val="bg1">
                  <a:lumMod val="8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4E7B06F9-049A-0C40-A93E-C28D57EBABA0}"/>
              </a:ext>
            </a:extLst>
          </p:cNvPr>
          <p:cNvSpPr txBox="1"/>
          <p:nvPr userDrawn="1"/>
        </p:nvSpPr>
        <p:spPr>
          <a:xfrm>
            <a:off x="9824720" y="6441440"/>
            <a:ext cx="2072640" cy="182880"/>
          </a:xfrm>
          <a:prstGeom prst="rect">
            <a:avLst/>
          </a:prstGeom>
        </p:spPr>
        <p:txBody>
          <a:bodyPr wrap="square" lIns="0" tIns="0" rIns="0" bIns="0" numCol="1" spcCol="360000" rtlCol="0">
            <a:noAutofit/>
          </a:bodyPr>
          <a:lstStyle/>
          <a:p>
            <a:pPr marL="0" marR="0" lvl="0" indent="0" algn="r" defTabSz="554492" rtl="0" eaLnBrk="1" fontAlgn="auto" latinLnBrk="0" hangingPunct="1">
              <a:lnSpc>
                <a:spcPct val="110000"/>
              </a:lnSpc>
              <a:spcBef>
                <a:spcPts val="0"/>
              </a:spcBef>
              <a:spcAft>
                <a:spcPts val="0"/>
              </a:spcAft>
              <a:buClrTx/>
              <a:buSzTx/>
              <a:buFontTx/>
              <a:buNone/>
              <a:tabLst/>
              <a:defRPr/>
            </a:pPr>
            <a:r>
              <a:rPr lang="en-CA" sz="800" b="0" i="0" dirty="0">
                <a:latin typeface="Exo" panose="02000503000000000000" pitchFamily="2" charset="77"/>
              </a:rPr>
              <a:t>McLean &amp; Company   |   </a:t>
            </a:r>
            <a:fld id="{81D60167-4931-47E6-BA6A-407CBD079E47}" type="slidenum">
              <a:rPr sz="800" b="0" i="0" smtClean="0">
                <a:latin typeface="Exo" panose="02000503000000000000" pitchFamily="2" charset="77"/>
                <a:cs typeface="Arial" panose="020B0604020202020204" pitchFamily="34" charset="0"/>
              </a:rPr>
              <a:pPr marL="0" marR="0" lvl="0" indent="0" algn="r" defTabSz="554492" rtl="0" eaLnBrk="1" fontAlgn="auto" latinLnBrk="0" hangingPunct="1">
                <a:lnSpc>
                  <a:spcPct val="110000"/>
                </a:lnSpc>
                <a:spcBef>
                  <a:spcPts val="0"/>
                </a:spcBef>
                <a:spcAft>
                  <a:spcPts val="0"/>
                </a:spcAft>
                <a:buClrTx/>
                <a:buSzTx/>
                <a:buFontTx/>
                <a:buNone/>
                <a:tabLst/>
                <a:defRPr/>
              </a:pPr>
              <a:t>‹#›</a:t>
            </a:fld>
            <a:endParaRPr sz="800" b="0" i="0" dirty="0">
              <a:latin typeface="Exo" panose="02000503000000000000" pitchFamily="2" charset="77"/>
              <a:cs typeface="Arial" panose="020B0604020202020204" pitchFamily="34" charset="0"/>
            </a:endParaRPr>
          </a:p>
        </p:txBody>
      </p:sp>
    </p:spTree>
    <p:extLst>
      <p:ext uri="{BB962C8B-B14F-4D97-AF65-F5344CB8AC3E}">
        <p14:creationId xmlns:p14="http://schemas.microsoft.com/office/powerpoint/2010/main" val="19347437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Step slide">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294A49C4-26C6-F747-A948-6F248247D1D3}"/>
              </a:ext>
            </a:extLst>
          </p:cNvPr>
          <p:cNvSpPr/>
          <p:nvPr userDrawn="1"/>
        </p:nvSpPr>
        <p:spPr>
          <a:xfrm>
            <a:off x="8597245" y="0"/>
            <a:ext cx="3596341" cy="6858000"/>
          </a:xfrm>
          <a:prstGeom prst="rect">
            <a:avLst/>
          </a:prstGeom>
          <a:gradFill>
            <a:gsLst>
              <a:gs pos="19000">
                <a:srgbClr val="41439A"/>
              </a:gs>
              <a:gs pos="99000">
                <a:srgbClr val="7F80BA"/>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10000"/>
              </a:lnSpc>
            </a:pPr>
            <a:endParaRPr lang="en-US" dirty="0"/>
          </a:p>
        </p:txBody>
      </p:sp>
      <p:sp>
        <p:nvSpPr>
          <p:cNvPr id="10" name="Title 9">
            <a:extLst>
              <a:ext uri="{FF2B5EF4-FFF2-40B4-BE49-F238E27FC236}">
                <a16:creationId xmlns:a16="http://schemas.microsoft.com/office/drawing/2014/main" id="{8047F413-7CC3-9041-B985-1939336F2C65}"/>
              </a:ext>
            </a:extLst>
          </p:cNvPr>
          <p:cNvSpPr>
            <a:spLocks noGrp="1"/>
          </p:cNvSpPr>
          <p:nvPr>
            <p:ph type="title"/>
          </p:nvPr>
        </p:nvSpPr>
        <p:spPr>
          <a:xfrm>
            <a:off x="354106" y="464708"/>
            <a:ext cx="7715238" cy="519691"/>
          </a:xfrm>
        </p:spPr>
        <p:txBody>
          <a:bodyPr>
            <a:noAutofit/>
          </a:bodyPr>
          <a:lstStyle>
            <a:lvl1pPr>
              <a:lnSpc>
                <a:spcPct val="110000"/>
              </a:lnSpc>
              <a:defRPr b="0" i="0">
                <a:solidFill>
                  <a:srgbClr val="717171"/>
                </a:solidFill>
              </a:defRPr>
            </a:lvl1pPr>
          </a:lstStyle>
          <a:p>
            <a:r>
              <a:rPr lang="en-US"/>
              <a:t>Click to edit Master title style</a:t>
            </a:r>
          </a:p>
        </p:txBody>
      </p:sp>
      <p:sp>
        <p:nvSpPr>
          <p:cNvPr id="4" name="Text Placeholder 11">
            <a:extLst>
              <a:ext uri="{FF2B5EF4-FFF2-40B4-BE49-F238E27FC236}">
                <a16:creationId xmlns:a16="http://schemas.microsoft.com/office/drawing/2014/main" id="{AFF3E0B4-46E9-884B-8F5F-3F97FE21CDA1}"/>
              </a:ext>
            </a:extLst>
          </p:cNvPr>
          <p:cNvSpPr>
            <a:spLocks noGrp="1"/>
          </p:cNvSpPr>
          <p:nvPr>
            <p:ph type="body" sz="quarter" idx="11"/>
          </p:nvPr>
        </p:nvSpPr>
        <p:spPr>
          <a:xfrm>
            <a:off x="374088" y="1177271"/>
            <a:ext cx="5686987" cy="456696"/>
          </a:xfrm>
          <a:prstGeom prst="rect">
            <a:avLst/>
          </a:prstGeom>
        </p:spPr>
        <p:txBody>
          <a:bodyPr lIns="0" tIns="0" rIns="0" bIns="0">
            <a:noAutofit/>
          </a:bodyPr>
          <a:lstStyle>
            <a:lvl1pPr marL="0" indent="0">
              <a:lnSpc>
                <a:spcPct val="110000"/>
              </a:lnSpc>
              <a:buNone/>
              <a:defRPr sz="2000" b="0" i="0">
                <a:solidFill>
                  <a:srgbClr val="848585"/>
                </a:solidFill>
                <a:latin typeface="Montserrat SemiBold" pitchFamily="2" charset="77"/>
                <a:cs typeface="Arial" panose="020B0604020202020204" pitchFamily="34" charset="0"/>
              </a:defRPr>
            </a:lvl1pPr>
            <a:lvl2pPr marL="457200" indent="0">
              <a:lnSpc>
                <a:spcPts val="2400"/>
              </a:lnSpc>
              <a:buNone/>
              <a:defRPr sz="2000">
                <a:solidFill>
                  <a:srgbClr val="848585"/>
                </a:solidFill>
                <a:latin typeface="Arial" panose="020B0604020202020204" pitchFamily="34" charset="0"/>
                <a:cs typeface="Arial" panose="020B0604020202020204" pitchFamily="34" charset="0"/>
              </a:defRPr>
            </a:lvl2pPr>
            <a:lvl3pPr marL="914400" indent="0">
              <a:lnSpc>
                <a:spcPts val="2400"/>
              </a:lnSpc>
              <a:buNone/>
              <a:defRPr sz="2000">
                <a:solidFill>
                  <a:srgbClr val="848585"/>
                </a:solidFill>
                <a:latin typeface="Arial" panose="020B0604020202020204" pitchFamily="34" charset="0"/>
                <a:cs typeface="Arial" panose="020B0604020202020204" pitchFamily="34" charset="0"/>
              </a:defRPr>
            </a:lvl3pPr>
            <a:lvl4pPr marL="1371600" indent="0">
              <a:lnSpc>
                <a:spcPts val="2400"/>
              </a:lnSpc>
              <a:buNone/>
              <a:defRPr sz="2000">
                <a:solidFill>
                  <a:srgbClr val="848585"/>
                </a:solidFill>
                <a:latin typeface="Arial" panose="020B0604020202020204" pitchFamily="34" charset="0"/>
                <a:cs typeface="Arial" panose="020B0604020202020204" pitchFamily="34" charset="0"/>
              </a:defRPr>
            </a:lvl4pPr>
            <a:lvl5pPr marL="1828800" indent="0">
              <a:lnSpc>
                <a:spcPts val="2400"/>
              </a:lnSpc>
              <a:buNone/>
              <a:defRPr sz="2000">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23" name="Text Placeholder 14">
            <a:extLst>
              <a:ext uri="{FF2B5EF4-FFF2-40B4-BE49-F238E27FC236}">
                <a16:creationId xmlns:a16="http://schemas.microsoft.com/office/drawing/2014/main" id="{CD080FB1-EBFC-8046-8481-0C6839CE648F}"/>
              </a:ext>
            </a:extLst>
          </p:cNvPr>
          <p:cNvSpPr>
            <a:spLocks noGrp="1"/>
          </p:cNvSpPr>
          <p:nvPr>
            <p:ph type="body" sz="quarter" idx="12"/>
          </p:nvPr>
        </p:nvSpPr>
        <p:spPr>
          <a:xfrm>
            <a:off x="9202108" y="724553"/>
            <a:ext cx="2531187" cy="5397288"/>
          </a:xfrm>
          <a:prstGeom prst="rect">
            <a:avLst/>
          </a:prstGeom>
        </p:spPr>
        <p:txBody>
          <a:bodyPr lIns="0" tIns="0" rIns="0" bIns="0" numCol="1" spcCol="360000">
            <a:noAutofit/>
          </a:bodyPr>
          <a:lstStyle>
            <a:lvl1pPr marL="0" indent="0">
              <a:lnSpc>
                <a:spcPct val="110000"/>
              </a:lnSpc>
              <a:buNone/>
              <a:defRPr sz="1200" b="0" i="0">
                <a:solidFill>
                  <a:schemeClr val="bg1"/>
                </a:solidFill>
                <a:latin typeface="Roboto Condensed Light" panose="02000000000000000000" pitchFamily="2" charset="0"/>
                <a:cs typeface="Arial Narrow" panose="020B0604020202020204" pitchFamily="34" charset="0"/>
              </a:defRPr>
            </a:lvl1pPr>
            <a:lvl2pPr marL="457200" indent="0">
              <a:lnSpc>
                <a:spcPts val="1700"/>
              </a:lnSpc>
              <a:buNone/>
              <a:defRPr sz="1400">
                <a:solidFill>
                  <a:srgbClr val="4B4B4B"/>
                </a:solidFill>
                <a:latin typeface="Arial" panose="020B0604020202020204" pitchFamily="34" charset="0"/>
                <a:cs typeface="Arial" panose="020B0604020202020204" pitchFamily="34" charset="0"/>
              </a:defRPr>
            </a:lvl2pPr>
            <a:lvl3pPr marL="914400" indent="0">
              <a:lnSpc>
                <a:spcPts val="1700"/>
              </a:lnSpc>
              <a:buNone/>
              <a:defRPr sz="1400">
                <a:solidFill>
                  <a:srgbClr val="4B4B4B"/>
                </a:solidFill>
                <a:latin typeface="Arial" panose="020B0604020202020204" pitchFamily="34" charset="0"/>
                <a:cs typeface="Arial" panose="020B0604020202020204" pitchFamily="34" charset="0"/>
              </a:defRPr>
            </a:lvl3pPr>
            <a:lvl4pPr marL="1371600" indent="0">
              <a:lnSpc>
                <a:spcPts val="1700"/>
              </a:lnSpc>
              <a:buNone/>
              <a:defRPr sz="1400">
                <a:solidFill>
                  <a:srgbClr val="4B4B4B"/>
                </a:solidFill>
                <a:latin typeface="Arial" panose="020B0604020202020204" pitchFamily="34" charset="0"/>
                <a:cs typeface="Arial" panose="020B0604020202020204" pitchFamily="34" charset="0"/>
              </a:defRPr>
            </a:lvl4pPr>
            <a:lvl5pPr marL="1828800" indent="0">
              <a:lnSpc>
                <a:spcPts val="1700"/>
              </a:lnSpc>
              <a:buNone/>
              <a:defRPr sz="1400">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1" name="TextBox 10">
            <a:extLst>
              <a:ext uri="{FF2B5EF4-FFF2-40B4-BE49-F238E27FC236}">
                <a16:creationId xmlns:a16="http://schemas.microsoft.com/office/drawing/2014/main" id="{BCF31929-89BD-E543-96C2-360156E5945B}"/>
              </a:ext>
            </a:extLst>
          </p:cNvPr>
          <p:cNvSpPr txBox="1"/>
          <p:nvPr userDrawn="1"/>
        </p:nvSpPr>
        <p:spPr>
          <a:xfrm>
            <a:off x="9824720" y="6441440"/>
            <a:ext cx="2072640" cy="182880"/>
          </a:xfrm>
          <a:prstGeom prst="rect">
            <a:avLst/>
          </a:prstGeom>
        </p:spPr>
        <p:txBody>
          <a:bodyPr wrap="square" lIns="0" tIns="0" rIns="0" bIns="0" numCol="1" spcCol="360000" rtlCol="0">
            <a:noAutofit/>
          </a:bodyPr>
          <a:lstStyle/>
          <a:p>
            <a:pPr marL="0" marR="0" lvl="0" indent="0" algn="r" defTabSz="554492" rtl="0" eaLnBrk="1" fontAlgn="auto" latinLnBrk="0" hangingPunct="1">
              <a:lnSpc>
                <a:spcPct val="110000"/>
              </a:lnSpc>
              <a:spcBef>
                <a:spcPts val="0"/>
              </a:spcBef>
              <a:spcAft>
                <a:spcPts val="0"/>
              </a:spcAft>
              <a:buClrTx/>
              <a:buSzTx/>
              <a:buFontTx/>
              <a:buNone/>
              <a:tabLst/>
              <a:defRPr/>
            </a:pPr>
            <a:r>
              <a:rPr lang="en-CA" sz="800" b="0" i="0" dirty="0">
                <a:solidFill>
                  <a:schemeClr val="bg1"/>
                </a:solidFill>
                <a:latin typeface="Exo" panose="02000503000000000000" pitchFamily="2" charset="77"/>
              </a:rPr>
              <a:t>McLean &amp; Company   |   </a:t>
            </a:r>
            <a:fld id="{81D60167-4931-47E6-BA6A-407CBD079E47}" type="slidenum">
              <a:rPr sz="800" b="0" i="0" smtClean="0">
                <a:solidFill>
                  <a:schemeClr val="bg1"/>
                </a:solidFill>
                <a:latin typeface="Exo" panose="02000503000000000000" pitchFamily="2" charset="77"/>
                <a:cs typeface="Arial" panose="020B0604020202020204" pitchFamily="34" charset="0"/>
              </a:rPr>
              <a:pPr marL="0" marR="0" lvl="0" indent="0" algn="r" defTabSz="554492" rtl="0" eaLnBrk="1" fontAlgn="auto" latinLnBrk="0" hangingPunct="1">
                <a:lnSpc>
                  <a:spcPct val="110000"/>
                </a:lnSpc>
                <a:spcBef>
                  <a:spcPts val="0"/>
                </a:spcBef>
                <a:spcAft>
                  <a:spcPts val="0"/>
                </a:spcAft>
                <a:buClrTx/>
                <a:buSzTx/>
                <a:buFontTx/>
                <a:buNone/>
                <a:tabLst/>
                <a:defRPr/>
              </a:pPr>
              <a:t>‹#›</a:t>
            </a:fld>
            <a:endParaRPr sz="800" b="0" i="0" dirty="0">
              <a:solidFill>
                <a:schemeClr val="bg1"/>
              </a:solidFill>
              <a:latin typeface="Exo" panose="02000503000000000000" pitchFamily="2" charset="77"/>
              <a:cs typeface="Arial" panose="020B0604020202020204" pitchFamily="34" charset="0"/>
            </a:endParaRPr>
          </a:p>
        </p:txBody>
      </p:sp>
    </p:spTree>
    <p:extLst>
      <p:ext uri="{BB962C8B-B14F-4D97-AF65-F5344CB8AC3E}">
        <p14:creationId xmlns:p14="http://schemas.microsoft.com/office/powerpoint/2010/main" val="36808712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arious Levels of Support">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04D20383-3FCC-7C4F-B1C5-B9D644F808E1}"/>
              </a:ext>
            </a:extLst>
          </p:cNvPr>
          <p:cNvSpPr txBox="1"/>
          <p:nvPr userDrawn="1"/>
        </p:nvSpPr>
        <p:spPr>
          <a:xfrm>
            <a:off x="351314" y="5561419"/>
            <a:ext cx="11572240" cy="283998"/>
          </a:xfrm>
          <a:prstGeom prst="rect">
            <a:avLst/>
          </a:prstGeom>
        </p:spPr>
        <p:txBody>
          <a:bodyPr vert="horz" wrap="square" lIns="0" tIns="6931" rIns="0" bIns="0" rtlCol="0">
            <a:spAutoFit/>
          </a:bodyPr>
          <a:lstStyle/>
          <a:p>
            <a:pPr marL="7701" marR="242975" lvl="0" indent="0" algn="ctr" defTabSz="554492" rtl="0" eaLnBrk="1" fontAlgn="auto" latinLnBrk="0" hangingPunct="1">
              <a:lnSpc>
                <a:spcPct val="90000"/>
              </a:lnSpc>
              <a:spcBef>
                <a:spcPts val="1000"/>
              </a:spcBef>
              <a:spcAft>
                <a:spcPts val="0"/>
              </a:spcAft>
              <a:buClrTx/>
              <a:buSzTx/>
              <a:buFontTx/>
              <a:buNone/>
              <a:tabLst/>
              <a:defRPr/>
            </a:pPr>
            <a:r>
              <a:rPr lang="en-US" sz="2000" b="1" i="0" dirty="0">
                <a:solidFill>
                  <a:srgbClr val="41439A"/>
                </a:solidFill>
                <a:latin typeface="Montserrat SemiBold" pitchFamily="2" charset="77"/>
              </a:rPr>
              <a:t>Diagnostics and consistent frameworks are used throughout all four options.</a:t>
            </a:r>
          </a:p>
        </p:txBody>
      </p:sp>
      <p:sp>
        <p:nvSpPr>
          <p:cNvPr id="26" name="Oval 25">
            <a:extLst>
              <a:ext uri="{FF2B5EF4-FFF2-40B4-BE49-F238E27FC236}">
                <a16:creationId xmlns:a16="http://schemas.microsoft.com/office/drawing/2014/main" id="{9E98C6B9-9801-2049-89AF-F94E0519AED1}"/>
              </a:ext>
            </a:extLst>
          </p:cNvPr>
          <p:cNvSpPr/>
          <p:nvPr userDrawn="1"/>
        </p:nvSpPr>
        <p:spPr>
          <a:xfrm>
            <a:off x="640080" y="2235200"/>
            <a:ext cx="2834640" cy="2834640"/>
          </a:xfrm>
          <a:prstGeom prst="ellipse">
            <a:avLst/>
          </a:prstGeom>
          <a:solidFill>
            <a:srgbClr val="41439A">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48C5C57C-EF5C-A14F-8C7D-2C892950EE5D}"/>
              </a:ext>
            </a:extLst>
          </p:cNvPr>
          <p:cNvSpPr txBox="1"/>
          <p:nvPr userDrawn="1"/>
        </p:nvSpPr>
        <p:spPr>
          <a:xfrm>
            <a:off x="746493" y="3021264"/>
            <a:ext cx="2621815" cy="283998"/>
          </a:xfrm>
          <a:prstGeom prst="rect">
            <a:avLst/>
          </a:prstGeom>
        </p:spPr>
        <p:txBody>
          <a:bodyPr vert="horz" wrap="square" lIns="0" tIns="6931" rIns="0" bIns="0" rtlCol="0">
            <a:spAutoFit/>
          </a:bodyPr>
          <a:lstStyle/>
          <a:p>
            <a:pPr algn="ctr" rtl="0">
              <a:lnSpc>
                <a:spcPct val="90000"/>
              </a:lnSpc>
              <a:buSzPts val="2800"/>
              <a:buFont typeface="Arial" panose="020B0604020202020204" pitchFamily="34" charset="0"/>
              <a:buNone/>
            </a:pPr>
            <a:r>
              <a:rPr lang="en-US" sz="2000" b="1" i="0" u="none" strike="noStrike" kern="1200" baseline="0" dirty="0">
                <a:solidFill>
                  <a:schemeClr val="bg1"/>
                </a:solidFill>
                <a:latin typeface="Montserrat SemiBold" pitchFamily="2" charset="77"/>
              </a:rPr>
              <a:t>DIY Toolkit</a:t>
            </a:r>
          </a:p>
        </p:txBody>
      </p:sp>
      <p:sp>
        <p:nvSpPr>
          <p:cNvPr id="28" name="TextBox 27">
            <a:extLst>
              <a:ext uri="{FF2B5EF4-FFF2-40B4-BE49-F238E27FC236}">
                <a16:creationId xmlns:a16="http://schemas.microsoft.com/office/drawing/2014/main" id="{822836B6-57C7-3145-A73C-5DECF33CF9CF}"/>
              </a:ext>
            </a:extLst>
          </p:cNvPr>
          <p:cNvSpPr txBox="1"/>
          <p:nvPr userDrawn="1"/>
        </p:nvSpPr>
        <p:spPr>
          <a:xfrm>
            <a:off x="1031240" y="3439160"/>
            <a:ext cx="2052320" cy="1019584"/>
          </a:xfrm>
          <a:prstGeom prst="rect">
            <a:avLst/>
          </a:prstGeom>
        </p:spPr>
        <p:txBody>
          <a:bodyPr vert="horz" wrap="square" lIns="0" tIns="6931" rIns="0" bIns="0" rtlCol="0">
            <a:spAutoFit/>
          </a:bodyPr>
          <a:lstStyle/>
          <a:p>
            <a:pPr algn="ctr">
              <a:lnSpc>
                <a:spcPct val="110000"/>
              </a:lnSpc>
            </a:pPr>
            <a:r>
              <a:rPr lang="en-CA" sz="1200" b="0" i="0" kern="1200" dirty="0">
                <a:solidFill>
                  <a:schemeClr val="bg1"/>
                </a:solidFill>
                <a:effectLst/>
                <a:latin typeface="Roboto Condensed Light" panose="02000000000000000000" pitchFamily="2" charset="0"/>
                <a:ea typeface="Roboto Condensed Light" panose="02000000000000000000" pitchFamily="2" charset="0"/>
                <a:cs typeface="+mn-cs"/>
              </a:rPr>
              <a:t>“Our team has already made this critical project a priority, and we have the time and capability, but some guidance along the way would be helpful.” </a:t>
            </a:r>
          </a:p>
        </p:txBody>
      </p:sp>
      <p:sp>
        <p:nvSpPr>
          <p:cNvPr id="29" name="Oval 28">
            <a:extLst>
              <a:ext uri="{FF2B5EF4-FFF2-40B4-BE49-F238E27FC236}">
                <a16:creationId xmlns:a16="http://schemas.microsoft.com/office/drawing/2014/main" id="{5F7934EF-7D77-8E47-B92E-DB566035F413}"/>
              </a:ext>
            </a:extLst>
          </p:cNvPr>
          <p:cNvSpPr/>
          <p:nvPr userDrawn="1"/>
        </p:nvSpPr>
        <p:spPr>
          <a:xfrm>
            <a:off x="3312425" y="2235200"/>
            <a:ext cx="2834640" cy="2834640"/>
          </a:xfrm>
          <a:prstGeom prst="ellipse">
            <a:avLst/>
          </a:prstGeom>
          <a:solidFill>
            <a:srgbClr val="41439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2687958E-F387-1B47-A1A1-7456666D95C1}"/>
              </a:ext>
            </a:extLst>
          </p:cNvPr>
          <p:cNvSpPr txBox="1"/>
          <p:nvPr userDrawn="1"/>
        </p:nvSpPr>
        <p:spPr>
          <a:xfrm>
            <a:off x="3409207" y="2746944"/>
            <a:ext cx="2621815" cy="560996"/>
          </a:xfrm>
          <a:prstGeom prst="rect">
            <a:avLst/>
          </a:prstGeom>
        </p:spPr>
        <p:txBody>
          <a:bodyPr vert="horz" wrap="square" lIns="0" tIns="6931" rIns="0" bIns="0" rtlCol="0">
            <a:spAutoFit/>
          </a:bodyPr>
          <a:lstStyle/>
          <a:p>
            <a:pPr algn="ctr" rtl="0">
              <a:lnSpc>
                <a:spcPct val="90000"/>
              </a:lnSpc>
              <a:buSzPts val="2800"/>
              <a:buFont typeface="Arial" panose="020B0604020202020204" pitchFamily="34" charset="0"/>
              <a:buNone/>
            </a:pPr>
            <a:r>
              <a:rPr lang="en-US" sz="2000" b="1" i="0" u="none" strike="noStrike" kern="1200" baseline="0" dirty="0">
                <a:solidFill>
                  <a:schemeClr val="bg1"/>
                </a:solidFill>
                <a:latin typeface="Montserrat SemiBold" pitchFamily="2" charset="77"/>
              </a:rPr>
              <a:t>Guided Implementation</a:t>
            </a:r>
          </a:p>
        </p:txBody>
      </p:sp>
      <p:sp>
        <p:nvSpPr>
          <p:cNvPr id="31" name="TextBox 30">
            <a:extLst>
              <a:ext uri="{FF2B5EF4-FFF2-40B4-BE49-F238E27FC236}">
                <a16:creationId xmlns:a16="http://schemas.microsoft.com/office/drawing/2014/main" id="{39C0FAF0-D25D-C846-9AB6-57D70838B891}"/>
              </a:ext>
            </a:extLst>
          </p:cNvPr>
          <p:cNvSpPr txBox="1"/>
          <p:nvPr userDrawn="1"/>
        </p:nvSpPr>
        <p:spPr>
          <a:xfrm>
            <a:off x="3693954" y="3439160"/>
            <a:ext cx="2052320" cy="1224768"/>
          </a:xfrm>
          <a:prstGeom prst="rect">
            <a:avLst/>
          </a:prstGeom>
        </p:spPr>
        <p:txBody>
          <a:bodyPr vert="horz" wrap="square" lIns="0" tIns="6931" rIns="0" bIns="0" rtlCol="0">
            <a:spAutoFit/>
          </a:bodyPr>
          <a:lstStyle/>
          <a:p>
            <a:pPr algn="ctr">
              <a:lnSpc>
                <a:spcPct val="110000"/>
              </a:lnSpc>
            </a:pPr>
            <a:r>
              <a:rPr lang="en-CA" sz="1200" b="0" i="0" kern="1200" dirty="0">
                <a:solidFill>
                  <a:schemeClr val="bg1"/>
                </a:solidFill>
                <a:effectLst/>
                <a:latin typeface="Roboto Condensed Light" panose="02000000000000000000" pitchFamily="2" charset="0"/>
                <a:ea typeface="Roboto Condensed Light" panose="02000000000000000000" pitchFamily="2" charset="0"/>
                <a:cs typeface="+mn-cs"/>
              </a:rPr>
              <a:t>“Our team knows that we need to fix a process, but we need assistance to determine where to focus. Some check-ins along the way would help keep us on track.”</a:t>
            </a:r>
          </a:p>
          <a:p>
            <a:pPr algn="ctr">
              <a:lnSpc>
                <a:spcPct val="110000"/>
              </a:lnSpc>
            </a:pPr>
            <a:endParaRPr lang="en-CA" sz="1200" b="0" i="0" kern="1200" dirty="0">
              <a:solidFill>
                <a:schemeClr val="bg1"/>
              </a:solidFill>
              <a:effectLst/>
              <a:latin typeface="Roboto Condensed Light" panose="02000000000000000000" pitchFamily="2" charset="0"/>
              <a:ea typeface="Roboto Condensed Light" panose="02000000000000000000" pitchFamily="2" charset="0"/>
              <a:cs typeface="+mn-cs"/>
            </a:endParaRPr>
          </a:p>
        </p:txBody>
      </p:sp>
      <p:sp>
        <p:nvSpPr>
          <p:cNvPr id="32" name="Oval 31">
            <a:extLst>
              <a:ext uri="{FF2B5EF4-FFF2-40B4-BE49-F238E27FC236}">
                <a16:creationId xmlns:a16="http://schemas.microsoft.com/office/drawing/2014/main" id="{2ACC858F-1D39-2B41-949E-070EB0C0418C}"/>
              </a:ext>
            </a:extLst>
          </p:cNvPr>
          <p:cNvSpPr/>
          <p:nvPr userDrawn="1"/>
        </p:nvSpPr>
        <p:spPr>
          <a:xfrm>
            <a:off x="5984770" y="2235200"/>
            <a:ext cx="2834640" cy="2834640"/>
          </a:xfrm>
          <a:prstGeom prst="ellipse">
            <a:avLst/>
          </a:prstGeom>
          <a:solidFill>
            <a:srgbClr val="41439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7248CF82-0839-1B42-90C6-2565B8E19DAA}"/>
              </a:ext>
            </a:extLst>
          </p:cNvPr>
          <p:cNvSpPr txBox="1"/>
          <p:nvPr userDrawn="1"/>
        </p:nvSpPr>
        <p:spPr>
          <a:xfrm>
            <a:off x="6111767" y="3021264"/>
            <a:ext cx="2621815" cy="283998"/>
          </a:xfrm>
          <a:prstGeom prst="rect">
            <a:avLst/>
          </a:prstGeom>
        </p:spPr>
        <p:txBody>
          <a:bodyPr vert="horz" wrap="square" lIns="0" tIns="6931" rIns="0" bIns="0" rtlCol="0">
            <a:spAutoFit/>
          </a:bodyPr>
          <a:lstStyle/>
          <a:p>
            <a:pPr algn="ctr" rtl="0">
              <a:lnSpc>
                <a:spcPct val="90000"/>
              </a:lnSpc>
              <a:buSzPts val="2800"/>
              <a:buFont typeface="Arial" panose="020B0604020202020204" pitchFamily="34" charset="0"/>
              <a:buNone/>
            </a:pPr>
            <a:r>
              <a:rPr lang="en-US" sz="2000" b="1" i="0" u="none" strike="noStrike" kern="1200" baseline="0" dirty="0">
                <a:solidFill>
                  <a:schemeClr val="bg1"/>
                </a:solidFill>
                <a:latin typeface="Montserrat SemiBold" pitchFamily="2" charset="77"/>
              </a:rPr>
              <a:t>Workshop</a:t>
            </a:r>
          </a:p>
        </p:txBody>
      </p:sp>
      <p:sp>
        <p:nvSpPr>
          <p:cNvPr id="34" name="TextBox 33">
            <a:extLst>
              <a:ext uri="{FF2B5EF4-FFF2-40B4-BE49-F238E27FC236}">
                <a16:creationId xmlns:a16="http://schemas.microsoft.com/office/drawing/2014/main" id="{FFE019FE-4785-EB46-B01D-CB07AB2C430F}"/>
              </a:ext>
            </a:extLst>
          </p:cNvPr>
          <p:cNvSpPr txBox="1"/>
          <p:nvPr userDrawn="1"/>
        </p:nvSpPr>
        <p:spPr>
          <a:xfrm>
            <a:off x="6416834" y="3439160"/>
            <a:ext cx="1944846" cy="1224768"/>
          </a:xfrm>
          <a:prstGeom prst="rect">
            <a:avLst/>
          </a:prstGeom>
        </p:spPr>
        <p:txBody>
          <a:bodyPr vert="horz" wrap="square" lIns="0" tIns="6931" rIns="0" bIns="0" rtlCol="0">
            <a:spAutoFit/>
          </a:bodyPr>
          <a:lstStyle/>
          <a:p>
            <a:pPr algn="ctr">
              <a:lnSpc>
                <a:spcPct val="110000"/>
              </a:lnSpc>
            </a:pPr>
            <a:r>
              <a:rPr lang="en-CA" sz="1200" b="0" i="0" kern="1200" dirty="0">
                <a:solidFill>
                  <a:schemeClr val="bg1"/>
                </a:solidFill>
                <a:effectLst/>
                <a:latin typeface="Roboto Condensed Light" panose="02000000000000000000" pitchFamily="2" charset="0"/>
                <a:ea typeface="Roboto Condensed Light" panose="02000000000000000000" pitchFamily="2" charset="0"/>
                <a:cs typeface="+mn-cs"/>
              </a:rPr>
              <a:t>“We need to hit the ground running and get this project kicked off immediately. Our team has the ability to take this over once we get a framework and strategy in place.”</a:t>
            </a:r>
          </a:p>
        </p:txBody>
      </p:sp>
      <p:sp>
        <p:nvSpPr>
          <p:cNvPr id="36" name="Oval 35">
            <a:extLst>
              <a:ext uri="{FF2B5EF4-FFF2-40B4-BE49-F238E27FC236}">
                <a16:creationId xmlns:a16="http://schemas.microsoft.com/office/drawing/2014/main" id="{4613E971-548E-644E-AC62-5E7A3EB2413E}"/>
              </a:ext>
            </a:extLst>
          </p:cNvPr>
          <p:cNvSpPr/>
          <p:nvPr userDrawn="1"/>
        </p:nvSpPr>
        <p:spPr>
          <a:xfrm>
            <a:off x="8657114" y="2235200"/>
            <a:ext cx="2834640" cy="2834640"/>
          </a:xfrm>
          <a:prstGeom prst="ellipse">
            <a:avLst/>
          </a:prstGeom>
          <a:solidFill>
            <a:srgbClr val="41439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4CDDF159-01E9-D844-865D-6938B43C7FC3}"/>
              </a:ext>
            </a:extLst>
          </p:cNvPr>
          <p:cNvSpPr txBox="1"/>
          <p:nvPr userDrawn="1"/>
        </p:nvSpPr>
        <p:spPr>
          <a:xfrm>
            <a:off x="8773687" y="3021264"/>
            <a:ext cx="2621815" cy="283998"/>
          </a:xfrm>
          <a:prstGeom prst="rect">
            <a:avLst/>
          </a:prstGeom>
        </p:spPr>
        <p:txBody>
          <a:bodyPr vert="horz" wrap="square" lIns="0" tIns="6931" rIns="0" bIns="0" rtlCol="0">
            <a:spAutoFit/>
          </a:bodyPr>
          <a:lstStyle/>
          <a:p>
            <a:pPr algn="ctr" rtl="0">
              <a:lnSpc>
                <a:spcPct val="90000"/>
              </a:lnSpc>
              <a:buSzPts val="2800"/>
              <a:buFont typeface="Arial" panose="020B0604020202020204" pitchFamily="34" charset="0"/>
              <a:buNone/>
            </a:pPr>
            <a:r>
              <a:rPr lang="en-US" sz="2000" b="1" i="0" u="none" strike="noStrike" kern="1200" baseline="0" dirty="0">
                <a:solidFill>
                  <a:schemeClr val="bg1"/>
                </a:solidFill>
                <a:latin typeface="Montserrat SemiBold" pitchFamily="2" charset="77"/>
              </a:rPr>
              <a:t>Consulting</a:t>
            </a:r>
          </a:p>
        </p:txBody>
      </p:sp>
      <p:sp>
        <p:nvSpPr>
          <p:cNvPr id="38" name="TextBox 37">
            <a:extLst>
              <a:ext uri="{FF2B5EF4-FFF2-40B4-BE49-F238E27FC236}">
                <a16:creationId xmlns:a16="http://schemas.microsoft.com/office/drawing/2014/main" id="{2A598409-5DD3-E046-B8A2-B2ECEB9E82DB}"/>
              </a:ext>
            </a:extLst>
          </p:cNvPr>
          <p:cNvSpPr txBox="1"/>
          <p:nvPr userDrawn="1"/>
        </p:nvSpPr>
        <p:spPr>
          <a:xfrm>
            <a:off x="9058434" y="3439160"/>
            <a:ext cx="2052320" cy="1019584"/>
          </a:xfrm>
          <a:prstGeom prst="rect">
            <a:avLst/>
          </a:prstGeom>
        </p:spPr>
        <p:txBody>
          <a:bodyPr vert="horz" wrap="square" lIns="0" tIns="6931" rIns="0" bIns="0" rtlCol="0">
            <a:spAutoFit/>
          </a:bodyPr>
          <a:lstStyle/>
          <a:p>
            <a:pPr algn="ctr">
              <a:lnSpc>
                <a:spcPct val="110000"/>
              </a:lnSpc>
            </a:pPr>
            <a:r>
              <a:rPr lang="en-CA" sz="1200" b="0" i="0" kern="1200" dirty="0">
                <a:solidFill>
                  <a:schemeClr val="bg1"/>
                </a:solidFill>
                <a:effectLst/>
                <a:latin typeface="Roboto Condensed Light" panose="02000000000000000000" pitchFamily="2" charset="0"/>
                <a:ea typeface="Roboto Condensed Light" panose="02000000000000000000" pitchFamily="2" charset="0"/>
                <a:cs typeface="+mn-cs"/>
              </a:rPr>
              <a:t>“Our team does not have the time or the knowledge to take this project on. We need assistance through the entirety of this project.”</a:t>
            </a:r>
          </a:p>
          <a:p>
            <a:pPr algn="ctr">
              <a:lnSpc>
                <a:spcPct val="110000"/>
              </a:lnSpc>
            </a:pPr>
            <a:endParaRPr lang="en-CA" sz="1200" b="0" i="0" kern="1200" dirty="0">
              <a:solidFill>
                <a:schemeClr val="bg1"/>
              </a:solidFill>
              <a:effectLst/>
              <a:latin typeface="Roboto Condensed Light" panose="02000000000000000000" pitchFamily="2" charset="0"/>
              <a:ea typeface="Roboto Condensed Light" panose="02000000000000000000" pitchFamily="2" charset="0"/>
              <a:cs typeface="+mn-cs"/>
            </a:endParaRPr>
          </a:p>
        </p:txBody>
      </p:sp>
      <p:sp>
        <p:nvSpPr>
          <p:cNvPr id="39" name="TextBox 38">
            <a:extLst>
              <a:ext uri="{FF2B5EF4-FFF2-40B4-BE49-F238E27FC236}">
                <a16:creationId xmlns:a16="http://schemas.microsoft.com/office/drawing/2014/main" id="{B7A24B53-8F5A-EF4B-A9C9-8343BC4F4E5B}"/>
              </a:ext>
            </a:extLst>
          </p:cNvPr>
          <p:cNvSpPr txBox="1"/>
          <p:nvPr userDrawn="1"/>
        </p:nvSpPr>
        <p:spPr>
          <a:xfrm>
            <a:off x="336885" y="514801"/>
            <a:ext cx="11343281" cy="1032921"/>
          </a:xfrm>
          <a:prstGeom prst="rect">
            <a:avLst/>
          </a:prstGeom>
        </p:spPr>
        <p:txBody>
          <a:bodyPr vert="horz" wrap="square" lIns="0" tIns="6931" rIns="0" bIns="0" rtlCol="0">
            <a:noAutofit/>
          </a:bodyPr>
          <a:lstStyle/>
          <a:p>
            <a:pPr marL="7701" marR="242975" algn="l">
              <a:lnSpc>
                <a:spcPct val="90000"/>
              </a:lnSpc>
              <a:spcBef>
                <a:spcPts val="55"/>
              </a:spcBef>
            </a:pPr>
            <a:r>
              <a:rPr lang="en-US" sz="4000" b="1" i="0" dirty="0">
                <a:solidFill>
                  <a:srgbClr val="717171"/>
                </a:solidFill>
                <a:latin typeface="Montserrat SemiBold" pitchFamily="2" charset="77"/>
              </a:rPr>
              <a:t>McLean &amp; Company offers various levels of support to best suit your needs</a:t>
            </a:r>
            <a:endParaRPr lang="en-US" sz="4000" b="1" i="0" spc="-30" dirty="0">
              <a:solidFill>
                <a:srgbClr val="717171"/>
              </a:solidFill>
              <a:latin typeface="Montserrat SemiBold" pitchFamily="2" charset="77"/>
              <a:cs typeface="Arial Narrow"/>
            </a:endParaRPr>
          </a:p>
        </p:txBody>
      </p:sp>
    </p:spTree>
    <p:extLst>
      <p:ext uri="{BB962C8B-B14F-4D97-AF65-F5344CB8AC3E}">
        <p14:creationId xmlns:p14="http://schemas.microsoft.com/office/powerpoint/2010/main" val="3792006705"/>
      </p:ext>
    </p:extLst>
  </p:cSld>
  <p:clrMapOvr>
    <a:masterClrMapping/>
  </p:clrMapOvr>
  <p:extLst>
    <p:ext uri="{DCECCB84-F9BA-43D5-87BE-67443E8EF086}">
      <p15:sldGuideLst xmlns:p15="http://schemas.microsoft.com/office/powerpoint/2012/main">
        <p15:guide id="1" orient="horz" pos="1865">
          <p15:clr>
            <a:srgbClr val="FBAE40"/>
          </p15:clr>
        </p15:guide>
        <p15:guide id="2" orient="horz" pos="1979">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esearch Contributors and Experts B">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0A7A87E3-6D99-8946-A365-05075C72EA60}"/>
              </a:ext>
            </a:extLst>
          </p:cNvPr>
          <p:cNvSpPr>
            <a:spLocks noGrp="1"/>
          </p:cNvSpPr>
          <p:nvPr>
            <p:ph type="body" sz="quarter" idx="11" hasCustomPrompt="1"/>
          </p:nvPr>
        </p:nvSpPr>
        <p:spPr>
          <a:xfrm>
            <a:off x="344912" y="1742438"/>
            <a:ext cx="3849687" cy="264974"/>
          </a:xfrm>
          <a:prstGeom prst="rect">
            <a:avLst/>
          </a:prstGeom>
        </p:spPr>
        <p:txBody>
          <a:bodyPr lIns="0" tIns="0" rIns="0" bIns="0">
            <a:noAutofit/>
          </a:bodyPr>
          <a:lstStyle>
            <a:lvl1pPr marL="0" indent="0">
              <a:buNone/>
              <a:defRPr sz="2000" b="1" i="0">
                <a:solidFill>
                  <a:srgbClr val="41439A"/>
                </a:solidFill>
                <a:latin typeface="Montserrat SemiBold" pitchFamily="2" charset="77"/>
              </a:defRPr>
            </a:lvl1pPr>
            <a:lvl2pPr>
              <a:defRPr sz="1500" b="1" i="0">
                <a:latin typeface="Montserrat SemiBold" pitchFamily="2" charset="77"/>
              </a:defRPr>
            </a:lvl2pPr>
            <a:lvl3pPr>
              <a:defRPr sz="1500" b="1" i="0">
                <a:latin typeface="Montserrat SemiBold" pitchFamily="2" charset="77"/>
              </a:defRPr>
            </a:lvl3pPr>
            <a:lvl4pPr>
              <a:defRPr sz="1500" b="1" i="0">
                <a:latin typeface="Montserrat SemiBold" pitchFamily="2" charset="77"/>
              </a:defRPr>
            </a:lvl4pPr>
            <a:lvl5pPr>
              <a:defRPr sz="1500" b="1" i="0">
                <a:latin typeface="Montserrat SemiBold" pitchFamily="2" charset="77"/>
              </a:defRPr>
            </a:lvl5pPr>
          </a:lstStyle>
          <a:p>
            <a:pPr lvl="0"/>
            <a:r>
              <a:rPr lang="en-US"/>
              <a:t>Paul </a:t>
            </a:r>
            <a:r>
              <a:rPr lang="en-US" err="1"/>
              <a:t>Willson</a:t>
            </a:r>
            <a:r>
              <a:rPr lang="en-US"/>
              <a:t> </a:t>
            </a:r>
          </a:p>
        </p:txBody>
      </p:sp>
      <p:sp>
        <p:nvSpPr>
          <p:cNvPr id="10" name="Text Placeholder 8">
            <a:extLst>
              <a:ext uri="{FF2B5EF4-FFF2-40B4-BE49-F238E27FC236}">
                <a16:creationId xmlns:a16="http://schemas.microsoft.com/office/drawing/2014/main" id="{20CC50DE-8543-1446-90E6-8AEF1CF32DC8}"/>
              </a:ext>
            </a:extLst>
          </p:cNvPr>
          <p:cNvSpPr>
            <a:spLocks noGrp="1"/>
          </p:cNvSpPr>
          <p:nvPr>
            <p:ph type="body" sz="quarter" idx="12" hasCustomPrompt="1"/>
          </p:nvPr>
        </p:nvSpPr>
        <p:spPr>
          <a:xfrm>
            <a:off x="344912" y="2065998"/>
            <a:ext cx="3849687" cy="438571"/>
          </a:xfrm>
          <a:prstGeom prst="rect">
            <a:avLst/>
          </a:prstGeom>
        </p:spPr>
        <p:txBody>
          <a:bodyPr lIns="0" tIns="0" rIns="0" bIns="0">
            <a:noAutofit/>
          </a:bodyPr>
          <a:lstStyle>
            <a:lvl1pPr marL="0" marR="0" indent="0" algn="l" defTabSz="914400" rtl="0" eaLnBrk="1" fontAlgn="auto" latinLnBrk="0" hangingPunct="1">
              <a:lnSpc>
                <a:spcPts val="1600"/>
              </a:lnSpc>
              <a:spcBef>
                <a:spcPts val="0"/>
              </a:spcBef>
              <a:spcAft>
                <a:spcPts val="0"/>
              </a:spcAft>
              <a:buClrTx/>
              <a:buSzTx/>
              <a:buFont typeface="Arial" panose="020B0604020202020204" pitchFamily="34" charset="0"/>
              <a:buNone/>
              <a:tabLst/>
              <a:defRPr sz="1200" b="0" i="0">
                <a:solidFill>
                  <a:srgbClr val="4B4B4B"/>
                </a:solidFill>
                <a:latin typeface="Exo" pitchFamily="2" charset="77"/>
              </a:defRPr>
            </a:lvl1pPr>
            <a:lvl2pPr>
              <a:defRPr sz="1500" b="1" i="0">
                <a:latin typeface="Montserrat SemiBold" pitchFamily="2" charset="77"/>
              </a:defRPr>
            </a:lvl2pPr>
            <a:lvl3pPr>
              <a:defRPr sz="1500" b="1" i="0">
                <a:latin typeface="Montserrat SemiBold" pitchFamily="2" charset="77"/>
              </a:defRPr>
            </a:lvl3pPr>
            <a:lvl4pPr>
              <a:defRPr sz="1500" b="1" i="0">
                <a:latin typeface="Montserrat SemiBold" pitchFamily="2" charset="77"/>
              </a:defRPr>
            </a:lvl4pPr>
            <a:lvl5pPr>
              <a:defRPr sz="1500" b="1" i="0">
                <a:latin typeface="Montserrat SemiBold" pitchFamily="2" charset="77"/>
              </a:defRPr>
            </a:lvl5pPr>
          </a:lstStyle>
          <a:p>
            <a:pPr lvl="0"/>
            <a:r>
              <a:rPr lang="en-US"/>
              <a:t>Senior Demographer</a:t>
            </a:r>
            <a:br>
              <a:rPr lang="en-US"/>
            </a:br>
            <a:r>
              <a:rPr lang="en-US"/>
              <a:t>Info-Tech Research Group</a:t>
            </a:r>
          </a:p>
        </p:txBody>
      </p:sp>
      <p:sp>
        <p:nvSpPr>
          <p:cNvPr id="15" name="Text Placeholder 8">
            <a:extLst>
              <a:ext uri="{FF2B5EF4-FFF2-40B4-BE49-F238E27FC236}">
                <a16:creationId xmlns:a16="http://schemas.microsoft.com/office/drawing/2014/main" id="{9A018879-2AAE-DD4D-BED8-A9EBF65B3327}"/>
              </a:ext>
            </a:extLst>
          </p:cNvPr>
          <p:cNvSpPr>
            <a:spLocks noGrp="1"/>
          </p:cNvSpPr>
          <p:nvPr>
            <p:ph type="body" sz="quarter" idx="17" hasCustomPrompt="1"/>
          </p:nvPr>
        </p:nvSpPr>
        <p:spPr>
          <a:xfrm>
            <a:off x="6193544" y="1742438"/>
            <a:ext cx="3849687" cy="264974"/>
          </a:xfrm>
          <a:prstGeom prst="rect">
            <a:avLst/>
          </a:prstGeom>
        </p:spPr>
        <p:txBody>
          <a:bodyPr lIns="0" tIns="0" rIns="0" bIns="0">
            <a:noAutofit/>
          </a:bodyPr>
          <a:lstStyle>
            <a:lvl1pPr marL="0" indent="0">
              <a:buNone/>
              <a:defRPr sz="2000" b="1" i="0">
                <a:solidFill>
                  <a:srgbClr val="41439A"/>
                </a:solidFill>
                <a:latin typeface="Montserrat SemiBold" pitchFamily="2" charset="77"/>
              </a:defRPr>
            </a:lvl1pPr>
            <a:lvl2pPr>
              <a:defRPr sz="1500" b="1" i="0">
                <a:latin typeface="Montserrat SemiBold" pitchFamily="2" charset="77"/>
              </a:defRPr>
            </a:lvl2pPr>
            <a:lvl3pPr>
              <a:defRPr sz="1500" b="1" i="0">
                <a:latin typeface="Montserrat SemiBold" pitchFamily="2" charset="77"/>
              </a:defRPr>
            </a:lvl3pPr>
            <a:lvl4pPr>
              <a:defRPr sz="1500" b="1" i="0">
                <a:latin typeface="Montserrat SemiBold" pitchFamily="2" charset="77"/>
              </a:defRPr>
            </a:lvl4pPr>
            <a:lvl5pPr>
              <a:defRPr sz="1500" b="1" i="0">
                <a:latin typeface="Montserrat SemiBold" pitchFamily="2" charset="77"/>
              </a:defRPr>
            </a:lvl5pPr>
          </a:lstStyle>
          <a:p>
            <a:pPr lvl="0"/>
            <a:r>
              <a:rPr lang="en-US"/>
              <a:t>Paul </a:t>
            </a:r>
            <a:r>
              <a:rPr lang="en-US" err="1"/>
              <a:t>Willson</a:t>
            </a:r>
            <a:r>
              <a:rPr lang="en-US"/>
              <a:t> </a:t>
            </a:r>
          </a:p>
        </p:txBody>
      </p:sp>
      <p:sp>
        <p:nvSpPr>
          <p:cNvPr id="17" name="Text Placeholder 8">
            <a:extLst>
              <a:ext uri="{FF2B5EF4-FFF2-40B4-BE49-F238E27FC236}">
                <a16:creationId xmlns:a16="http://schemas.microsoft.com/office/drawing/2014/main" id="{BA22E391-D54A-C649-8259-B59C6D235D8E}"/>
              </a:ext>
            </a:extLst>
          </p:cNvPr>
          <p:cNvSpPr>
            <a:spLocks noGrp="1"/>
          </p:cNvSpPr>
          <p:nvPr>
            <p:ph type="body" sz="quarter" idx="18" hasCustomPrompt="1"/>
          </p:nvPr>
        </p:nvSpPr>
        <p:spPr>
          <a:xfrm>
            <a:off x="6193544" y="2057034"/>
            <a:ext cx="3849687" cy="455988"/>
          </a:xfrm>
          <a:prstGeom prst="rect">
            <a:avLst/>
          </a:prstGeom>
        </p:spPr>
        <p:txBody>
          <a:bodyPr lIns="0" tIns="0" rIns="0" bIns="0">
            <a:noAutofit/>
          </a:bodyPr>
          <a:lstStyle>
            <a:lvl1pPr marL="0" indent="0">
              <a:lnSpc>
                <a:spcPts val="1600"/>
              </a:lnSpc>
              <a:spcBef>
                <a:spcPts val="0"/>
              </a:spcBef>
              <a:buNone/>
              <a:defRPr sz="1200" b="0" i="0">
                <a:solidFill>
                  <a:srgbClr val="4B4B4B"/>
                </a:solidFill>
                <a:latin typeface="Exo" pitchFamily="2" charset="77"/>
              </a:defRPr>
            </a:lvl1pPr>
            <a:lvl2pPr>
              <a:defRPr sz="1500" b="1" i="0">
                <a:latin typeface="Montserrat SemiBold" pitchFamily="2" charset="77"/>
              </a:defRPr>
            </a:lvl2pPr>
            <a:lvl3pPr>
              <a:defRPr sz="1500" b="1" i="0">
                <a:latin typeface="Montserrat SemiBold" pitchFamily="2" charset="77"/>
              </a:defRPr>
            </a:lvl3pPr>
            <a:lvl4pPr>
              <a:defRPr sz="1500" b="1" i="0">
                <a:latin typeface="Montserrat SemiBold" pitchFamily="2" charset="77"/>
              </a:defRPr>
            </a:lvl4pPr>
            <a:lvl5pPr>
              <a:defRPr sz="1500" b="1" i="0">
                <a:latin typeface="Montserrat SemiBold" pitchFamily="2" charset="77"/>
              </a:defRPr>
            </a:lvl5pPr>
          </a:lstStyle>
          <a:p>
            <a:pPr lvl="0"/>
            <a:r>
              <a:rPr lang="en-US"/>
              <a:t>Senior Demographer</a:t>
            </a:r>
            <a:br>
              <a:rPr lang="en-US"/>
            </a:br>
            <a:r>
              <a:rPr lang="en-US"/>
              <a:t>Info-Tech Research Group</a:t>
            </a:r>
          </a:p>
        </p:txBody>
      </p:sp>
      <p:sp>
        <p:nvSpPr>
          <p:cNvPr id="19" name="TextBox 18">
            <a:extLst>
              <a:ext uri="{FF2B5EF4-FFF2-40B4-BE49-F238E27FC236}">
                <a16:creationId xmlns:a16="http://schemas.microsoft.com/office/drawing/2014/main" id="{A6483C06-5D8D-1B47-B88B-5FEE88718A75}"/>
              </a:ext>
            </a:extLst>
          </p:cNvPr>
          <p:cNvSpPr txBox="1"/>
          <p:nvPr userDrawn="1"/>
        </p:nvSpPr>
        <p:spPr>
          <a:xfrm>
            <a:off x="336886" y="424271"/>
            <a:ext cx="6561626" cy="541209"/>
          </a:xfrm>
          <a:prstGeom prst="rect">
            <a:avLst/>
          </a:prstGeom>
        </p:spPr>
        <p:txBody>
          <a:bodyPr vert="horz" wrap="square" lIns="0" tIns="6931" rIns="0" bIns="0" rtlCol="0">
            <a:noAutofit/>
          </a:bodyPr>
          <a:lstStyle/>
          <a:p>
            <a:pPr marL="7701" marR="242975" algn="l">
              <a:lnSpc>
                <a:spcPct val="90000"/>
              </a:lnSpc>
              <a:spcBef>
                <a:spcPts val="55"/>
              </a:spcBef>
            </a:pPr>
            <a:r>
              <a:rPr lang="en-US" sz="4000" b="1" i="0" dirty="0">
                <a:solidFill>
                  <a:srgbClr val="717171"/>
                </a:solidFill>
                <a:latin typeface="Montserrat SemiBold" pitchFamily="2" charset="77"/>
              </a:rPr>
              <a:t>Research Contributors and Experts</a:t>
            </a:r>
            <a:endParaRPr lang="en-US" sz="4000" b="1" i="0" spc="-30" dirty="0">
              <a:solidFill>
                <a:srgbClr val="717171"/>
              </a:solidFill>
              <a:latin typeface="Montserrat SemiBold" pitchFamily="2" charset="77"/>
              <a:cs typeface="Arial Narrow"/>
            </a:endParaRPr>
          </a:p>
        </p:txBody>
      </p:sp>
    </p:spTree>
    <p:extLst>
      <p:ext uri="{BB962C8B-B14F-4D97-AF65-F5344CB8AC3E}">
        <p14:creationId xmlns:p14="http://schemas.microsoft.com/office/powerpoint/2010/main" val="35962709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4" Type="http://schemas.openxmlformats.org/officeDocument/2006/relationships/slideLayout" Target="../slideLayouts/slideLayout6.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object 40">
            <a:extLst>
              <a:ext uri="{FF2B5EF4-FFF2-40B4-BE49-F238E27FC236}">
                <a16:creationId xmlns:a16="http://schemas.microsoft.com/office/drawing/2014/main" id="{CAA2DC47-C07C-8841-8398-880188265DC9}"/>
              </a:ext>
            </a:extLst>
          </p:cNvPr>
          <p:cNvSpPr txBox="1"/>
          <p:nvPr userDrawn="1"/>
        </p:nvSpPr>
        <p:spPr>
          <a:xfrm>
            <a:off x="6112042" y="6040551"/>
            <a:ext cx="3074774" cy="502469"/>
          </a:xfrm>
          <a:prstGeom prst="rect">
            <a:avLst/>
          </a:prstGeom>
        </p:spPr>
        <p:txBody>
          <a:bodyPr vert="horz" wrap="square" lIns="0" tIns="2310" rIns="0" bIns="0" rtlCol="0">
            <a:noAutofit/>
          </a:bodyPr>
          <a:lstStyle/>
          <a:p>
            <a:pPr marL="7701" marR="3081" indent="33886" algn="r">
              <a:lnSpc>
                <a:spcPts val="958"/>
              </a:lnSpc>
              <a:spcBef>
                <a:spcPts val="18"/>
              </a:spcBef>
            </a:pPr>
            <a:r>
              <a:rPr lang="en-US" sz="788" b="0" i="0" spc="-6" dirty="0">
                <a:solidFill>
                  <a:srgbClr val="000000"/>
                </a:solidFill>
                <a:latin typeface="Roboto Condensed Light" panose="02000000000000000000" pitchFamily="2" charset="0"/>
                <a:ea typeface="Roboto Condensed Light" panose="02000000000000000000" pitchFamily="2" charset="0"/>
                <a:cs typeface="Arial"/>
              </a:rPr>
              <a:t>McLean &amp; Company is a research and advisory firm that provides practical solutions to human resources challenges with executable research, tools, and advice that will have a clear and measurable impact on your business.</a:t>
            </a:r>
            <a:endParaRPr sz="788" b="0" i="0" dirty="0">
              <a:solidFill>
                <a:srgbClr val="000000"/>
              </a:solidFill>
              <a:latin typeface="Roboto Condensed Light" panose="02000000000000000000" pitchFamily="2" charset="0"/>
              <a:ea typeface="Roboto Condensed Light" panose="02000000000000000000" pitchFamily="2" charset="0"/>
              <a:cs typeface="Arial"/>
            </a:endParaRPr>
          </a:p>
          <a:p>
            <a:pPr marR="3851" algn="r">
              <a:lnSpc>
                <a:spcPts val="931"/>
              </a:lnSpc>
            </a:pPr>
            <a:r>
              <a:rPr sz="788" b="0" i="0" spc="6" dirty="0">
                <a:solidFill>
                  <a:srgbClr val="000000"/>
                </a:solidFill>
                <a:latin typeface="Roboto Condensed Light" panose="02000000000000000000" pitchFamily="2" charset="0"/>
                <a:ea typeface="Roboto Condensed Light" panose="02000000000000000000" pitchFamily="2" charset="0"/>
                <a:cs typeface="Arial"/>
              </a:rPr>
              <a:t>© </a:t>
            </a:r>
            <a:r>
              <a:rPr sz="788" b="0" i="0" spc="3" dirty="0">
                <a:solidFill>
                  <a:srgbClr val="000000"/>
                </a:solidFill>
                <a:latin typeface="Roboto Condensed Light" panose="02000000000000000000" pitchFamily="2" charset="0"/>
                <a:ea typeface="Roboto Condensed Light" panose="02000000000000000000" pitchFamily="2" charset="0"/>
                <a:cs typeface="Arial"/>
              </a:rPr>
              <a:t>1997-20</a:t>
            </a:r>
            <a:r>
              <a:rPr lang="en-US" sz="788" b="0" i="0" spc="3" dirty="0">
                <a:solidFill>
                  <a:srgbClr val="000000"/>
                </a:solidFill>
                <a:latin typeface="Roboto Condensed Light" panose="02000000000000000000" pitchFamily="2" charset="0"/>
                <a:ea typeface="Roboto Condensed Light" panose="02000000000000000000" pitchFamily="2" charset="0"/>
                <a:cs typeface="Arial"/>
              </a:rPr>
              <a:t>21 McLean &amp; Company is a division of</a:t>
            </a:r>
            <a:r>
              <a:rPr sz="788" b="0" i="0" spc="3" dirty="0">
                <a:solidFill>
                  <a:srgbClr val="000000"/>
                </a:solidFill>
                <a:latin typeface="Roboto Condensed Light" panose="02000000000000000000" pitchFamily="2" charset="0"/>
                <a:ea typeface="Roboto Condensed Light" panose="02000000000000000000" pitchFamily="2" charset="0"/>
                <a:cs typeface="Arial"/>
              </a:rPr>
              <a:t> </a:t>
            </a:r>
            <a:r>
              <a:rPr sz="788" b="0" i="0" spc="-6" dirty="0">
                <a:solidFill>
                  <a:srgbClr val="000000"/>
                </a:solidFill>
                <a:latin typeface="Roboto Condensed Light" panose="02000000000000000000" pitchFamily="2" charset="0"/>
                <a:ea typeface="Roboto Condensed Light" panose="02000000000000000000" pitchFamily="2" charset="0"/>
                <a:cs typeface="Arial"/>
              </a:rPr>
              <a:t>Info-Tech </a:t>
            </a:r>
            <a:r>
              <a:rPr sz="788" b="0" i="0" spc="3" dirty="0">
                <a:solidFill>
                  <a:srgbClr val="000000"/>
                </a:solidFill>
                <a:latin typeface="Roboto Condensed Light" panose="02000000000000000000" pitchFamily="2" charset="0"/>
                <a:ea typeface="Roboto Condensed Light" panose="02000000000000000000" pitchFamily="2" charset="0"/>
                <a:cs typeface="Arial"/>
              </a:rPr>
              <a:t>Research </a:t>
            </a:r>
            <a:r>
              <a:rPr sz="788" b="0" i="0" spc="6" dirty="0">
                <a:solidFill>
                  <a:srgbClr val="000000"/>
                </a:solidFill>
                <a:latin typeface="Roboto Condensed Light" panose="02000000000000000000" pitchFamily="2" charset="0"/>
                <a:ea typeface="Roboto Condensed Light" panose="02000000000000000000" pitchFamily="2" charset="0"/>
                <a:cs typeface="Arial"/>
              </a:rPr>
              <a:t>Group</a:t>
            </a:r>
            <a:r>
              <a:rPr sz="788" b="0" i="0" spc="-27" dirty="0">
                <a:solidFill>
                  <a:srgbClr val="000000"/>
                </a:solidFill>
                <a:latin typeface="Roboto Condensed Light" panose="02000000000000000000" pitchFamily="2" charset="0"/>
                <a:ea typeface="Roboto Condensed Light" panose="02000000000000000000" pitchFamily="2" charset="0"/>
                <a:cs typeface="Arial"/>
              </a:rPr>
              <a:t> </a:t>
            </a:r>
            <a:r>
              <a:rPr sz="788" b="0" i="0" spc="3" dirty="0">
                <a:solidFill>
                  <a:srgbClr val="000000"/>
                </a:solidFill>
                <a:latin typeface="Roboto Condensed Light" panose="02000000000000000000" pitchFamily="2" charset="0"/>
                <a:ea typeface="Roboto Condensed Light" panose="02000000000000000000" pitchFamily="2" charset="0"/>
                <a:cs typeface="Arial"/>
              </a:rPr>
              <a:t>Inc.</a:t>
            </a:r>
            <a:endParaRPr sz="788" b="0" i="0" dirty="0">
              <a:solidFill>
                <a:srgbClr val="000000"/>
              </a:solidFill>
              <a:latin typeface="Roboto Condensed Light" panose="02000000000000000000" pitchFamily="2" charset="0"/>
              <a:ea typeface="Roboto Condensed Light" panose="02000000000000000000" pitchFamily="2" charset="0"/>
              <a:cs typeface="Arial"/>
            </a:endParaRPr>
          </a:p>
        </p:txBody>
      </p:sp>
      <p:pic>
        <p:nvPicPr>
          <p:cNvPr id="5" name="Picture 2" descr="McLean &amp; Company Logo">
            <a:extLst>
              <a:ext uri="{FF2B5EF4-FFF2-40B4-BE49-F238E27FC236}">
                <a16:creationId xmlns:a16="http://schemas.microsoft.com/office/drawing/2014/main" id="{2C34031E-BA4E-47FF-942E-116C376A4053}"/>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809001" y="5932963"/>
            <a:ext cx="1827941" cy="754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115512"/>
      </p:ext>
    </p:extLst>
  </p:cSld>
  <p:clrMap bg1="lt1" tx1="dk1" bg2="lt2" tx2="dk2" accent1="accent1" accent2="accent2" accent3="accent3" accent4="accent4" accent5="accent5" accent6="accent6" hlink="hlink" folHlink="folHlink"/>
  <p:sldLayoutIdLst>
    <p:sldLayoutId id="2147483715" r:id="rId1"/>
    <p:sldLayoutId id="2147483747" r:id="rId2"/>
  </p:sldLayoutIdLst>
  <p:hf hdr="0" ftr="0" dt="0"/>
  <p:txStyles>
    <p:titleStyle>
      <a:lvl1pPr>
        <a:defRPr>
          <a:latin typeface="+mj-lt"/>
          <a:ea typeface="+mj-ea"/>
          <a:cs typeface="+mj-cs"/>
        </a:defRPr>
      </a:lvl1pPr>
    </p:titleStyle>
    <p:bodyStyle>
      <a:lvl1pPr marL="0">
        <a:defRPr>
          <a:latin typeface="+mn-lt"/>
          <a:ea typeface="+mn-ea"/>
          <a:cs typeface="+mn-cs"/>
        </a:defRPr>
      </a:lvl1pPr>
      <a:lvl2pPr marL="277246">
        <a:defRPr>
          <a:latin typeface="+mn-lt"/>
          <a:ea typeface="+mn-ea"/>
          <a:cs typeface="+mn-cs"/>
        </a:defRPr>
      </a:lvl2pPr>
      <a:lvl3pPr marL="554492">
        <a:defRPr>
          <a:latin typeface="+mn-lt"/>
          <a:ea typeface="+mn-ea"/>
          <a:cs typeface="+mn-cs"/>
        </a:defRPr>
      </a:lvl3pPr>
      <a:lvl4pPr marL="831738">
        <a:defRPr>
          <a:latin typeface="+mn-lt"/>
          <a:ea typeface="+mn-ea"/>
          <a:cs typeface="+mn-cs"/>
        </a:defRPr>
      </a:lvl4pPr>
      <a:lvl5pPr marL="1108984">
        <a:defRPr>
          <a:latin typeface="+mn-lt"/>
          <a:ea typeface="+mn-ea"/>
          <a:cs typeface="+mn-cs"/>
        </a:defRPr>
      </a:lvl5pPr>
      <a:lvl6pPr marL="1386230">
        <a:defRPr>
          <a:latin typeface="+mn-lt"/>
          <a:ea typeface="+mn-ea"/>
          <a:cs typeface="+mn-cs"/>
        </a:defRPr>
      </a:lvl6pPr>
      <a:lvl7pPr marL="1663476">
        <a:defRPr>
          <a:latin typeface="+mn-lt"/>
          <a:ea typeface="+mn-ea"/>
          <a:cs typeface="+mn-cs"/>
        </a:defRPr>
      </a:lvl7pPr>
      <a:lvl8pPr marL="1940723">
        <a:defRPr>
          <a:latin typeface="+mn-lt"/>
          <a:ea typeface="+mn-ea"/>
          <a:cs typeface="+mn-cs"/>
        </a:defRPr>
      </a:lvl8pPr>
      <a:lvl9pPr marL="2217969">
        <a:defRPr>
          <a:latin typeface="+mn-lt"/>
          <a:ea typeface="+mn-ea"/>
          <a:cs typeface="+mn-cs"/>
        </a:defRPr>
      </a:lvl9pPr>
    </p:bodyStyle>
    <p:otherStyle>
      <a:lvl1pPr marL="0">
        <a:defRPr>
          <a:latin typeface="+mn-lt"/>
          <a:ea typeface="+mn-ea"/>
          <a:cs typeface="+mn-cs"/>
        </a:defRPr>
      </a:lvl1pPr>
      <a:lvl2pPr marL="277246">
        <a:defRPr>
          <a:latin typeface="+mn-lt"/>
          <a:ea typeface="+mn-ea"/>
          <a:cs typeface="+mn-cs"/>
        </a:defRPr>
      </a:lvl2pPr>
      <a:lvl3pPr marL="554492">
        <a:defRPr>
          <a:latin typeface="+mn-lt"/>
          <a:ea typeface="+mn-ea"/>
          <a:cs typeface="+mn-cs"/>
        </a:defRPr>
      </a:lvl3pPr>
      <a:lvl4pPr marL="831738">
        <a:defRPr>
          <a:latin typeface="+mn-lt"/>
          <a:ea typeface="+mn-ea"/>
          <a:cs typeface="+mn-cs"/>
        </a:defRPr>
      </a:lvl4pPr>
      <a:lvl5pPr marL="1108984">
        <a:defRPr>
          <a:latin typeface="+mn-lt"/>
          <a:ea typeface="+mn-ea"/>
          <a:cs typeface="+mn-cs"/>
        </a:defRPr>
      </a:lvl5pPr>
      <a:lvl6pPr marL="1386230">
        <a:defRPr>
          <a:latin typeface="+mn-lt"/>
          <a:ea typeface="+mn-ea"/>
          <a:cs typeface="+mn-cs"/>
        </a:defRPr>
      </a:lvl6pPr>
      <a:lvl7pPr marL="1663476">
        <a:defRPr>
          <a:latin typeface="+mn-lt"/>
          <a:ea typeface="+mn-ea"/>
          <a:cs typeface="+mn-cs"/>
        </a:defRPr>
      </a:lvl7pPr>
      <a:lvl8pPr marL="1940723">
        <a:defRPr>
          <a:latin typeface="+mn-lt"/>
          <a:ea typeface="+mn-ea"/>
          <a:cs typeface="+mn-cs"/>
        </a:defRPr>
      </a:lvl8pPr>
      <a:lvl9pPr marL="2217969">
        <a:defRPr>
          <a:latin typeface="+mn-lt"/>
          <a:ea typeface="+mn-ea"/>
          <a:cs typeface="+mn-cs"/>
        </a:defRPr>
      </a:lvl9pPr>
    </p:otherStyle>
  </p:txStyles>
  <p:extLst>
    <p:ext uri="{27BBF7A9-308A-43DC-89C8-2F10F3537804}">
      <p15:sldGuideLst xmlns:p15="http://schemas.microsoft.com/office/powerpoint/2012/main">
        <p15:guide id="1" orient="horz" pos="4110">
          <p15:clr>
            <a:srgbClr val="F26B43"/>
          </p15:clr>
        </p15:guide>
        <p15:guide id="2" pos="3840">
          <p15:clr>
            <a:srgbClr val="F26B43"/>
          </p15:clr>
        </p15:guide>
        <p15:guide id="3" orient="horz" pos="3816">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9D2D98CA-E486-8443-9BF6-95C9C1E815D5}"/>
              </a:ext>
            </a:extLst>
          </p:cNvPr>
          <p:cNvSpPr>
            <a:spLocks noGrp="1"/>
          </p:cNvSpPr>
          <p:nvPr>
            <p:ph type="title"/>
          </p:nvPr>
        </p:nvSpPr>
        <p:spPr>
          <a:xfrm>
            <a:off x="354106" y="530021"/>
            <a:ext cx="10911992" cy="1130188"/>
          </a:xfrm>
          <a:prstGeom prst="rect">
            <a:avLst/>
          </a:prstGeom>
        </p:spPr>
        <p:txBody>
          <a:bodyPr vert="horz" lIns="0" tIns="0" rIns="0" bIns="0" rtlCol="0" anchor="t" anchorCtr="0">
            <a:noAutofit/>
          </a:bodyPr>
          <a:lstStyle/>
          <a:p>
            <a:r>
              <a:rPr lang="en-US"/>
              <a:t>Click to edit Master title style</a:t>
            </a:r>
          </a:p>
        </p:txBody>
      </p:sp>
      <p:sp>
        <p:nvSpPr>
          <p:cNvPr id="6" name="TextBox 5">
            <a:extLst>
              <a:ext uri="{FF2B5EF4-FFF2-40B4-BE49-F238E27FC236}">
                <a16:creationId xmlns:a16="http://schemas.microsoft.com/office/drawing/2014/main" id="{D157BAA2-9957-9B4B-9ED3-4CE35C755129}"/>
              </a:ext>
            </a:extLst>
          </p:cNvPr>
          <p:cNvSpPr txBox="1"/>
          <p:nvPr userDrawn="1"/>
        </p:nvSpPr>
        <p:spPr>
          <a:xfrm>
            <a:off x="9824720" y="6441440"/>
            <a:ext cx="2072640" cy="182880"/>
          </a:xfrm>
          <a:prstGeom prst="rect">
            <a:avLst/>
          </a:prstGeom>
        </p:spPr>
        <p:txBody>
          <a:bodyPr wrap="square" lIns="0" tIns="0" rIns="0" bIns="0" numCol="1" spcCol="360000" rtlCol="0">
            <a:noAutofit/>
          </a:bodyPr>
          <a:lstStyle/>
          <a:p>
            <a:pPr marL="0" marR="0" lvl="0" indent="0" algn="r" defTabSz="554492" rtl="0" eaLnBrk="1" fontAlgn="auto" latinLnBrk="0" hangingPunct="1">
              <a:lnSpc>
                <a:spcPct val="110000"/>
              </a:lnSpc>
              <a:spcBef>
                <a:spcPts val="0"/>
              </a:spcBef>
              <a:spcAft>
                <a:spcPts val="0"/>
              </a:spcAft>
              <a:buClrTx/>
              <a:buSzTx/>
              <a:buFontTx/>
              <a:buNone/>
              <a:tabLst/>
              <a:defRPr/>
            </a:pPr>
            <a:r>
              <a:rPr lang="en-CA" sz="800" b="0" i="0" dirty="0">
                <a:latin typeface="Exo" panose="02000503000000000000" pitchFamily="2" charset="77"/>
              </a:rPr>
              <a:t>McLean &amp; Company   |   </a:t>
            </a:r>
            <a:fld id="{81D60167-4931-47E6-BA6A-407CBD079E47}" type="slidenum">
              <a:rPr sz="800" b="0" i="0" smtClean="0">
                <a:latin typeface="Exo" panose="02000503000000000000" pitchFamily="2" charset="77"/>
                <a:cs typeface="Arial" panose="020B0604020202020204" pitchFamily="34" charset="0"/>
              </a:rPr>
              <a:pPr marL="0" marR="0" lvl="0" indent="0" algn="r" defTabSz="554492" rtl="0" eaLnBrk="1" fontAlgn="auto" latinLnBrk="0" hangingPunct="1">
                <a:lnSpc>
                  <a:spcPct val="110000"/>
                </a:lnSpc>
                <a:spcBef>
                  <a:spcPts val="0"/>
                </a:spcBef>
                <a:spcAft>
                  <a:spcPts val="0"/>
                </a:spcAft>
                <a:buClrTx/>
                <a:buSzTx/>
                <a:buFontTx/>
                <a:buNone/>
                <a:tabLst/>
                <a:defRPr/>
              </a:pPr>
              <a:t>‹#›</a:t>
            </a:fld>
            <a:endParaRPr sz="800" b="0" i="0" dirty="0">
              <a:latin typeface="Exo" panose="02000503000000000000" pitchFamily="2" charset="77"/>
              <a:cs typeface="Arial" panose="020B0604020202020204" pitchFamily="34" charset="0"/>
            </a:endParaRPr>
          </a:p>
        </p:txBody>
      </p:sp>
    </p:spTree>
    <p:extLst>
      <p:ext uri="{BB962C8B-B14F-4D97-AF65-F5344CB8AC3E}">
        <p14:creationId xmlns:p14="http://schemas.microsoft.com/office/powerpoint/2010/main" val="3961882258"/>
      </p:ext>
    </p:extLst>
  </p:cSld>
  <p:clrMap bg1="lt1" tx1="dk1" bg2="lt2" tx2="dk2" accent1="accent1" accent2="accent2" accent3="accent3" accent4="accent4" accent5="accent5" accent6="accent6" hlink="hlink" folHlink="folHlink"/>
  <p:sldLayoutIdLst>
    <p:sldLayoutId id="2147483753" r:id="rId1"/>
    <p:sldLayoutId id="2147483732" r:id="rId2"/>
    <p:sldLayoutId id="2147483707" r:id="rId3"/>
    <p:sldLayoutId id="2147483759" r:id="rId4"/>
    <p:sldLayoutId id="2147483757" r:id="rId5"/>
    <p:sldLayoutId id="2147483695" r:id="rId6"/>
    <p:sldLayoutId id="2147483691" r:id="rId7"/>
    <p:sldLayoutId id="2147483684" r:id="rId8"/>
  </p:sldLayoutIdLst>
  <p:hf hdr="0" ftr="0" dt="0"/>
  <p:txStyles>
    <p:titleStyle>
      <a:lvl1pPr algn="l" defTabSz="914400" rtl="0" eaLnBrk="1" latinLnBrk="0" hangingPunct="1">
        <a:lnSpc>
          <a:spcPts val="4000"/>
        </a:lnSpc>
        <a:spcBef>
          <a:spcPct val="0"/>
        </a:spcBef>
        <a:buNone/>
        <a:defRPr sz="3200" b="0" i="0" kern="1200">
          <a:solidFill>
            <a:srgbClr val="717171"/>
          </a:solidFill>
          <a:latin typeface="Montserrat SemiBold" pitchFamily="2" charset="77"/>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296">
          <p15:clr>
            <a:srgbClr val="F26B43"/>
          </p15:clr>
        </p15:guide>
        <p15:guide id="2" pos="3818">
          <p15:clr>
            <a:srgbClr val="F26B43"/>
          </p15:clr>
        </p15:guide>
        <p15:guide id="3" pos="3909">
          <p15:clr>
            <a:srgbClr val="F26B43"/>
          </p15:clr>
        </p15:guide>
        <p15:guide id="4" pos="4430">
          <p15:clr>
            <a:srgbClr val="F26B43"/>
          </p15:clr>
        </p15:guide>
        <p15:guide id="5" pos="3205">
          <p15:clr>
            <a:srgbClr val="F26B43"/>
          </p15:clr>
        </p15:guide>
        <p15:guide id="6" pos="2684">
          <p15:clr>
            <a:srgbClr val="F26B43"/>
          </p15:clr>
        </p15:guide>
        <p15:guide id="7" pos="2593">
          <p15:clr>
            <a:srgbClr val="F26B43"/>
          </p15:clr>
        </p15:guide>
        <p15:guide id="8" pos="2071">
          <p15:clr>
            <a:srgbClr val="F26B43"/>
          </p15:clr>
        </p15:guide>
        <p15:guide id="9" pos="4521">
          <p15:clr>
            <a:srgbClr val="F26B43"/>
          </p15:clr>
        </p15:guide>
        <p15:guide id="10" pos="5043">
          <p15:clr>
            <a:srgbClr val="F26B43"/>
          </p15:clr>
        </p15:guide>
        <p15:guide id="11" pos="5133">
          <p15:clr>
            <a:srgbClr val="F26B43"/>
          </p15:clr>
        </p15:guide>
        <p15:guide id="12" pos="5655">
          <p15:clr>
            <a:srgbClr val="F26B43"/>
          </p15:clr>
        </p15:guide>
        <p15:guide id="13" pos="5746">
          <p15:clr>
            <a:srgbClr val="F26B43"/>
          </p15:clr>
        </p15:guide>
        <p15:guide id="14" pos="6267">
          <p15:clr>
            <a:srgbClr val="F26B43"/>
          </p15:clr>
        </p15:guide>
        <p15:guide id="15" pos="6358">
          <p15:clr>
            <a:srgbClr val="F26B43"/>
          </p15:clr>
        </p15:guide>
        <p15:guide id="16" pos="6880">
          <p15:clr>
            <a:srgbClr val="F26B43"/>
          </p15:clr>
        </p15:guide>
        <p15:guide id="17" pos="6970">
          <p15:clr>
            <a:srgbClr val="F26B43"/>
          </p15:clr>
        </p15:guide>
        <p15:guide id="18" pos="7492">
          <p15:clr>
            <a:srgbClr val="F26B43"/>
          </p15:clr>
        </p15:guide>
        <p15:guide id="19" pos="1981">
          <p15:clr>
            <a:srgbClr val="F26B43"/>
          </p15:clr>
        </p15:guide>
        <p15:guide id="20" pos="1459">
          <p15:clr>
            <a:srgbClr val="F26B43"/>
          </p15:clr>
        </p15:guide>
        <p15:guide id="21" pos="1368">
          <p15:clr>
            <a:srgbClr val="F26B43"/>
          </p15:clr>
        </p15:guide>
        <p15:guide id="22" pos="847">
          <p15:clr>
            <a:srgbClr val="F26B43"/>
          </p15:clr>
        </p15:guide>
        <p15:guide id="23" pos="756">
          <p15:clr>
            <a:srgbClr val="F26B43"/>
          </p15:clr>
        </p15:guide>
        <p15:guide id="24" pos="234">
          <p15:clr>
            <a:srgbClr val="F26B43"/>
          </p15:clr>
        </p15:guide>
        <p15:guide id="25" orient="horz" pos="57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48.jpeg"/><Relationship Id="rId3" Type="http://schemas.openxmlformats.org/officeDocument/2006/relationships/hyperlink" Target="https://hr.mcleanco.com/research/sustained-wfh-workbook" TargetMode="External"/><Relationship Id="rId7" Type="http://schemas.microsoft.com/office/2007/relationships/hdphoto" Target="../media/hdphoto5.wdp"/><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47.png"/><Relationship Id="rId5" Type="http://schemas.microsoft.com/office/2007/relationships/hdphoto" Target="../media/hdphoto4.wdp"/><Relationship Id="rId4" Type="http://schemas.openxmlformats.org/officeDocument/2006/relationships/image" Target="../media/image46.pn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hyperlink" Target="https://hr.mcleanco.com/research/standard-pestle-analysis-template"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43.svg"/><Relationship Id="rId5" Type="http://schemas.openxmlformats.org/officeDocument/2006/relationships/image" Target="../media/image42.png"/><Relationship Id="rId4" Type="http://schemas.openxmlformats.org/officeDocument/2006/relationships/image" Target="../media/image29.svg"/></Relationships>
</file>

<file path=ppt/slides/_rels/slide1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43.svg"/></Relationships>
</file>

<file path=ppt/slides/_rels/slide13.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50.svg"/><Relationship Id="rId4" Type="http://schemas.openxmlformats.org/officeDocument/2006/relationships/image" Target="../media/image49.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hyperlink" Target="https://hr.mcleanco.com/research/ss/adapt-your-onboarding-process-to-a-virtual-environment" TargetMode="External"/><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8" Target="../media/image42.png" Type="http://schemas.openxmlformats.org/officeDocument/2006/relationships/image"/><Relationship Id="rId3" Target="https://hr.mcleanco.com/research/ideas-catalog-sustain-work-from-home-in-the-new-normal" TargetMode="External" Type="http://schemas.openxmlformats.org/officeDocument/2006/relationships/hyperlink"/><Relationship Id="rId7" Target="../media/hdphoto5.wdp" Type="http://schemas.microsoft.com/office/2007/relationships/hdphoto"/><Relationship Id="rId2" Target="../notesSlides/notesSlide14.xml" Type="http://schemas.openxmlformats.org/officeDocument/2006/relationships/notesSlide"/><Relationship Id="rId1" Target="../slideLayouts/slideLayout3.xml" Type="http://schemas.openxmlformats.org/officeDocument/2006/relationships/slideLayout"/><Relationship Id="rId6" Target="../media/image47.png" Type="http://schemas.openxmlformats.org/officeDocument/2006/relationships/image"/><Relationship Id="rId11" Target="../media/image52.jpeg" Type="http://schemas.openxmlformats.org/officeDocument/2006/relationships/image"/><Relationship Id="rId5" Target="../media/hdphoto4.wdp" Type="http://schemas.microsoft.com/office/2007/relationships/hdphoto"/><Relationship Id="rId10" Target="../media/image51.png" Type="http://schemas.openxmlformats.org/officeDocument/2006/relationships/image"/><Relationship Id="rId4" Target="../media/image46.png" Type="http://schemas.openxmlformats.org/officeDocument/2006/relationships/image"/><Relationship Id="rId9" Target="../media/image43.svg" Type="http://schemas.openxmlformats.org/officeDocument/2006/relationships/image"/></Relationships>
</file>

<file path=ppt/slides/_rels/slide17.xml.rels><?xml version="1.0" encoding="UTF-8" standalone="yes" ?><Relationships xmlns="http://schemas.openxmlformats.org/package/2006/relationships"><Relationship Id="rId3" Target="../media/image53.png" Type="http://schemas.openxmlformats.org/officeDocument/2006/relationships/image"/><Relationship Id="rId7" Target="../media/image54.jpeg" Type="http://schemas.openxmlformats.org/officeDocument/2006/relationships/image"/><Relationship Id="rId2" Target="../notesSlides/notesSlide15.xml" Type="http://schemas.openxmlformats.org/officeDocument/2006/relationships/notesSlide"/><Relationship Id="rId1" Target="../slideLayouts/slideLayout4.xml" Type="http://schemas.openxmlformats.org/officeDocument/2006/relationships/slideLayout"/><Relationship Id="rId6" Target="../media/image31.svg" Type="http://schemas.openxmlformats.org/officeDocument/2006/relationships/image"/><Relationship Id="rId5" Target="../media/image30.png" Type="http://schemas.openxmlformats.org/officeDocument/2006/relationships/image"/><Relationship Id="rId4" Target="https://hr.mcleanco.com/research/ss/sustain-work-from-home-in-the-new-normal" TargetMode="External" Type="http://schemas.openxmlformats.org/officeDocument/2006/relationships/hyperlink"/></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s://hr.mcleanco.com/hr-diagnostics" TargetMode="External"/><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3.png"/><Relationship Id="rId7" Type="http://schemas.openxmlformats.org/officeDocument/2006/relationships/chart" Target="../charts/chart2.xml"/><Relationship Id="rId12" Type="http://schemas.openxmlformats.org/officeDocument/2006/relationships/image" Target="../media/image17.sv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microsoft.com/office/2007/relationships/hdphoto" Target="../media/hdphoto2.wdp"/><Relationship Id="rId11" Type="http://schemas.openxmlformats.org/officeDocument/2006/relationships/image" Target="../media/image16.png"/><Relationship Id="rId5" Type="http://schemas.openxmlformats.org/officeDocument/2006/relationships/image" Target="../media/image14.png"/><Relationship Id="rId10" Type="http://schemas.openxmlformats.org/officeDocument/2006/relationships/chart" Target="../charts/chart3.xml"/><Relationship Id="rId4" Type="http://schemas.openxmlformats.org/officeDocument/2006/relationships/chart" Target="../charts/chart1.xml"/><Relationship Id="rId9" Type="http://schemas.microsoft.com/office/2007/relationships/hdphoto" Target="../media/hdphoto3.wdp"/></Relationships>
</file>

<file path=ppt/slides/_rels/slide4.xml.rels><?xml version="1.0" encoding="UTF-8" standalone="yes"?>
<Relationships xmlns="http://schemas.openxmlformats.org/package/2006/relationships"><Relationship Id="rId8" Type="http://schemas.openxmlformats.org/officeDocument/2006/relationships/image" Target="../media/image23.svg"/><Relationship Id="rId13" Type="http://schemas.openxmlformats.org/officeDocument/2006/relationships/image" Target="../media/image28.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svg"/><Relationship Id="rId17" Type="http://schemas.openxmlformats.org/officeDocument/2006/relationships/image" Target="../media/image31.svg"/><Relationship Id="rId2" Type="http://schemas.openxmlformats.org/officeDocument/2006/relationships/notesSlide" Target="../notesSlides/notesSlide4.xml"/><Relationship Id="rId16" Type="http://schemas.openxmlformats.org/officeDocument/2006/relationships/image" Target="../media/image30.png"/><Relationship Id="rId1" Type="http://schemas.openxmlformats.org/officeDocument/2006/relationships/slideLayout" Target="../slideLayouts/slideLayout3.xml"/><Relationship Id="rId6" Type="http://schemas.openxmlformats.org/officeDocument/2006/relationships/image" Target="../media/image21.svg"/><Relationship Id="rId11" Type="http://schemas.openxmlformats.org/officeDocument/2006/relationships/image" Target="../media/image26.png"/><Relationship Id="rId5" Type="http://schemas.openxmlformats.org/officeDocument/2006/relationships/image" Target="../media/image20.png"/><Relationship Id="rId15" Type="http://schemas.openxmlformats.org/officeDocument/2006/relationships/hyperlink" Target="https://hr.mcleanco.com/research/ss/sustain-work-from-home-in-the-new-normal" TargetMode="External"/><Relationship Id="rId10" Type="http://schemas.openxmlformats.org/officeDocument/2006/relationships/image" Target="../media/image25.svg"/><Relationship Id="rId4" Type="http://schemas.openxmlformats.org/officeDocument/2006/relationships/image" Target="../media/image19.svg"/><Relationship Id="rId9" Type="http://schemas.openxmlformats.org/officeDocument/2006/relationships/image" Target="../media/image24.png"/><Relationship Id="rId14" Type="http://schemas.openxmlformats.org/officeDocument/2006/relationships/image" Target="../media/image29.svg"/></Relationships>
</file>

<file path=ppt/slides/_rels/slide5.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3.xml"/><Relationship Id="rId5" Type="http://schemas.openxmlformats.org/officeDocument/2006/relationships/image" Target="../media/image35.svg"/><Relationship Id="rId4" Type="http://schemas.openxmlformats.org/officeDocument/2006/relationships/image" Target="../media/image34.png"/></Relationships>
</file>

<file path=ppt/slides/_rels/slide6.xml.rels><?xml version="1.0" encoding="UTF-8" standalone="yes"?>
<Relationships xmlns="http://schemas.openxmlformats.org/package/2006/relationships"><Relationship Id="rId2" Type="http://schemas.openxmlformats.org/officeDocument/2006/relationships/hyperlink" Target="https://hr.mcleanco.com/research/sustained-wfh-workbook" TargetMode="Externa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37.svg"/></Relationships>
</file>

<file path=ppt/slides/_rels/slide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43.svg"/></Relationships>
</file>

<file path=ppt/slides/_rels/slide9.xml.rels><?xml version="1.0" encoding="UTF-8" standalone="yes"?>
<Relationships xmlns="http://schemas.openxmlformats.org/package/2006/relationships"><Relationship Id="rId3" Type="http://schemas.openxmlformats.org/officeDocument/2006/relationships/hyperlink" Target="https://hr.mcleanco.com/research/sustained-wfh-workbook"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45.svg"/><Relationship Id="rId4" Type="http://schemas.openxmlformats.org/officeDocument/2006/relationships/image" Target="../media/image4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77B64D2-5803-4688-A98B-D90AE9FA4044}"/>
              </a:ext>
            </a:extLst>
          </p:cNvPr>
          <p:cNvSpPr>
            <a:spLocks noGrp="1"/>
          </p:cNvSpPr>
          <p:nvPr>
            <p:ph type="body" sz="quarter" idx="10"/>
          </p:nvPr>
        </p:nvSpPr>
        <p:spPr/>
        <p:txBody>
          <a:bodyPr/>
          <a:lstStyle/>
          <a:p>
            <a:r>
              <a:rPr lang="en-US" dirty="0">
                <a:solidFill>
                  <a:schemeClr val="bg1">
                    <a:lumMod val="50000"/>
                  </a:schemeClr>
                </a:solidFill>
              </a:rPr>
              <a:t>Job Aid: Work-From-Anywhere</a:t>
            </a:r>
            <a:endParaRPr lang="en-CA" dirty="0">
              <a:solidFill>
                <a:schemeClr val="bg1">
                  <a:lumMod val="50000"/>
                </a:schemeClr>
              </a:solidFill>
            </a:endParaRPr>
          </a:p>
        </p:txBody>
      </p:sp>
    </p:spTree>
    <p:extLst>
      <p:ext uri="{BB962C8B-B14F-4D97-AF65-F5344CB8AC3E}">
        <p14:creationId xmlns:p14="http://schemas.microsoft.com/office/powerpoint/2010/main" val="12280101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7588A41-987D-4018-B886-EF12C322B385}"/>
              </a:ext>
            </a:extLst>
          </p:cNvPr>
          <p:cNvSpPr>
            <a:spLocks noGrp="1"/>
          </p:cNvSpPr>
          <p:nvPr>
            <p:ph type="title"/>
          </p:nvPr>
        </p:nvSpPr>
        <p:spPr/>
        <p:txBody>
          <a:bodyPr/>
          <a:lstStyle/>
          <a:p>
            <a:r>
              <a:rPr lang="en-CA" dirty="0"/>
              <a:t>Make a decision on whether WFA will be pursued</a:t>
            </a:r>
          </a:p>
        </p:txBody>
      </p:sp>
      <p:grpSp>
        <p:nvGrpSpPr>
          <p:cNvPr id="3" name="Group 2">
            <a:extLst>
              <a:ext uri="{FF2B5EF4-FFF2-40B4-BE49-F238E27FC236}">
                <a16:creationId xmlns:a16="http://schemas.microsoft.com/office/drawing/2014/main" id="{63B9B444-D730-4880-A7CC-D3C02B1CBF2F}"/>
              </a:ext>
            </a:extLst>
          </p:cNvPr>
          <p:cNvGrpSpPr/>
          <p:nvPr/>
        </p:nvGrpSpPr>
        <p:grpSpPr>
          <a:xfrm>
            <a:off x="354106" y="4076583"/>
            <a:ext cx="6764450" cy="1450158"/>
            <a:chOff x="6096794" y="109427"/>
            <a:chExt cx="5688946" cy="1448252"/>
          </a:xfrm>
        </p:grpSpPr>
        <p:sp>
          <p:nvSpPr>
            <p:cNvPr id="4" name="Rectangle 3">
              <a:extLst>
                <a:ext uri="{FF2B5EF4-FFF2-40B4-BE49-F238E27FC236}">
                  <a16:creationId xmlns:a16="http://schemas.microsoft.com/office/drawing/2014/main" id="{93CCABC4-4B82-468C-B54D-6B297292450F}"/>
                </a:ext>
              </a:extLst>
            </p:cNvPr>
            <p:cNvSpPr/>
            <p:nvPr/>
          </p:nvSpPr>
          <p:spPr>
            <a:xfrm>
              <a:off x="6096794" y="395785"/>
              <a:ext cx="5688946" cy="1161894"/>
            </a:xfrm>
            <a:prstGeom prst="rect">
              <a:avLst/>
            </a:prstGeom>
            <a:gradFill>
              <a:gsLst>
                <a:gs pos="0">
                  <a:schemeClr val="accent3">
                    <a:alpha val="23000"/>
                  </a:schemeClr>
                </a:gs>
                <a:gs pos="54000">
                  <a:schemeClr val="accent3">
                    <a:alpha val="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500"/>
                </a:lnSpc>
                <a:spcBef>
                  <a:spcPts val="300"/>
                </a:spcBef>
                <a:spcAft>
                  <a:spcPts val="300"/>
                </a:spcAft>
              </a:pPr>
              <a:r>
                <a:rPr lang="en-US" sz="1400" dirty="0">
                  <a:solidFill>
                    <a:schemeClr val="accent3"/>
                  </a:solidFill>
                </a:rPr>
                <a:t>While work flexibility has become an expectation among employees, think twice before fully committing to the ultimate form of flexibility: WFA. The significant investment and organizational change required to support WFA must be actively examined. </a:t>
              </a:r>
            </a:p>
          </p:txBody>
        </p:sp>
        <p:sp>
          <p:nvSpPr>
            <p:cNvPr id="6" name="Rectangle 5">
              <a:extLst>
                <a:ext uri="{FF2B5EF4-FFF2-40B4-BE49-F238E27FC236}">
                  <a16:creationId xmlns:a16="http://schemas.microsoft.com/office/drawing/2014/main" id="{363D3A97-16D6-4AE5-81B6-1C454DECC0A0}"/>
                </a:ext>
              </a:extLst>
            </p:cNvPr>
            <p:cNvSpPr/>
            <p:nvPr/>
          </p:nvSpPr>
          <p:spPr>
            <a:xfrm>
              <a:off x="6291618" y="109427"/>
              <a:ext cx="2843639" cy="35595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mj-lt"/>
                </a:rPr>
                <a:t>McLean &amp; Company Insight</a:t>
              </a:r>
              <a:endParaRPr lang="en-CA" sz="1400" dirty="0">
                <a:latin typeface="+mj-lt"/>
              </a:endParaRPr>
            </a:p>
          </p:txBody>
        </p:sp>
      </p:grpSp>
      <p:sp>
        <p:nvSpPr>
          <p:cNvPr id="7" name="Rectangle 6">
            <a:extLst>
              <a:ext uri="{FF2B5EF4-FFF2-40B4-BE49-F238E27FC236}">
                <a16:creationId xmlns:a16="http://schemas.microsoft.com/office/drawing/2014/main" id="{CB0E81BC-C6DC-4076-A8EE-0A411257AB40}"/>
              </a:ext>
            </a:extLst>
          </p:cNvPr>
          <p:cNvSpPr/>
          <p:nvPr/>
        </p:nvSpPr>
        <p:spPr>
          <a:xfrm>
            <a:off x="236307" y="2201940"/>
            <a:ext cx="6990403" cy="1477328"/>
          </a:xfrm>
          <a:prstGeom prst="rect">
            <a:avLst/>
          </a:prstGeom>
          <a:solidFill>
            <a:schemeClr val="accent1">
              <a:lumMod val="20000"/>
              <a:lumOff val="80000"/>
              <a:alpha val="30000"/>
            </a:schemeClr>
          </a:solidFill>
        </p:spPr>
        <p:txBody>
          <a:bodyPr wrap="square">
            <a:spAutoFit/>
          </a:bodyPr>
          <a:lstStyle/>
          <a:p>
            <a:pPr marL="285750" indent="-285750">
              <a:spcBef>
                <a:spcPts val="600"/>
              </a:spcBef>
              <a:buFont typeface="Arial" panose="020B0604020202020204" pitchFamily="34" charset="0"/>
              <a:buChar char="•"/>
            </a:pPr>
            <a:r>
              <a:rPr lang="en-US" sz="1500" dirty="0">
                <a:cs typeface="Times New Roman" panose="02020603050405020304" pitchFamily="18" charset="0"/>
              </a:rPr>
              <a:t>WFA aligns with the WFH goals</a:t>
            </a:r>
          </a:p>
          <a:p>
            <a:pPr marL="285750" indent="-285750">
              <a:spcBef>
                <a:spcPts val="600"/>
              </a:spcBef>
              <a:buFont typeface="Arial" panose="020B0604020202020204" pitchFamily="34" charset="0"/>
              <a:buChar char="•"/>
            </a:pPr>
            <a:r>
              <a:rPr lang="en-US" sz="1500" dirty="0">
                <a:cs typeface="Times New Roman" panose="02020603050405020304" pitchFamily="18" charset="0"/>
              </a:rPr>
              <a:t>The organization has the resources to support the investment required for WFA </a:t>
            </a:r>
          </a:p>
          <a:p>
            <a:pPr marL="285750" indent="-285750">
              <a:spcBef>
                <a:spcPts val="600"/>
              </a:spcBef>
              <a:buFont typeface="Arial" panose="020B0604020202020204" pitchFamily="34" charset="0"/>
              <a:buChar char="•"/>
            </a:pPr>
            <a:r>
              <a:rPr lang="en-US" sz="1500" dirty="0">
                <a:cs typeface="Times New Roman" panose="02020603050405020304" pitchFamily="18" charset="0"/>
              </a:rPr>
              <a:t>Work units are able to perform their roles in a WFA environment </a:t>
            </a:r>
          </a:p>
          <a:p>
            <a:pPr marL="285750" indent="-285750">
              <a:spcBef>
                <a:spcPts val="600"/>
              </a:spcBef>
              <a:buFont typeface="Arial" panose="020B0604020202020204" pitchFamily="34" charset="0"/>
              <a:buChar char="•"/>
            </a:pPr>
            <a:r>
              <a:rPr lang="en-US" sz="1500" dirty="0">
                <a:cs typeface="Times New Roman" panose="02020603050405020304" pitchFamily="18" charset="0"/>
              </a:rPr>
              <a:t>The organization understands the extent of the compliance risks associated with WFA and accepts these risks</a:t>
            </a:r>
          </a:p>
        </p:txBody>
      </p:sp>
      <p:grpSp>
        <p:nvGrpSpPr>
          <p:cNvPr id="13" name="Group 12">
            <a:extLst>
              <a:ext uri="{FF2B5EF4-FFF2-40B4-BE49-F238E27FC236}">
                <a16:creationId xmlns:a16="http://schemas.microsoft.com/office/drawing/2014/main" id="{9D41B823-D694-4FAE-B73D-5B8147B20639}"/>
              </a:ext>
            </a:extLst>
          </p:cNvPr>
          <p:cNvGrpSpPr/>
          <p:nvPr/>
        </p:nvGrpSpPr>
        <p:grpSpPr>
          <a:xfrm>
            <a:off x="354106" y="5939957"/>
            <a:ext cx="6735473" cy="468000"/>
            <a:chOff x="289942" y="6198816"/>
            <a:chExt cx="6735473" cy="468000"/>
          </a:xfrm>
        </p:grpSpPr>
        <p:sp>
          <p:nvSpPr>
            <p:cNvPr id="8" name="Rectangle 7">
              <a:extLst>
                <a:ext uri="{FF2B5EF4-FFF2-40B4-BE49-F238E27FC236}">
                  <a16:creationId xmlns:a16="http://schemas.microsoft.com/office/drawing/2014/main" id="{BFA1AA22-E7B6-44ED-9C77-61CFC5B90824}"/>
                </a:ext>
              </a:extLst>
            </p:cNvPr>
            <p:cNvSpPr/>
            <p:nvPr/>
          </p:nvSpPr>
          <p:spPr>
            <a:xfrm>
              <a:off x="759142" y="6198816"/>
              <a:ext cx="6266273" cy="46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tx1"/>
                  </a:solidFill>
                  <a:latin typeface="Roboto Condensed Light" panose="02000000000000000000" pitchFamily="2" charset="0"/>
                  <a:ea typeface="Roboto Condensed Light" panose="02000000000000000000" pitchFamily="2" charset="0"/>
                </a:rPr>
                <a:t>Record the work units/roles that are able to WFA in tab 6 of the </a:t>
              </a:r>
              <a:r>
                <a:rPr lang="en-US" sz="1400" i="1" dirty="0">
                  <a:solidFill>
                    <a:schemeClr val="tx1"/>
                  </a:solidFill>
                  <a:latin typeface="Roboto Condensed Light" panose="02000000000000000000" pitchFamily="2" charset="0"/>
                  <a:ea typeface="Roboto Condensed Light" panose="02000000000000000000" pitchFamily="2" charset="0"/>
                  <a:hlinkClick r:id="rId3"/>
                </a:rPr>
                <a:t>Sustained WFH Workbook</a:t>
              </a:r>
              <a:r>
                <a:rPr lang="en-US" sz="1400" i="1" dirty="0">
                  <a:solidFill>
                    <a:schemeClr val="tx1"/>
                  </a:solidFill>
                  <a:latin typeface="Roboto Condensed Light" panose="02000000000000000000" pitchFamily="2" charset="0"/>
                  <a:ea typeface="Roboto Condensed Light" panose="02000000000000000000" pitchFamily="2" charset="0"/>
                </a:rPr>
                <a:t>. </a:t>
              </a:r>
              <a:endParaRPr lang="en-US" sz="1400" dirty="0">
                <a:solidFill>
                  <a:schemeClr val="tx1"/>
                </a:solidFill>
                <a:latin typeface="Roboto Condensed Light" panose="02000000000000000000" pitchFamily="2" charset="0"/>
                <a:ea typeface="Roboto Condensed Light" panose="02000000000000000000" pitchFamily="2" charset="0"/>
              </a:endParaRPr>
            </a:p>
          </p:txBody>
        </p:sp>
        <p:sp>
          <p:nvSpPr>
            <p:cNvPr id="9" name="Rectangle 8">
              <a:extLst>
                <a:ext uri="{FF2B5EF4-FFF2-40B4-BE49-F238E27FC236}">
                  <a16:creationId xmlns:a16="http://schemas.microsoft.com/office/drawing/2014/main" id="{F58EF75C-CA7B-4328-A7FF-80BAFBBFE39C}"/>
                </a:ext>
              </a:extLst>
            </p:cNvPr>
            <p:cNvSpPr>
              <a:spLocks noChangeAspect="1"/>
            </p:cNvSpPr>
            <p:nvPr/>
          </p:nvSpPr>
          <p:spPr>
            <a:xfrm>
              <a:off x="289942" y="6198816"/>
              <a:ext cx="466224" cy="4680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bg1"/>
                </a:solidFill>
                <a:latin typeface="Exo" panose="02000503000000000000" pitchFamily="2" charset="77"/>
              </a:endParaRPr>
            </a:p>
          </p:txBody>
        </p:sp>
        <p:grpSp>
          <p:nvGrpSpPr>
            <p:cNvPr id="10" name="Group 9">
              <a:extLst>
                <a:ext uri="{FF2B5EF4-FFF2-40B4-BE49-F238E27FC236}">
                  <a16:creationId xmlns:a16="http://schemas.microsoft.com/office/drawing/2014/main" id="{3F36E191-5A15-4BF8-B7BD-1C4B7DC8729A}"/>
                </a:ext>
              </a:extLst>
            </p:cNvPr>
            <p:cNvGrpSpPr/>
            <p:nvPr/>
          </p:nvGrpSpPr>
          <p:grpSpPr>
            <a:xfrm>
              <a:off x="314587" y="6232234"/>
              <a:ext cx="410317" cy="401164"/>
              <a:chOff x="6508087" y="-673724"/>
              <a:chExt cx="411885" cy="401164"/>
            </a:xfrm>
          </p:grpSpPr>
          <p:pic>
            <p:nvPicPr>
              <p:cNvPr id="11" name="Picture 10">
                <a:extLst>
                  <a:ext uri="{FF2B5EF4-FFF2-40B4-BE49-F238E27FC236}">
                    <a16:creationId xmlns:a16="http://schemas.microsoft.com/office/drawing/2014/main" id="{21331C4F-E0CF-484F-AD76-815EF9D48746}"/>
                  </a:ext>
                </a:extLst>
              </p:cNvPr>
              <p:cNvPicPr>
                <a:picLocks noChangeAspect="1"/>
              </p:cNvPicPr>
              <p:nvPr/>
            </p:nvPicPr>
            <p:blipFill>
              <a:blip r:embed="rId4" cstate="screen">
                <a:biLevel thresh="25000"/>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rot="16200000">
                <a:off x="6517598" y="-626757"/>
                <a:ext cx="344686" cy="363707"/>
              </a:xfrm>
              <a:prstGeom prst="rect">
                <a:avLst/>
              </a:prstGeom>
            </p:spPr>
          </p:pic>
          <p:pic>
            <p:nvPicPr>
              <p:cNvPr id="12" name="Picture 11">
                <a:extLst>
                  <a:ext uri="{FF2B5EF4-FFF2-40B4-BE49-F238E27FC236}">
                    <a16:creationId xmlns:a16="http://schemas.microsoft.com/office/drawing/2014/main" id="{6E2E8579-69E5-4C23-9756-693E06462B3A}"/>
                  </a:ext>
                </a:extLst>
              </p:cNvPr>
              <p:cNvPicPr>
                <a:picLocks noChangeAspect="1"/>
              </p:cNvPicPr>
              <p:nvPr/>
            </p:nvPicPr>
            <p:blipFill>
              <a:blip r:embed="rId6" cstate="screen">
                <a:biLevel thresh="25000"/>
                <a:extLst>
                  <a:ext uri="{BEBA8EAE-BF5A-486C-A8C5-ECC9F3942E4B}">
                    <a14:imgProps xmlns:a14="http://schemas.microsoft.com/office/drawing/2010/main">
                      <a14:imgLayer r:embed="rId7">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6508093" y="-673724"/>
                <a:ext cx="411879" cy="390338"/>
              </a:xfrm>
              <a:prstGeom prst="rect">
                <a:avLst/>
              </a:prstGeom>
            </p:spPr>
          </p:pic>
        </p:grpSp>
      </p:grpSp>
      <p:sp>
        <p:nvSpPr>
          <p:cNvPr id="14" name="Text Placeholder 6">
            <a:extLst>
              <a:ext uri="{FF2B5EF4-FFF2-40B4-BE49-F238E27FC236}">
                <a16:creationId xmlns:a16="http://schemas.microsoft.com/office/drawing/2014/main" id="{ECFAB830-1365-4B2E-A3A6-D6113CCC9A74}"/>
              </a:ext>
            </a:extLst>
          </p:cNvPr>
          <p:cNvSpPr txBox="1">
            <a:spLocks/>
          </p:cNvSpPr>
          <p:nvPr/>
        </p:nvSpPr>
        <p:spPr>
          <a:xfrm>
            <a:off x="236307" y="1688490"/>
            <a:ext cx="6990403" cy="423115"/>
          </a:xfrm>
          <a:prstGeom prst="round2SameRect">
            <a:avLst>
              <a:gd name="adj1" fmla="val 50000"/>
              <a:gd name="adj2" fmla="val 0"/>
            </a:avLst>
          </a:prstGeom>
          <a:solidFill>
            <a:schemeClr val="accent1">
              <a:lumMod val="20000"/>
              <a:lumOff val="80000"/>
              <a:alpha val="80000"/>
            </a:schemeClr>
          </a:solidFill>
        </p:spPr>
        <p:txBody>
          <a:bodyPr lIns="0" tIns="0" rIns="0" bIns="0" anchor="t">
            <a:noAutofit/>
          </a:bodyPr>
          <a:lstStyle>
            <a:lvl1pPr marL="0" indent="0" algn="l" defTabSz="914400" rtl="0" eaLnBrk="1" latinLnBrk="0" hangingPunct="1">
              <a:lnSpc>
                <a:spcPts val="2400"/>
              </a:lnSpc>
              <a:spcBef>
                <a:spcPts val="1000"/>
              </a:spcBef>
              <a:buFont typeface="Arial" panose="020B0604020202020204" pitchFamily="34" charset="0"/>
              <a:buNone/>
              <a:defRPr sz="2000" b="0" i="0" kern="1200" spc="0">
                <a:solidFill>
                  <a:srgbClr val="2576B7"/>
                </a:solidFill>
                <a:latin typeface="Montserrat" pitchFamily="2" charset="77"/>
                <a:ea typeface="+mn-ea"/>
                <a:cs typeface="Arial" panose="020B0604020202020204" pitchFamily="34" charset="0"/>
              </a:defRPr>
            </a:lvl1pPr>
            <a:lvl2pPr marL="4572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pPr>
            <a:r>
              <a:rPr lang="en-US" sz="1500" dirty="0">
                <a:solidFill>
                  <a:schemeClr val="accent1"/>
                </a:solidFill>
                <a:latin typeface="+mj-lt"/>
              </a:rPr>
              <a:t>Confirm that: </a:t>
            </a:r>
          </a:p>
        </p:txBody>
      </p:sp>
      <p:pic>
        <p:nvPicPr>
          <p:cNvPr id="15" name="Picture 14">
            <a:extLst>
              <a:ext uri="{FF2B5EF4-FFF2-40B4-BE49-F238E27FC236}">
                <a16:creationId xmlns:a16="http://schemas.microsoft.com/office/drawing/2014/main" id="{F080CF3B-389F-4B20-8CE9-B7F6983CCFF2}"/>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7736890" y="1474838"/>
            <a:ext cx="3129179" cy="4688805"/>
          </a:xfrm>
          <a:prstGeom prst="rect">
            <a:avLst/>
          </a:prstGeom>
        </p:spPr>
      </p:pic>
      <p:sp>
        <p:nvSpPr>
          <p:cNvPr id="16" name="Rectangle 15">
            <a:extLst>
              <a:ext uri="{FF2B5EF4-FFF2-40B4-BE49-F238E27FC236}">
                <a16:creationId xmlns:a16="http://schemas.microsoft.com/office/drawing/2014/main" id="{78491772-F1A4-4D9C-B7C1-1F67284F6B48}"/>
              </a:ext>
            </a:extLst>
          </p:cNvPr>
          <p:cNvSpPr/>
          <p:nvPr/>
        </p:nvSpPr>
        <p:spPr>
          <a:xfrm>
            <a:off x="7736637" y="1474837"/>
            <a:ext cx="3122584" cy="4688805"/>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14697359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D1D14EA-6920-4032-BEE2-6996D93E87BA}"/>
              </a:ext>
            </a:extLst>
          </p:cNvPr>
          <p:cNvSpPr/>
          <p:nvPr/>
        </p:nvSpPr>
        <p:spPr>
          <a:xfrm>
            <a:off x="10527284" y="6400800"/>
            <a:ext cx="1477903" cy="1966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0" name="Rectangle: Rounded Corners 19">
            <a:extLst>
              <a:ext uri="{FF2B5EF4-FFF2-40B4-BE49-F238E27FC236}">
                <a16:creationId xmlns:a16="http://schemas.microsoft.com/office/drawing/2014/main" id="{F1B52431-26BE-48CA-9763-4E440FE29183}"/>
              </a:ext>
            </a:extLst>
          </p:cNvPr>
          <p:cNvSpPr/>
          <p:nvPr/>
        </p:nvSpPr>
        <p:spPr>
          <a:xfrm>
            <a:off x="369942" y="1125396"/>
            <a:ext cx="7054912" cy="3113327"/>
          </a:xfrm>
          <a:prstGeom prst="roundRect">
            <a:avLst>
              <a:gd name="adj" fmla="val 12439"/>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 name="Title 1">
            <a:extLst>
              <a:ext uri="{FF2B5EF4-FFF2-40B4-BE49-F238E27FC236}">
                <a16:creationId xmlns:a16="http://schemas.microsoft.com/office/drawing/2014/main" id="{597BDD0C-734C-4FCD-9649-FC38023D11FD}"/>
              </a:ext>
            </a:extLst>
          </p:cNvPr>
          <p:cNvSpPr>
            <a:spLocks noGrp="1"/>
          </p:cNvSpPr>
          <p:nvPr>
            <p:ph type="title"/>
          </p:nvPr>
        </p:nvSpPr>
        <p:spPr/>
        <p:txBody>
          <a:bodyPr/>
          <a:lstStyle/>
          <a:p>
            <a:r>
              <a:rPr lang="en-US" dirty="0"/>
              <a:t>Outline any WFA location boundary criteria</a:t>
            </a:r>
            <a:endParaRPr lang="en-CA" dirty="0"/>
          </a:p>
        </p:txBody>
      </p:sp>
      <p:sp>
        <p:nvSpPr>
          <p:cNvPr id="9" name="Rectangle: Rounded Corners 8">
            <a:extLst>
              <a:ext uri="{FF2B5EF4-FFF2-40B4-BE49-F238E27FC236}">
                <a16:creationId xmlns:a16="http://schemas.microsoft.com/office/drawing/2014/main" id="{D3030028-1AC0-4F8A-A385-34DB093B643A}"/>
              </a:ext>
            </a:extLst>
          </p:cNvPr>
          <p:cNvSpPr/>
          <p:nvPr/>
        </p:nvSpPr>
        <p:spPr>
          <a:xfrm>
            <a:off x="479635" y="4943326"/>
            <a:ext cx="3638500" cy="1791430"/>
          </a:xfrm>
          <a:prstGeom prst="roundRect">
            <a:avLst/>
          </a:prstGeom>
          <a:solidFill>
            <a:schemeClr val="accent1">
              <a:lumMod val="20000"/>
              <a:lumOff val="80000"/>
              <a:alpha val="3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6000"/>
            <a:r>
              <a:rPr lang="en-US" sz="1300" dirty="0">
                <a:solidFill>
                  <a:sysClr val="windowText" lastClr="000000"/>
                </a:solidFill>
                <a:latin typeface="+mj-lt"/>
              </a:rPr>
              <a:t>Location boundaries will influence many legal implications of WFA, including:</a:t>
            </a:r>
          </a:p>
          <a:p>
            <a:pPr marL="501750" indent="-285750">
              <a:buFont typeface="Arial" panose="020B0604020202020204" pitchFamily="34" charset="0"/>
              <a:buChar char="•"/>
            </a:pPr>
            <a:r>
              <a:rPr lang="en-US" sz="1400" dirty="0">
                <a:solidFill>
                  <a:sysClr val="windowText" lastClr="000000"/>
                </a:solidFill>
              </a:rPr>
              <a:t>Hiring requirements  (e.g. offer letter template)</a:t>
            </a:r>
          </a:p>
          <a:p>
            <a:pPr marL="501750" indent="-285750">
              <a:buFont typeface="Arial" panose="020B0604020202020204" pitchFamily="34" charset="0"/>
              <a:buChar char="•"/>
            </a:pPr>
            <a:r>
              <a:rPr lang="en-US" sz="1400" dirty="0">
                <a:solidFill>
                  <a:sysClr val="windowText" lastClr="000000"/>
                </a:solidFill>
              </a:rPr>
              <a:t>Time-off (e.g. minimum vacation days, personal days, sick leave)</a:t>
            </a:r>
          </a:p>
          <a:p>
            <a:pPr marL="501750" indent="-285750">
              <a:buFont typeface="Arial" panose="020B0604020202020204" pitchFamily="34" charset="0"/>
              <a:buChar char="•"/>
            </a:pPr>
            <a:r>
              <a:rPr lang="en-US" sz="1400" dirty="0">
                <a:solidFill>
                  <a:sysClr val="windowText" lastClr="000000"/>
                </a:solidFill>
                <a:effectLst/>
              </a:rPr>
              <a:t>Overtime (e.g. </a:t>
            </a:r>
            <a:r>
              <a:rPr lang="en-US" sz="1400" dirty="0">
                <a:solidFill>
                  <a:sysClr val="windowText" lastClr="000000"/>
                </a:solidFill>
              </a:rPr>
              <a:t>overtime pay)</a:t>
            </a:r>
          </a:p>
        </p:txBody>
      </p:sp>
      <p:grpSp>
        <p:nvGrpSpPr>
          <p:cNvPr id="10" name="Group 9">
            <a:extLst>
              <a:ext uri="{FF2B5EF4-FFF2-40B4-BE49-F238E27FC236}">
                <a16:creationId xmlns:a16="http://schemas.microsoft.com/office/drawing/2014/main" id="{C805C53C-3C5A-452A-9BC4-AB2142A8BF2C}"/>
              </a:ext>
            </a:extLst>
          </p:cNvPr>
          <p:cNvGrpSpPr/>
          <p:nvPr/>
        </p:nvGrpSpPr>
        <p:grpSpPr>
          <a:xfrm>
            <a:off x="4310300" y="4943326"/>
            <a:ext cx="3206635" cy="1791430"/>
            <a:chOff x="6291617" y="109427"/>
            <a:chExt cx="2696801" cy="1789076"/>
          </a:xfrm>
        </p:grpSpPr>
        <p:sp>
          <p:nvSpPr>
            <p:cNvPr id="11" name="Rectangle 10">
              <a:extLst>
                <a:ext uri="{FF2B5EF4-FFF2-40B4-BE49-F238E27FC236}">
                  <a16:creationId xmlns:a16="http://schemas.microsoft.com/office/drawing/2014/main" id="{C3A1E21E-7461-4EB1-8601-33ACA6D25C2E}"/>
                </a:ext>
              </a:extLst>
            </p:cNvPr>
            <p:cNvSpPr/>
            <p:nvPr/>
          </p:nvSpPr>
          <p:spPr>
            <a:xfrm>
              <a:off x="6291617" y="395785"/>
              <a:ext cx="2696801" cy="1502718"/>
            </a:xfrm>
            <a:prstGeom prst="rect">
              <a:avLst/>
            </a:prstGeom>
            <a:gradFill>
              <a:gsLst>
                <a:gs pos="0">
                  <a:schemeClr val="accent3">
                    <a:alpha val="23000"/>
                  </a:schemeClr>
                </a:gs>
                <a:gs pos="54000">
                  <a:schemeClr val="accent3">
                    <a:alpha val="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300"/>
                </a:spcBef>
                <a:spcAft>
                  <a:spcPts val="300"/>
                </a:spcAft>
              </a:pPr>
              <a:r>
                <a:rPr lang="en-US" sz="1400" dirty="0">
                  <a:solidFill>
                    <a:schemeClr val="accent3"/>
                  </a:solidFill>
                </a:rPr>
                <a:t>Location boundaries will determine the resources required to support WFA. Carefully evaluate the amount of change and consistent upkeep the organization is willing to undertake to ultimately define what WFA means for the organization. </a:t>
              </a:r>
            </a:p>
          </p:txBody>
        </p:sp>
        <p:sp>
          <p:nvSpPr>
            <p:cNvPr id="12" name="Rectangle 11">
              <a:extLst>
                <a:ext uri="{FF2B5EF4-FFF2-40B4-BE49-F238E27FC236}">
                  <a16:creationId xmlns:a16="http://schemas.microsoft.com/office/drawing/2014/main" id="{D1FA3054-AAE3-4CE3-BE0E-E4FFBE1062D4}"/>
                </a:ext>
              </a:extLst>
            </p:cNvPr>
            <p:cNvSpPr/>
            <p:nvPr/>
          </p:nvSpPr>
          <p:spPr>
            <a:xfrm>
              <a:off x="6356394" y="109427"/>
              <a:ext cx="2554257" cy="35595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mj-lt"/>
                </a:rPr>
                <a:t>McLean &amp; Company Insight</a:t>
              </a:r>
              <a:endParaRPr lang="en-CA" sz="1400" dirty="0">
                <a:latin typeface="+mj-lt"/>
              </a:endParaRPr>
            </a:p>
          </p:txBody>
        </p:sp>
      </p:grpSp>
      <p:sp>
        <p:nvSpPr>
          <p:cNvPr id="13" name="Rectangle 12">
            <a:extLst>
              <a:ext uri="{FF2B5EF4-FFF2-40B4-BE49-F238E27FC236}">
                <a16:creationId xmlns:a16="http://schemas.microsoft.com/office/drawing/2014/main" id="{7938FA63-7F37-4CF9-AC26-308110DD17F1}"/>
              </a:ext>
            </a:extLst>
          </p:cNvPr>
          <p:cNvSpPr/>
          <p:nvPr/>
        </p:nvSpPr>
        <p:spPr>
          <a:xfrm>
            <a:off x="479634" y="1140473"/>
            <a:ext cx="6945219" cy="8253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pPr>
            <a:r>
              <a:rPr lang="en-US" sz="1300" dirty="0">
                <a:solidFill>
                  <a:sysClr val="windowText" lastClr="000000"/>
                </a:solidFill>
                <a:latin typeface="+mj-lt"/>
              </a:rPr>
              <a:t>Unrestricted WFA options require significant coordination to keep current with varying jurisdictional requirements. As a result, many organizations use WFA boundary criteria, such as: </a:t>
            </a:r>
          </a:p>
        </p:txBody>
      </p:sp>
      <p:sp>
        <p:nvSpPr>
          <p:cNvPr id="14" name="Rectangle 13">
            <a:extLst>
              <a:ext uri="{FF2B5EF4-FFF2-40B4-BE49-F238E27FC236}">
                <a16:creationId xmlns:a16="http://schemas.microsoft.com/office/drawing/2014/main" id="{BE03D48A-9DE0-4F2F-8E23-81ECF12F8168}"/>
              </a:ext>
            </a:extLst>
          </p:cNvPr>
          <p:cNvSpPr/>
          <p:nvPr/>
        </p:nvSpPr>
        <p:spPr>
          <a:xfrm>
            <a:off x="7718323" y="1713504"/>
            <a:ext cx="4151264" cy="5021252"/>
          </a:xfrm>
          <a:prstGeom prst="rect">
            <a:avLst/>
          </a:prstGeom>
          <a:solidFill>
            <a:schemeClr val="bg2">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300"/>
              </a:spcBef>
            </a:pPr>
            <a:r>
              <a:rPr lang="en-US" sz="1400" dirty="0">
                <a:solidFill>
                  <a:sysClr val="windowText" lastClr="000000"/>
                </a:solidFill>
              </a:rPr>
              <a:t>To maintain program flexibility, allow those deemed eligible to WFA to </a:t>
            </a:r>
            <a:r>
              <a:rPr lang="en-US" sz="1400" b="1" dirty="0">
                <a:solidFill>
                  <a:sysClr val="windowText" lastClr="000000"/>
                </a:solidFill>
              </a:rPr>
              <a:t>request working arrangements </a:t>
            </a:r>
            <a:r>
              <a:rPr lang="en-US" sz="1400" dirty="0">
                <a:solidFill>
                  <a:sysClr val="windowText" lastClr="000000"/>
                </a:solidFill>
              </a:rPr>
              <a:t>beyond the location boundary criteria. Inquire about the following information in the application: </a:t>
            </a:r>
          </a:p>
          <a:p>
            <a:pPr marL="285750" indent="-285750">
              <a:spcBef>
                <a:spcPts val="300"/>
              </a:spcBef>
              <a:buFont typeface="Arial" panose="020B0604020202020204" pitchFamily="34" charset="0"/>
              <a:buChar char="•"/>
            </a:pPr>
            <a:r>
              <a:rPr lang="en-US" sz="1400" dirty="0">
                <a:solidFill>
                  <a:sysClr val="windowText" lastClr="000000"/>
                </a:solidFill>
              </a:rPr>
              <a:t>Location</a:t>
            </a:r>
          </a:p>
          <a:p>
            <a:pPr marL="285750" indent="-285750">
              <a:spcBef>
                <a:spcPts val="300"/>
              </a:spcBef>
              <a:buFont typeface="Arial" panose="020B0604020202020204" pitchFamily="34" charset="0"/>
              <a:buChar char="•"/>
            </a:pPr>
            <a:r>
              <a:rPr lang="en-US" sz="1400" dirty="0">
                <a:solidFill>
                  <a:sysClr val="windowText" lastClr="000000"/>
                </a:solidFill>
              </a:rPr>
              <a:t>Whether the employee will have access to reliable infrastructure (i.e. internet, equipment, technology, licenses) and a reasonable working space</a:t>
            </a:r>
          </a:p>
          <a:p>
            <a:pPr marL="285750" indent="-285750">
              <a:spcBef>
                <a:spcPts val="300"/>
              </a:spcBef>
              <a:buFont typeface="Arial" panose="020B0604020202020204" pitchFamily="34" charset="0"/>
              <a:buChar char="•"/>
            </a:pPr>
            <a:r>
              <a:rPr lang="en-CA" sz="1400" dirty="0">
                <a:solidFill>
                  <a:sysClr val="windowText" lastClr="000000"/>
                </a:solidFill>
              </a:rPr>
              <a:t>Whether the employee will be able to work in the business operation’s time zone (if necessary)</a:t>
            </a:r>
          </a:p>
          <a:p>
            <a:pPr algn="ctr">
              <a:spcBef>
                <a:spcPts val="300"/>
              </a:spcBef>
            </a:pPr>
            <a:r>
              <a:rPr lang="en-US" sz="1300" dirty="0">
                <a:solidFill>
                  <a:schemeClr val="accent1"/>
                </a:solidFill>
                <a:latin typeface="+mj-lt"/>
              </a:rPr>
              <a:t>Keep approvals objective </a:t>
            </a:r>
          </a:p>
          <a:p>
            <a:pPr>
              <a:spcBef>
                <a:spcPts val="300"/>
              </a:spcBef>
            </a:pPr>
            <a:r>
              <a:rPr lang="en-US" sz="1400" dirty="0">
                <a:solidFill>
                  <a:sysClr val="windowText" lastClr="000000"/>
                </a:solidFill>
              </a:rPr>
              <a:t>Assign approvals to a consistent owner (e.g. HR, owner(s) of WFH, WFH project team representatives) to maintain consistency in approval decision making. </a:t>
            </a:r>
          </a:p>
          <a:p>
            <a:pPr marL="285750" indent="-285750">
              <a:spcBef>
                <a:spcPts val="300"/>
              </a:spcBef>
              <a:buFont typeface="Arial" panose="020B0604020202020204" pitchFamily="34" charset="0"/>
              <a:buChar char="•"/>
            </a:pPr>
            <a:r>
              <a:rPr lang="en-US" sz="1400" dirty="0">
                <a:solidFill>
                  <a:sysClr val="windowText" lastClr="000000"/>
                </a:solidFill>
              </a:rPr>
              <a:t>Have the owner conduct a meeting with the employee’s </a:t>
            </a:r>
            <a:r>
              <a:rPr lang="en-US" sz="1400" b="1" dirty="0">
                <a:solidFill>
                  <a:sysClr val="windowText" lastClr="000000"/>
                </a:solidFill>
              </a:rPr>
              <a:t> </a:t>
            </a:r>
            <a:r>
              <a:rPr lang="en-US" sz="1400" dirty="0">
                <a:solidFill>
                  <a:sysClr val="windowText" lastClr="000000"/>
                </a:solidFill>
              </a:rPr>
              <a:t>manager to evaluate whether the employee is able to complete their role in the requested location. </a:t>
            </a:r>
          </a:p>
          <a:p>
            <a:pPr marL="285750" indent="-285750">
              <a:spcBef>
                <a:spcPts val="300"/>
              </a:spcBef>
              <a:buFont typeface="Arial" panose="020B0604020202020204" pitchFamily="34" charset="0"/>
              <a:buChar char="•"/>
            </a:pPr>
            <a:r>
              <a:rPr lang="en-US" sz="1400" dirty="0">
                <a:solidFill>
                  <a:sysClr val="windowText" lastClr="000000"/>
                </a:solidFill>
              </a:rPr>
              <a:t>Carefully assess whether the requested location provides any barriers to the employee completing their role compared to other WFA locations within the boundary criteria. </a:t>
            </a:r>
          </a:p>
        </p:txBody>
      </p:sp>
      <p:sp>
        <p:nvSpPr>
          <p:cNvPr id="16" name="TextBox 15">
            <a:extLst>
              <a:ext uri="{FF2B5EF4-FFF2-40B4-BE49-F238E27FC236}">
                <a16:creationId xmlns:a16="http://schemas.microsoft.com/office/drawing/2014/main" id="{FEEC71B1-88D8-4130-84C2-69F6AD195D09}"/>
              </a:ext>
            </a:extLst>
          </p:cNvPr>
          <p:cNvSpPr txBox="1"/>
          <p:nvPr/>
        </p:nvSpPr>
        <p:spPr>
          <a:xfrm>
            <a:off x="834992" y="4345894"/>
            <a:ext cx="6589474" cy="523220"/>
          </a:xfrm>
          <a:prstGeom prst="rect">
            <a:avLst/>
          </a:prstGeom>
          <a:noFill/>
        </p:spPr>
        <p:txBody>
          <a:bodyPr wrap="square">
            <a:spAutoFit/>
          </a:bodyPr>
          <a:lstStyle/>
          <a:p>
            <a:r>
              <a:rPr lang="en-US" sz="1400" dirty="0">
                <a:solidFill>
                  <a:sysClr val="windowText" lastClr="000000"/>
                </a:solidFill>
              </a:rPr>
              <a:t>Organizations offering WFA without any geographic restrictions must ensure they have the appropriate resources to manage the complexities of changing jurisdictional requirements.</a:t>
            </a:r>
          </a:p>
        </p:txBody>
      </p:sp>
      <p:pic>
        <p:nvPicPr>
          <p:cNvPr id="18" name="Graphic 17" descr="Warning with solid fill">
            <a:extLst>
              <a:ext uri="{FF2B5EF4-FFF2-40B4-BE49-F238E27FC236}">
                <a16:creationId xmlns:a16="http://schemas.microsoft.com/office/drawing/2014/main" id="{DB015025-2025-492C-83E1-655B331ED24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5478" y="4393417"/>
            <a:ext cx="457200" cy="457200"/>
          </a:xfrm>
          <a:prstGeom prst="rect">
            <a:avLst/>
          </a:prstGeom>
        </p:spPr>
      </p:pic>
      <p:sp>
        <p:nvSpPr>
          <p:cNvPr id="19" name="Rectangle 18">
            <a:extLst>
              <a:ext uri="{FF2B5EF4-FFF2-40B4-BE49-F238E27FC236}">
                <a16:creationId xmlns:a16="http://schemas.microsoft.com/office/drawing/2014/main" id="{28B8C513-B072-47C7-975D-D1C97BAEF133}"/>
              </a:ext>
            </a:extLst>
          </p:cNvPr>
          <p:cNvSpPr/>
          <p:nvPr/>
        </p:nvSpPr>
        <p:spPr>
          <a:xfrm>
            <a:off x="7718322" y="1121621"/>
            <a:ext cx="4151265" cy="51749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ysClr val="windowText" lastClr="000000"/>
                </a:solidFill>
                <a:latin typeface="+mj-lt"/>
              </a:rPr>
              <a:t>Maintain flexibility through an application process</a:t>
            </a:r>
            <a:endParaRPr lang="en-CA" sz="1300" dirty="0">
              <a:solidFill>
                <a:sysClr val="windowText" lastClr="000000"/>
              </a:solidFill>
              <a:latin typeface="+mj-lt"/>
            </a:endParaRPr>
          </a:p>
        </p:txBody>
      </p:sp>
      <p:sp>
        <p:nvSpPr>
          <p:cNvPr id="23" name="Arrow: Pentagon 22">
            <a:extLst>
              <a:ext uri="{FF2B5EF4-FFF2-40B4-BE49-F238E27FC236}">
                <a16:creationId xmlns:a16="http://schemas.microsoft.com/office/drawing/2014/main" id="{7C5B81F1-4731-4A3A-BB73-30F4F09B2A77}"/>
              </a:ext>
            </a:extLst>
          </p:cNvPr>
          <p:cNvSpPr/>
          <p:nvPr/>
        </p:nvSpPr>
        <p:spPr>
          <a:xfrm rot="5400000">
            <a:off x="990086" y="4066049"/>
            <a:ext cx="152400" cy="485775"/>
          </a:xfrm>
          <a:prstGeom prst="homePlat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nvGrpSpPr>
          <p:cNvPr id="27" name="Group 26">
            <a:extLst>
              <a:ext uri="{FF2B5EF4-FFF2-40B4-BE49-F238E27FC236}">
                <a16:creationId xmlns:a16="http://schemas.microsoft.com/office/drawing/2014/main" id="{63129DB3-54C0-4694-A0FC-F4352E54A8F6}"/>
              </a:ext>
            </a:extLst>
          </p:cNvPr>
          <p:cNvGrpSpPr/>
          <p:nvPr/>
        </p:nvGrpSpPr>
        <p:grpSpPr>
          <a:xfrm>
            <a:off x="180245" y="5560869"/>
            <a:ext cx="598778" cy="547054"/>
            <a:chOff x="5322980" y="4940601"/>
            <a:chExt cx="664227" cy="602107"/>
          </a:xfrm>
        </p:grpSpPr>
        <p:sp>
          <p:nvSpPr>
            <p:cNvPr id="26" name="Oval 25">
              <a:extLst>
                <a:ext uri="{FF2B5EF4-FFF2-40B4-BE49-F238E27FC236}">
                  <a16:creationId xmlns:a16="http://schemas.microsoft.com/office/drawing/2014/main" id="{B58821F5-D016-4193-945E-6E5AB8E23309}"/>
                </a:ext>
              </a:extLst>
            </p:cNvPr>
            <p:cNvSpPr/>
            <p:nvPr/>
          </p:nvSpPr>
          <p:spPr>
            <a:xfrm>
              <a:off x="5322980" y="4940601"/>
              <a:ext cx="664227" cy="602107"/>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25" name="Graphic 24" descr="Scales of justice with solid fill">
              <a:extLst>
                <a:ext uri="{FF2B5EF4-FFF2-40B4-BE49-F238E27FC236}">
                  <a16:creationId xmlns:a16="http://schemas.microsoft.com/office/drawing/2014/main" id="{301853D9-CEAF-494F-A317-70E187601DC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398714" y="4979498"/>
              <a:ext cx="512758" cy="512758"/>
            </a:xfrm>
            <a:prstGeom prst="rect">
              <a:avLst/>
            </a:prstGeom>
          </p:spPr>
        </p:pic>
      </p:grpSp>
      <p:sp>
        <p:nvSpPr>
          <p:cNvPr id="24" name="Rectangle 23">
            <a:extLst>
              <a:ext uri="{FF2B5EF4-FFF2-40B4-BE49-F238E27FC236}">
                <a16:creationId xmlns:a16="http://schemas.microsoft.com/office/drawing/2014/main" id="{BEA43188-0C16-421E-94F0-D87F2D059913}"/>
              </a:ext>
            </a:extLst>
          </p:cNvPr>
          <p:cNvSpPr/>
          <p:nvPr/>
        </p:nvSpPr>
        <p:spPr>
          <a:xfrm>
            <a:off x="397480" y="1856030"/>
            <a:ext cx="7027374" cy="22715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Bef>
                <a:spcPts val="600"/>
              </a:spcBef>
              <a:buFont typeface="Arial" panose="020B0604020202020204" pitchFamily="34" charset="0"/>
              <a:buChar char="•"/>
            </a:pPr>
            <a:r>
              <a:rPr lang="en-US" sz="1300" b="1" dirty="0">
                <a:solidFill>
                  <a:schemeClr val="tx1"/>
                </a:solidFill>
                <a:latin typeface="+mj-lt"/>
              </a:rPr>
              <a:t>Geographical boundaries: </a:t>
            </a:r>
            <a:r>
              <a:rPr lang="en-US" sz="1400" dirty="0">
                <a:solidFill>
                  <a:schemeClr val="tx1"/>
                </a:solidFill>
              </a:rPr>
              <a:t>Establish the geographical regions (e.g. countries, states, cities) where employees are allowed to work.</a:t>
            </a:r>
          </a:p>
          <a:p>
            <a:pPr marL="562996" lvl="1" indent="-285750">
              <a:spcBef>
                <a:spcPts val="600"/>
              </a:spcBef>
              <a:buFont typeface="Courier New" panose="02070309020205020404" pitchFamily="49" charset="0"/>
              <a:buChar char="o"/>
            </a:pPr>
            <a:r>
              <a:rPr lang="en-US" sz="1400" dirty="0">
                <a:solidFill>
                  <a:schemeClr val="tx1"/>
                </a:solidFill>
              </a:rPr>
              <a:t>Conduct a </a:t>
            </a:r>
            <a:r>
              <a:rPr lang="en-US" sz="1400" dirty="0">
                <a:solidFill>
                  <a:schemeClr val="tx1"/>
                </a:solidFill>
                <a:hlinkClick r:id="rId7"/>
              </a:rPr>
              <a:t>PESTLE analysis</a:t>
            </a:r>
            <a:r>
              <a:rPr lang="en-US" sz="1400" i="1" dirty="0">
                <a:solidFill>
                  <a:schemeClr val="tx1"/>
                </a:solidFill>
              </a:rPr>
              <a:t> </a:t>
            </a:r>
            <a:r>
              <a:rPr lang="en-US" sz="1400" dirty="0">
                <a:solidFill>
                  <a:schemeClr val="tx1"/>
                </a:solidFill>
              </a:rPr>
              <a:t>for locations to determine their suitability as a work location (e.g. reliable access to a power grid, health crises impacting the employee’s safety, political sanctions impacting the work that can be completed in a certain country). </a:t>
            </a:r>
          </a:p>
          <a:p>
            <a:pPr marL="285750" indent="-285750">
              <a:spcBef>
                <a:spcPts val="600"/>
              </a:spcBef>
              <a:buFont typeface="Arial" panose="020B0604020202020204" pitchFamily="34" charset="0"/>
              <a:buChar char="•"/>
            </a:pPr>
            <a:r>
              <a:rPr lang="en-US" sz="1300" b="1" dirty="0">
                <a:solidFill>
                  <a:schemeClr val="tx1"/>
                </a:solidFill>
                <a:latin typeface="+mj-lt"/>
              </a:rPr>
              <a:t>Time zone boundaries: </a:t>
            </a:r>
            <a:r>
              <a:rPr lang="en-US" sz="1400" dirty="0">
                <a:solidFill>
                  <a:schemeClr val="tx1"/>
                </a:solidFill>
              </a:rPr>
              <a:t>Outline the time zone or time zone range employees must work within</a:t>
            </a:r>
            <a:r>
              <a:rPr lang="en-US" sz="1400" b="1" dirty="0">
                <a:solidFill>
                  <a:schemeClr val="tx1"/>
                </a:solidFill>
                <a:latin typeface="+mj-lt"/>
              </a:rPr>
              <a:t> </a:t>
            </a:r>
            <a:r>
              <a:rPr lang="en-US" sz="1400" dirty="0">
                <a:solidFill>
                  <a:schemeClr val="tx1"/>
                </a:solidFill>
              </a:rPr>
              <a:t>(e.g. +/- 4 hours from EST).</a:t>
            </a:r>
          </a:p>
          <a:p>
            <a:pPr marL="285750" indent="-285750">
              <a:spcBef>
                <a:spcPts val="600"/>
              </a:spcBef>
              <a:buFont typeface="Arial" panose="020B0604020202020204" pitchFamily="34" charset="0"/>
              <a:buChar char="•"/>
            </a:pPr>
            <a:r>
              <a:rPr lang="en-US" sz="1300" b="1" dirty="0">
                <a:solidFill>
                  <a:schemeClr val="tx1"/>
                </a:solidFill>
                <a:latin typeface="+mj-lt"/>
              </a:rPr>
              <a:t>Permanent vs. flexible locations: </a:t>
            </a:r>
            <a:r>
              <a:rPr lang="en-US" sz="1400" dirty="0">
                <a:solidFill>
                  <a:schemeClr val="tx1"/>
                </a:solidFill>
              </a:rPr>
              <a:t>Determine whether employees are allowed to frequently change their WFA location (e.g. live in Arizona for 2 months, then move to London for 4 months).</a:t>
            </a:r>
          </a:p>
        </p:txBody>
      </p:sp>
    </p:spTree>
    <p:extLst>
      <p:ext uri="{BB962C8B-B14F-4D97-AF65-F5344CB8AC3E}">
        <p14:creationId xmlns:p14="http://schemas.microsoft.com/office/powerpoint/2010/main" val="16207851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C9D02-83A8-41FC-80CD-3228B5AEA07A}"/>
              </a:ext>
            </a:extLst>
          </p:cNvPr>
          <p:cNvSpPr>
            <a:spLocks noGrp="1"/>
          </p:cNvSpPr>
          <p:nvPr>
            <p:ph type="title"/>
          </p:nvPr>
        </p:nvSpPr>
        <p:spPr/>
        <p:txBody>
          <a:bodyPr/>
          <a:lstStyle/>
          <a:p>
            <a:pPr>
              <a:lnSpc>
                <a:spcPct val="100000"/>
              </a:lnSpc>
            </a:pPr>
            <a:r>
              <a:rPr lang="en-US" dirty="0"/>
              <a:t>Determine the regulatory requirements of total rewards based on WFA</a:t>
            </a:r>
            <a:endParaRPr lang="en-CA" dirty="0"/>
          </a:p>
        </p:txBody>
      </p:sp>
      <p:sp>
        <p:nvSpPr>
          <p:cNvPr id="22" name="Rectangle: Rounded Corners 21">
            <a:extLst>
              <a:ext uri="{FF2B5EF4-FFF2-40B4-BE49-F238E27FC236}">
                <a16:creationId xmlns:a16="http://schemas.microsoft.com/office/drawing/2014/main" id="{E50DF340-0F49-4EE7-B2B2-87556F5B465D}"/>
              </a:ext>
            </a:extLst>
          </p:cNvPr>
          <p:cNvSpPr/>
          <p:nvPr/>
        </p:nvSpPr>
        <p:spPr>
          <a:xfrm>
            <a:off x="414864" y="2088499"/>
            <a:ext cx="7850440" cy="3683432"/>
          </a:xfrm>
          <a:prstGeom prst="roundRect">
            <a:avLst/>
          </a:prstGeom>
          <a:solidFill>
            <a:schemeClr val="accent1">
              <a:lumMod val="20000"/>
              <a:lumOff val="80000"/>
              <a:alpha val="3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pPr>
            <a:r>
              <a:rPr lang="en-US" sz="1400" dirty="0">
                <a:solidFill>
                  <a:sysClr val="windowText" lastClr="000000"/>
                </a:solidFill>
                <a:latin typeface="+mj-lt"/>
              </a:rPr>
              <a:t>Consult with legal counsel and SM</a:t>
            </a:r>
            <a:r>
              <a:rPr lang="en-US" sz="1400" dirty="0">
                <a:solidFill>
                  <a:schemeClr val="tx1"/>
                </a:solidFill>
                <a:latin typeface="+mj-lt"/>
              </a:rPr>
              <a:t>Es (e.g. tax, compliance, accounting) to </a:t>
            </a:r>
            <a:r>
              <a:rPr lang="en-US" sz="1400" dirty="0">
                <a:solidFill>
                  <a:sysClr val="windowText" lastClr="000000"/>
                </a:solidFill>
                <a:latin typeface="+mj-lt"/>
              </a:rPr>
              <a:t>make sure total rewards are aligned with differing jurisdictional requirements, including: </a:t>
            </a:r>
            <a:endParaRPr lang="en-US" sz="1400" b="1" dirty="0">
              <a:solidFill>
                <a:sysClr val="windowText" lastClr="000000"/>
              </a:solidFill>
            </a:endParaRPr>
          </a:p>
          <a:p>
            <a:pPr marL="288000" indent="-288000">
              <a:spcBef>
                <a:spcPts val="600"/>
              </a:spcBef>
              <a:buFont typeface="Arial" panose="020B0604020202020204" pitchFamily="34" charset="0"/>
              <a:buChar char="•"/>
            </a:pPr>
            <a:r>
              <a:rPr lang="en-US" sz="1400" b="1" dirty="0">
                <a:solidFill>
                  <a:sysClr val="windowText" lastClr="000000"/>
                </a:solidFill>
              </a:rPr>
              <a:t>Compensation </a:t>
            </a:r>
            <a:r>
              <a:rPr lang="en-US" sz="1400" dirty="0">
                <a:solidFill>
                  <a:sysClr val="windowText" lastClr="000000"/>
                </a:solidFill>
              </a:rPr>
              <a:t>such as base pay rate (e.g. minimum wage) and variable pay requirements.</a:t>
            </a:r>
          </a:p>
          <a:p>
            <a:pPr marL="565246" lvl="1" indent="-288000">
              <a:spcBef>
                <a:spcPts val="600"/>
              </a:spcBef>
              <a:buFont typeface="Courier New" panose="02070309020205020404" pitchFamily="49" charset="0"/>
              <a:buChar char="o"/>
            </a:pPr>
            <a:r>
              <a:rPr lang="en-US" sz="1400" dirty="0">
                <a:solidFill>
                  <a:sysClr val="windowText" lastClr="000000"/>
                </a:solidFill>
              </a:rPr>
              <a:t>Timing and frequency of pay days. A</a:t>
            </a:r>
            <a:r>
              <a:rPr lang="en-US" sz="1400" dirty="0">
                <a:solidFill>
                  <a:sysClr val="windowText" lastClr="000000"/>
                </a:solidFill>
                <a:effectLst/>
              </a:rPr>
              <a:t>lthough most countries allow the employer to determine when employees are paid, some specify a national </a:t>
            </a:r>
            <a:r>
              <a:rPr lang="en-US" sz="1400" b="1" dirty="0">
                <a:solidFill>
                  <a:sysClr val="windowText" lastClr="000000"/>
                </a:solidFill>
                <a:effectLst/>
              </a:rPr>
              <a:t>pay day </a:t>
            </a:r>
            <a:r>
              <a:rPr lang="en-US" sz="1400" dirty="0">
                <a:solidFill>
                  <a:sysClr val="windowText" lastClr="000000"/>
                </a:solidFill>
                <a:effectLst/>
              </a:rPr>
              <a:t>(e.g. South Korea).</a:t>
            </a:r>
          </a:p>
          <a:p>
            <a:pPr marL="565246" lvl="1" indent="-288000">
              <a:spcBef>
                <a:spcPts val="600"/>
              </a:spcBef>
              <a:buFont typeface="Courier New" panose="02070309020205020404" pitchFamily="49" charset="0"/>
              <a:buChar char="o"/>
            </a:pPr>
            <a:r>
              <a:rPr lang="en-US" sz="1400" dirty="0">
                <a:solidFill>
                  <a:sysClr val="windowText" lastClr="000000"/>
                </a:solidFill>
              </a:rPr>
              <a:t>In some countries (e.g. Spain), it is mandatory or customary to pay a </a:t>
            </a:r>
            <a:r>
              <a:rPr lang="en-US" sz="1400" b="1" dirty="0">
                <a:solidFill>
                  <a:sysClr val="windowText" lastClr="000000"/>
                </a:solidFill>
              </a:rPr>
              <a:t>13</a:t>
            </a:r>
            <a:r>
              <a:rPr lang="en-US" sz="1400" b="1" baseline="30000" dirty="0">
                <a:solidFill>
                  <a:sysClr val="windowText" lastClr="000000"/>
                </a:solidFill>
              </a:rPr>
              <a:t>th</a:t>
            </a:r>
            <a:r>
              <a:rPr lang="en-US" sz="1400" b="1" dirty="0">
                <a:solidFill>
                  <a:sysClr val="windowText" lastClr="000000"/>
                </a:solidFill>
              </a:rPr>
              <a:t> or 14</a:t>
            </a:r>
            <a:r>
              <a:rPr lang="en-US" sz="1400" b="1" baseline="30000" dirty="0">
                <a:solidFill>
                  <a:sysClr val="windowText" lastClr="000000"/>
                </a:solidFill>
              </a:rPr>
              <a:t>th</a:t>
            </a:r>
            <a:r>
              <a:rPr lang="en-US" sz="1400" b="1" dirty="0">
                <a:solidFill>
                  <a:sysClr val="windowText" lastClr="000000"/>
                </a:solidFill>
              </a:rPr>
              <a:t> month pay/bonus</a:t>
            </a:r>
            <a:r>
              <a:rPr lang="en-US" sz="1400" dirty="0">
                <a:solidFill>
                  <a:sysClr val="windowText" lastClr="000000"/>
                </a:solidFill>
              </a:rPr>
              <a:t> that approximately equals an employee’s monthly salary (calculation varies in different countries). </a:t>
            </a:r>
          </a:p>
          <a:p>
            <a:pPr marL="288000" indent="-288000">
              <a:spcBef>
                <a:spcPts val="600"/>
              </a:spcBef>
              <a:buFont typeface="Arial" panose="020B0604020202020204" pitchFamily="34" charset="0"/>
              <a:buChar char="•"/>
            </a:pPr>
            <a:r>
              <a:rPr lang="en-US" sz="1400" b="1" dirty="0">
                <a:solidFill>
                  <a:sysClr val="windowText" lastClr="000000"/>
                </a:solidFill>
              </a:rPr>
              <a:t>Benefits </a:t>
            </a:r>
            <a:r>
              <a:rPr lang="en-US" sz="1400" dirty="0">
                <a:solidFill>
                  <a:sysClr val="windowText" lastClr="000000"/>
                </a:solidFill>
              </a:rPr>
              <a:t>offered to WFA employees must be compliant with regulatory requirements. Beyond this, evaluate providing additional benefits to align with the organization’s EVP and to remain competitive against other employer offerings in that location (e.g. COBRA in the US). </a:t>
            </a:r>
          </a:p>
          <a:p>
            <a:pPr marL="565246" lvl="1" indent="-288000">
              <a:spcBef>
                <a:spcPts val="600"/>
              </a:spcBef>
              <a:buFont typeface="Courier New" panose="02070309020205020404" pitchFamily="49" charset="0"/>
              <a:buChar char="o"/>
            </a:pPr>
            <a:r>
              <a:rPr lang="en-US" sz="1400" b="1" dirty="0">
                <a:solidFill>
                  <a:sysClr val="windowText" lastClr="000000"/>
                </a:solidFill>
              </a:rPr>
              <a:t>Retirement savings plan </a:t>
            </a:r>
            <a:r>
              <a:rPr lang="en-US" sz="1400" dirty="0">
                <a:solidFill>
                  <a:sysClr val="windowText" lastClr="000000"/>
                </a:solidFill>
              </a:rPr>
              <a:t>requirements vary by country (e.g. 401K in the US, RRSP in Canada, superannuation in Australia). For companies providing pensions, there are differences in pension enrollments such as opt-in vs. opt-out approach, employer contribution requirements, etc. </a:t>
            </a:r>
          </a:p>
        </p:txBody>
      </p:sp>
      <p:grpSp>
        <p:nvGrpSpPr>
          <p:cNvPr id="23" name="Group 22">
            <a:extLst>
              <a:ext uri="{FF2B5EF4-FFF2-40B4-BE49-F238E27FC236}">
                <a16:creationId xmlns:a16="http://schemas.microsoft.com/office/drawing/2014/main" id="{59AA3F97-AE90-48F3-A08E-2F34815C7D8B}"/>
              </a:ext>
            </a:extLst>
          </p:cNvPr>
          <p:cNvGrpSpPr/>
          <p:nvPr/>
        </p:nvGrpSpPr>
        <p:grpSpPr>
          <a:xfrm>
            <a:off x="146446" y="3597465"/>
            <a:ext cx="598778" cy="547054"/>
            <a:chOff x="5322980" y="4940601"/>
            <a:chExt cx="664227" cy="602107"/>
          </a:xfrm>
        </p:grpSpPr>
        <p:sp>
          <p:nvSpPr>
            <p:cNvPr id="24" name="Oval 23">
              <a:extLst>
                <a:ext uri="{FF2B5EF4-FFF2-40B4-BE49-F238E27FC236}">
                  <a16:creationId xmlns:a16="http://schemas.microsoft.com/office/drawing/2014/main" id="{12109214-9EEF-477F-A6AC-A89412A2709D}"/>
                </a:ext>
              </a:extLst>
            </p:cNvPr>
            <p:cNvSpPr/>
            <p:nvPr/>
          </p:nvSpPr>
          <p:spPr>
            <a:xfrm>
              <a:off x="5322980" y="4940601"/>
              <a:ext cx="664227" cy="602107"/>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25" name="Graphic 24" descr="Scales of justice with solid fill">
              <a:extLst>
                <a:ext uri="{FF2B5EF4-FFF2-40B4-BE49-F238E27FC236}">
                  <a16:creationId xmlns:a16="http://schemas.microsoft.com/office/drawing/2014/main" id="{32869F35-CEA6-4135-B892-B9494A6CEFA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98714" y="4979498"/>
              <a:ext cx="512758" cy="512758"/>
            </a:xfrm>
            <a:prstGeom prst="rect">
              <a:avLst/>
            </a:prstGeom>
          </p:spPr>
        </p:pic>
      </p:grpSp>
      <p:sp>
        <p:nvSpPr>
          <p:cNvPr id="12" name="Rectangle: Rounded Corners 11">
            <a:extLst>
              <a:ext uri="{FF2B5EF4-FFF2-40B4-BE49-F238E27FC236}">
                <a16:creationId xmlns:a16="http://schemas.microsoft.com/office/drawing/2014/main" id="{FF1501AF-6906-4EA4-A09A-F722C8584DDD}"/>
              </a:ext>
            </a:extLst>
          </p:cNvPr>
          <p:cNvSpPr/>
          <p:nvPr/>
        </p:nvSpPr>
        <p:spPr>
          <a:xfrm>
            <a:off x="8907983" y="2532777"/>
            <a:ext cx="3016360" cy="2328999"/>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400"/>
              </a:lnSpc>
            </a:pPr>
            <a:r>
              <a:rPr lang="en-US" sz="1400" dirty="0">
                <a:solidFill>
                  <a:schemeClr val="bg1"/>
                </a:solidFill>
                <a:latin typeface="+mj-lt"/>
              </a:rPr>
              <a:t>One of the biggest barriers to WFA is managing total rewards. A more dispersed workforce requires significant resources to ensure compliance with jurisdictional requirements. As a result, many organizations look to outsource total rewards to third-party providers (e.g. Professional Employer Organization (PEO), Employer of Records (EOR)). </a:t>
            </a:r>
            <a:endParaRPr lang="en-CA" sz="1400" dirty="0">
              <a:solidFill>
                <a:schemeClr val="bg1"/>
              </a:solidFill>
              <a:latin typeface="+mj-lt"/>
            </a:endParaRPr>
          </a:p>
        </p:txBody>
      </p:sp>
      <p:pic>
        <p:nvPicPr>
          <p:cNvPr id="21" name="Graphic 20" descr="Warning with solid fill">
            <a:extLst>
              <a:ext uri="{FF2B5EF4-FFF2-40B4-BE49-F238E27FC236}">
                <a16:creationId xmlns:a16="http://schemas.microsoft.com/office/drawing/2014/main" id="{9A18D4F3-DFBB-4B37-B332-D5F7D6D7AE3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113949" y="863897"/>
            <a:ext cx="604427" cy="604427"/>
          </a:xfrm>
          <a:prstGeom prst="rect">
            <a:avLst/>
          </a:prstGeom>
        </p:spPr>
      </p:pic>
      <p:sp>
        <p:nvSpPr>
          <p:cNvPr id="26" name="Rectangle: Rounded Corners 25">
            <a:extLst>
              <a:ext uri="{FF2B5EF4-FFF2-40B4-BE49-F238E27FC236}">
                <a16:creationId xmlns:a16="http://schemas.microsoft.com/office/drawing/2014/main" id="{189A2EEE-55DD-45DF-8023-7830F73CA2FC}"/>
              </a:ext>
            </a:extLst>
          </p:cNvPr>
          <p:cNvSpPr/>
          <p:nvPr/>
        </p:nvSpPr>
        <p:spPr>
          <a:xfrm>
            <a:off x="745224" y="5908441"/>
            <a:ext cx="7520080" cy="630011"/>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tx1"/>
                </a:solidFill>
                <a:latin typeface="+mj-lt"/>
              </a:rPr>
              <a:t>The length of time an employee stays in a location is critical as it will dictate when and what regulatory requirements are relevant. This must be monitored.</a:t>
            </a:r>
            <a:endParaRPr lang="en-CA" sz="1300" b="1" dirty="0">
              <a:solidFill>
                <a:schemeClr val="tx1"/>
              </a:solidFill>
              <a:latin typeface="+mj-lt"/>
            </a:endParaRPr>
          </a:p>
        </p:txBody>
      </p:sp>
      <p:sp>
        <p:nvSpPr>
          <p:cNvPr id="10" name="Arrow: Pentagon 9">
            <a:extLst>
              <a:ext uri="{FF2B5EF4-FFF2-40B4-BE49-F238E27FC236}">
                <a16:creationId xmlns:a16="http://schemas.microsoft.com/office/drawing/2014/main" id="{FDCE883D-1F84-4561-9D8B-354FF4C93924}"/>
              </a:ext>
            </a:extLst>
          </p:cNvPr>
          <p:cNvSpPr/>
          <p:nvPr/>
        </p:nvSpPr>
        <p:spPr>
          <a:xfrm rot="5400000">
            <a:off x="1248697" y="5520067"/>
            <a:ext cx="137651" cy="639097"/>
          </a:xfrm>
          <a:prstGeom prst="homePlat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36172487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429CFFA-96B4-4E50-8448-C339FCA342BA}"/>
              </a:ext>
            </a:extLst>
          </p:cNvPr>
          <p:cNvSpPr/>
          <p:nvPr/>
        </p:nvSpPr>
        <p:spPr>
          <a:xfrm>
            <a:off x="10522353" y="6278820"/>
            <a:ext cx="1465715" cy="3674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 name="Rectangle 3">
            <a:extLst>
              <a:ext uri="{FF2B5EF4-FFF2-40B4-BE49-F238E27FC236}">
                <a16:creationId xmlns:a16="http://schemas.microsoft.com/office/drawing/2014/main" id="{17196A7D-58F1-4BED-A902-A35733997B2D}"/>
              </a:ext>
            </a:extLst>
          </p:cNvPr>
          <p:cNvSpPr/>
          <p:nvPr/>
        </p:nvSpPr>
        <p:spPr>
          <a:xfrm>
            <a:off x="4720342" y="2807603"/>
            <a:ext cx="7267726" cy="3126783"/>
          </a:xfrm>
          <a:prstGeom prst="rect">
            <a:avLst/>
          </a:prstGeom>
          <a:noFill/>
          <a:ln w="19050">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 name="Title 1">
            <a:extLst>
              <a:ext uri="{FF2B5EF4-FFF2-40B4-BE49-F238E27FC236}">
                <a16:creationId xmlns:a16="http://schemas.microsoft.com/office/drawing/2014/main" id="{47D1DDA8-DED2-4DA9-A899-00696A79FCC4}"/>
              </a:ext>
            </a:extLst>
          </p:cNvPr>
          <p:cNvSpPr>
            <a:spLocks noGrp="1"/>
          </p:cNvSpPr>
          <p:nvPr>
            <p:ph type="title"/>
          </p:nvPr>
        </p:nvSpPr>
        <p:spPr/>
        <p:txBody>
          <a:bodyPr/>
          <a:lstStyle/>
          <a:p>
            <a:r>
              <a:rPr lang="en-US" dirty="0"/>
              <a:t>Review total reward considerations for WFA employees</a:t>
            </a:r>
            <a:endParaRPr lang="en-CA" dirty="0"/>
          </a:p>
        </p:txBody>
      </p:sp>
      <p:sp>
        <p:nvSpPr>
          <p:cNvPr id="3" name="Rectangle 2">
            <a:extLst>
              <a:ext uri="{FF2B5EF4-FFF2-40B4-BE49-F238E27FC236}">
                <a16:creationId xmlns:a16="http://schemas.microsoft.com/office/drawing/2014/main" id="{63B1F348-6510-441D-9419-50B01EA5E600}"/>
              </a:ext>
            </a:extLst>
          </p:cNvPr>
          <p:cNvSpPr/>
          <p:nvPr/>
        </p:nvSpPr>
        <p:spPr>
          <a:xfrm>
            <a:off x="4720342" y="3379841"/>
            <a:ext cx="7195908" cy="2554545"/>
          </a:xfrm>
          <a:prstGeom prst="rect">
            <a:avLst/>
          </a:prstGeom>
        </p:spPr>
        <p:txBody>
          <a:bodyPr wrap="square">
            <a:spAutoFit/>
          </a:bodyPr>
          <a:lstStyle/>
          <a:p>
            <a:pPr marL="285750" indent="-285750">
              <a:spcBef>
                <a:spcPts val="600"/>
              </a:spcBef>
              <a:buFont typeface="Wingdings" panose="05000000000000000000" pitchFamily="2" charset="2"/>
              <a:buChar char="q"/>
            </a:pPr>
            <a:r>
              <a:rPr lang="en-US" sz="1400" dirty="0">
                <a:cs typeface="Times New Roman" panose="02020603050405020304" pitchFamily="18" charset="0"/>
              </a:rPr>
              <a:t>Modifying salaries based on market data (i.e. competitive pay, cost of living) according to:</a:t>
            </a:r>
          </a:p>
          <a:p>
            <a:pPr marL="562996" lvl="1" indent="-285750">
              <a:spcBef>
                <a:spcPts val="600"/>
              </a:spcBef>
              <a:buFont typeface="Arial" panose="020B0604020202020204" pitchFamily="34" charset="0"/>
              <a:buChar char="•"/>
            </a:pPr>
            <a:r>
              <a:rPr lang="en-US" sz="1400" dirty="0">
                <a:cs typeface="Times New Roman" panose="02020603050405020304" pitchFamily="18" charset="0"/>
              </a:rPr>
              <a:t>(1) Employee location; (2) employer location; (3) geographically differentiated groups; and (4) a formula approach. For an overview of these common salary options for WFA employees, see the </a:t>
            </a:r>
            <a:r>
              <a:rPr lang="en-US" sz="1400" dirty="0">
                <a:cs typeface="Times New Roman" panose="02020603050405020304" pitchFamily="18" charset="0"/>
                <a:hlinkClick r:id="rId3" action="ppaction://hlinksldjump"/>
              </a:rPr>
              <a:t>Appendix</a:t>
            </a:r>
            <a:r>
              <a:rPr lang="en-US" sz="1400" dirty="0">
                <a:cs typeface="Times New Roman" panose="02020603050405020304" pitchFamily="18" charset="0"/>
              </a:rPr>
              <a:t>.</a:t>
            </a:r>
          </a:p>
          <a:p>
            <a:pPr marL="285750" indent="-285750">
              <a:spcBef>
                <a:spcPts val="600"/>
              </a:spcBef>
              <a:buFont typeface="Wingdings" panose="05000000000000000000" pitchFamily="2" charset="2"/>
              <a:buChar char="q"/>
            </a:pPr>
            <a:r>
              <a:rPr lang="en-US" sz="1400" dirty="0">
                <a:cs typeface="Times New Roman" panose="02020603050405020304" pitchFamily="18" charset="0"/>
              </a:rPr>
              <a:t>Adjusting the salary approach used for WFA employees based on hot skills and criticality of role (e.g. less competitive roles are paid by employee location, while more competitive roles are paid by a geographically differentiated groups approach).</a:t>
            </a:r>
          </a:p>
          <a:p>
            <a:pPr marL="285750" indent="-285750">
              <a:spcBef>
                <a:spcPts val="600"/>
              </a:spcBef>
              <a:buFont typeface="Wingdings" panose="05000000000000000000" pitchFamily="2" charset="2"/>
              <a:buChar char="q"/>
            </a:pPr>
            <a:r>
              <a:rPr lang="en-US" sz="1400" dirty="0">
                <a:cs typeface="Times New Roman" panose="02020603050405020304" pitchFamily="18" charset="0"/>
              </a:rPr>
              <a:t>Adjusting rate of pay to account for varying personal tax rates across locations. </a:t>
            </a:r>
          </a:p>
          <a:p>
            <a:pPr marL="285750" indent="-285750">
              <a:spcBef>
                <a:spcPts val="600"/>
              </a:spcBef>
              <a:buFont typeface="Wingdings" panose="05000000000000000000" pitchFamily="2" charset="2"/>
              <a:buChar char="q"/>
            </a:pPr>
            <a:r>
              <a:rPr lang="en-US" sz="1400" dirty="0">
                <a:cs typeface="Times New Roman" panose="02020603050405020304" pitchFamily="18" charset="0"/>
              </a:rPr>
              <a:t>Reducing (or increasing) an employee’s compensation if they move to a location with lower (or higher) costs of living. </a:t>
            </a:r>
          </a:p>
        </p:txBody>
      </p:sp>
      <p:sp>
        <p:nvSpPr>
          <p:cNvPr id="10" name="Rectangle: Rounded Corners 9">
            <a:extLst>
              <a:ext uri="{FF2B5EF4-FFF2-40B4-BE49-F238E27FC236}">
                <a16:creationId xmlns:a16="http://schemas.microsoft.com/office/drawing/2014/main" id="{673F8737-D41A-4B23-91C5-18C595A7A7A1}"/>
              </a:ext>
            </a:extLst>
          </p:cNvPr>
          <p:cNvSpPr/>
          <p:nvPr/>
        </p:nvSpPr>
        <p:spPr>
          <a:xfrm>
            <a:off x="277338" y="1501054"/>
            <a:ext cx="4227727" cy="483600"/>
          </a:xfrm>
          <a:prstGeom prst="roundRect">
            <a:avLst>
              <a:gd name="adj" fmla="val 5000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ysClr val="windowText" lastClr="000000"/>
                </a:solidFill>
                <a:latin typeface="+mj-lt"/>
              </a:rPr>
              <a:t>Currency of Pay for WFA Employees</a:t>
            </a:r>
            <a:endParaRPr lang="en-CA" sz="1400" dirty="0">
              <a:solidFill>
                <a:sysClr val="windowText" lastClr="000000"/>
              </a:solidFill>
              <a:latin typeface="+mj-lt"/>
            </a:endParaRPr>
          </a:p>
        </p:txBody>
      </p:sp>
      <p:sp>
        <p:nvSpPr>
          <p:cNvPr id="11" name="TextBox 10">
            <a:extLst>
              <a:ext uri="{FF2B5EF4-FFF2-40B4-BE49-F238E27FC236}">
                <a16:creationId xmlns:a16="http://schemas.microsoft.com/office/drawing/2014/main" id="{5369AE6B-FD4B-459A-ABF5-635CDB48253B}"/>
              </a:ext>
            </a:extLst>
          </p:cNvPr>
          <p:cNvSpPr txBox="1"/>
          <p:nvPr/>
        </p:nvSpPr>
        <p:spPr>
          <a:xfrm>
            <a:off x="277338" y="2062058"/>
            <a:ext cx="4227727" cy="4585871"/>
          </a:xfrm>
          <a:prstGeom prst="rect">
            <a:avLst/>
          </a:prstGeom>
          <a:solidFill>
            <a:schemeClr val="accent1">
              <a:lumMod val="20000"/>
              <a:lumOff val="80000"/>
              <a:alpha val="20000"/>
            </a:schemeClr>
          </a:solidFill>
          <a:ln>
            <a:noFill/>
          </a:ln>
        </p:spPr>
        <p:txBody>
          <a:bodyPr wrap="square">
            <a:spAutoFit/>
          </a:bodyPr>
          <a:lstStyle/>
          <a:p>
            <a:pPr algn="ctr">
              <a:spcBef>
                <a:spcPts val="600"/>
              </a:spcBef>
            </a:pPr>
            <a:r>
              <a:rPr lang="en-US" sz="1300" b="1" dirty="0">
                <a:solidFill>
                  <a:schemeClr val="accent1"/>
                </a:solidFill>
                <a:latin typeface="+mj-lt"/>
                <a:ea typeface="Calibri" panose="020F0502020204030204" pitchFamily="34" charset="0"/>
                <a:cs typeface="Arial" panose="020B0604020202020204" pitchFamily="34" charset="0"/>
              </a:rPr>
              <a:t>Option A: Paying WFA employees in the currency of the organization’s headquarters</a:t>
            </a:r>
          </a:p>
          <a:p>
            <a:pPr marL="285750" indent="-285750">
              <a:spcBef>
                <a:spcPts val="600"/>
              </a:spcBef>
              <a:buFont typeface="Arial" panose="020B0604020202020204" pitchFamily="34" charset="0"/>
              <a:buChar char="•"/>
            </a:pPr>
            <a:r>
              <a:rPr lang="en-US" sz="1400" dirty="0">
                <a:ea typeface="Calibri" panose="020F0502020204030204" pitchFamily="34" charset="0"/>
                <a:cs typeface="Arial" panose="020B0604020202020204" pitchFamily="34" charset="0"/>
              </a:rPr>
              <a:t>Often preferable for the employer as wages are paid consistently across locations and are not impacted by exchange rate fluctuations. </a:t>
            </a:r>
          </a:p>
          <a:p>
            <a:pPr marL="285750" indent="-285750">
              <a:spcBef>
                <a:spcPts val="600"/>
              </a:spcBef>
              <a:buFont typeface="Arial" panose="020B0604020202020204" pitchFamily="34" charset="0"/>
              <a:buChar char="•"/>
            </a:pPr>
            <a:r>
              <a:rPr lang="en-US" sz="1400" dirty="0">
                <a:ea typeface="Calibri" panose="020F0502020204030204" pitchFamily="34" charset="0"/>
                <a:cs typeface="Arial" panose="020B0604020202020204" pitchFamily="34" charset="0"/>
              </a:rPr>
              <a:t>This option is more feasible when employees are able to frequently change their location. </a:t>
            </a:r>
          </a:p>
          <a:p>
            <a:pPr algn="ctr">
              <a:spcBef>
                <a:spcPts val="600"/>
              </a:spcBef>
            </a:pPr>
            <a:r>
              <a:rPr lang="en-US" sz="1300" b="1" dirty="0">
                <a:solidFill>
                  <a:schemeClr val="accent1"/>
                </a:solidFill>
                <a:latin typeface="+mj-lt"/>
                <a:ea typeface="Calibri" panose="020F0502020204030204" pitchFamily="34" charset="0"/>
                <a:cs typeface="Arial" panose="020B0604020202020204" pitchFamily="34" charset="0"/>
              </a:rPr>
              <a:t>Option B: Paying WFA employees in their home currency</a:t>
            </a:r>
          </a:p>
          <a:p>
            <a:pPr marL="285750" indent="-285750">
              <a:spcBef>
                <a:spcPts val="600"/>
              </a:spcBef>
              <a:buFont typeface="Arial" panose="020B0604020202020204" pitchFamily="34" charset="0"/>
              <a:buChar char="•"/>
            </a:pPr>
            <a:r>
              <a:rPr lang="en-US" sz="1400" dirty="0">
                <a:ea typeface="Calibri" panose="020F0502020204030204" pitchFamily="34" charset="0"/>
                <a:cs typeface="Arial" panose="020B0604020202020204" pitchFamily="34" charset="0"/>
              </a:rPr>
              <a:t>Often preferable for the employee as their local purchasing power will be consistent, rather than fluctuating according to exchange rates. </a:t>
            </a:r>
          </a:p>
          <a:p>
            <a:pPr marL="285750" indent="-285750">
              <a:spcBef>
                <a:spcPts val="600"/>
              </a:spcBef>
              <a:buFont typeface="Arial" panose="020B0604020202020204" pitchFamily="34" charset="0"/>
              <a:buChar char="•"/>
            </a:pPr>
            <a:r>
              <a:rPr lang="en-US" sz="1400" b="1" dirty="0">
                <a:ea typeface="Calibri" panose="020F0502020204030204" pitchFamily="34" charset="0"/>
                <a:cs typeface="Arial" panose="020B0604020202020204" pitchFamily="34" charset="0"/>
              </a:rPr>
              <a:t>Some countries require employees to be paid in their local currency. </a:t>
            </a:r>
          </a:p>
          <a:p>
            <a:pPr marL="285750" indent="-285750">
              <a:spcBef>
                <a:spcPts val="600"/>
              </a:spcBef>
              <a:buFont typeface="Arial" panose="020B0604020202020204" pitchFamily="34" charset="0"/>
              <a:buChar char="•"/>
            </a:pPr>
            <a:r>
              <a:rPr lang="en-US" sz="1400" dirty="0">
                <a:ea typeface="Calibri" panose="020F0502020204030204" pitchFamily="34" charset="0"/>
                <a:cs typeface="Arial" panose="020B0604020202020204" pitchFamily="34" charset="0"/>
              </a:rPr>
              <a:t>To avoid exchange rate fluctuations – a cost that the organization must bear – some jurisdictions allow organizations to detail an alternative currency or a fixed exchange rate to pay employees in the employment contract. </a:t>
            </a:r>
          </a:p>
        </p:txBody>
      </p:sp>
      <p:sp>
        <p:nvSpPr>
          <p:cNvPr id="12" name="Rectangle: Rounded Corners 11">
            <a:extLst>
              <a:ext uri="{FF2B5EF4-FFF2-40B4-BE49-F238E27FC236}">
                <a16:creationId xmlns:a16="http://schemas.microsoft.com/office/drawing/2014/main" id="{28BB9C5F-24EB-428D-BDF5-4B3C9D0985AB}"/>
              </a:ext>
            </a:extLst>
          </p:cNvPr>
          <p:cNvSpPr/>
          <p:nvPr/>
        </p:nvSpPr>
        <p:spPr>
          <a:xfrm>
            <a:off x="4720342" y="2884449"/>
            <a:ext cx="7195908" cy="53340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dirty="0">
                <a:solidFill>
                  <a:sysClr val="windowText" lastClr="000000"/>
                </a:solidFill>
                <a:latin typeface="+mj-lt"/>
              </a:rPr>
              <a:t>The following are decisions many organizations are evaluating regarding total rewards for WFA employees: </a:t>
            </a:r>
            <a:endParaRPr lang="en-CA" sz="1300" dirty="0">
              <a:solidFill>
                <a:sysClr val="windowText" lastClr="000000"/>
              </a:solidFill>
              <a:latin typeface="+mj-lt"/>
            </a:endParaRPr>
          </a:p>
        </p:txBody>
      </p:sp>
      <p:grpSp>
        <p:nvGrpSpPr>
          <p:cNvPr id="13" name="Group 12">
            <a:extLst>
              <a:ext uri="{FF2B5EF4-FFF2-40B4-BE49-F238E27FC236}">
                <a16:creationId xmlns:a16="http://schemas.microsoft.com/office/drawing/2014/main" id="{DB118014-C621-4A08-976A-548271822844}"/>
              </a:ext>
            </a:extLst>
          </p:cNvPr>
          <p:cNvGrpSpPr/>
          <p:nvPr/>
        </p:nvGrpSpPr>
        <p:grpSpPr>
          <a:xfrm>
            <a:off x="4720342" y="1501054"/>
            <a:ext cx="7267726" cy="1130188"/>
            <a:chOff x="6096794" y="109427"/>
            <a:chExt cx="7267726" cy="1130188"/>
          </a:xfrm>
        </p:grpSpPr>
        <p:sp>
          <p:nvSpPr>
            <p:cNvPr id="14" name="Rectangle 13">
              <a:extLst>
                <a:ext uri="{FF2B5EF4-FFF2-40B4-BE49-F238E27FC236}">
                  <a16:creationId xmlns:a16="http://schemas.microsoft.com/office/drawing/2014/main" id="{D9A2E64A-B531-4211-9B08-FE86321D48EB}"/>
                </a:ext>
              </a:extLst>
            </p:cNvPr>
            <p:cNvSpPr/>
            <p:nvPr/>
          </p:nvSpPr>
          <p:spPr>
            <a:xfrm>
              <a:off x="6096794" y="395784"/>
              <a:ext cx="7267726" cy="843831"/>
            </a:xfrm>
            <a:prstGeom prst="rect">
              <a:avLst/>
            </a:prstGeom>
            <a:gradFill>
              <a:gsLst>
                <a:gs pos="0">
                  <a:schemeClr val="accent3">
                    <a:alpha val="23000"/>
                  </a:schemeClr>
                </a:gs>
                <a:gs pos="54000">
                  <a:schemeClr val="accent3">
                    <a:alpha val="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300"/>
                </a:spcBef>
                <a:spcAft>
                  <a:spcPts val="300"/>
                </a:spcAft>
              </a:pPr>
              <a:r>
                <a:rPr lang="en-US" sz="1400" dirty="0">
                  <a:solidFill>
                    <a:schemeClr val="accent3"/>
                  </a:solidFill>
                </a:rPr>
                <a:t>WFA is a new arena for many organizations. Although challenges are associated with WFA, compensation is one that many organizations are still trying to figure out. Allow total rewards to flex and adjust with the changing conversation around WFA. </a:t>
              </a:r>
            </a:p>
          </p:txBody>
        </p:sp>
        <p:sp>
          <p:nvSpPr>
            <p:cNvPr id="15" name="Rectangle 14">
              <a:extLst>
                <a:ext uri="{FF2B5EF4-FFF2-40B4-BE49-F238E27FC236}">
                  <a16:creationId xmlns:a16="http://schemas.microsoft.com/office/drawing/2014/main" id="{5E94E191-C27B-470F-8EED-DD7F3B18EC53}"/>
                </a:ext>
              </a:extLst>
            </p:cNvPr>
            <p:cNvSpPr/>
            <p:nvPr/>
          </p:nvSpPr>
          <p:spPr>
            <a:xfrm>
              <a:off x="6291618" y="109427"/>
              <a:ext cx="2843639" cy="35595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mj-lt"/>
                </a:rPr>
                <a:t>McLean &amp; Company Insight</a:t>
              </a:r>
              <a:endParaRPr lang="en-CA" sz="1400" dirty="0">
                <a:latin typeface="+mj-lt"/>
              </a:endParaRPr>
            </a:p>
          </p:txBody>
        </p:sp>
      </p:grpSp>
      <p:sp>
        <p:nvSpPr>
          <p:cNvPr id="16" name="Arrow: Pentagon 15">
            <a:extLst>
              <a:ext uri="{FF2B5EF4-FFF2-40B4-BE49-F238E27FC236}">
                <a16:creationId xmlns:a16="http://schemas.microsoft.com/office/drawing/2014/main" id="{65575DD3-7B80-413E-BC62-9E37F85D1034}"/>
              </a:ext>
            </a:extLst>
          </p:cNvPr>
          <p:cNvSpPr/>
          <p:nvPr/>
        </p:nvSpPr>
        <p:spPr>
          <a:xfrm rot="5400000">
            <a:off x="5086233" y="2465583"/>
            <a:ext cx="247801" cy="589936"/>
          </a:xfrm>
          <a:prstGeom prst="homePlat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6" name="Graphic 5" descr="Megaphone with solid fill">
            <a:extLst>
              <a:ext uri="{FF2B5EF4-FFF2-40B4-BE49-F238E27FC236}">
                <a16:creationId xmlns:a16="http://schemas.microsoft.com/office/drawing/2014/main" id="{18B9DF63-5EF7-4BF3-BECF-628E0153C9B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729210" y="6065147"/>
            <a:ext cx="535064" cy="535064"/>
          </a:xfrm>
          <a:prstGeom prst="rect">
            <a:avLst/>
          </a:prstGeom>
        </p:spPr>
      </p:pic>
      <p:sp>
        <p:nvSpPr>
          <p:cNvPr id="17" name="Rectangle: Rounded Corners 16">
            <a:extLst>
              <a:ext uri="{FF2B5EF4-FFF2-40B4-BE49-F238E27FC236}">
                <a16:creationId xmlns:a16="http://schemas.microsoft.com/office/drawing/2014/main" id="{89CAE885-EE6F-46D9-806B-129B8E8A8070}"/>
              </a:ext>
            </a:extLst>
          </p:cNvPr>
          <p:cNvSpPr/>
          <p:nvPr/>
        </p:nvSpPr>
        <p:spPr>
          <a:xfrm>
            <a:off x="5210133" y="6065147"/>
            <a:ext cx="6727980" cy="535063"/>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dirty="0">
                <a:solidFill>
                  <a:schemeClr val="accent5">
                    <a:lumMod val="60000"/>
                    <a:lumOff val="40000"/>
                  </a:schemeClr>
                </a:solidFill>
                <a:latin typeface="+mj-lt"/>
              </a:rPr>
              <a:t>Changes to total rewards must be handled with care. Clear and timely communications regarding changes to total rewards will limit rumors and the spread of misinformation. </a:t>
            </a:r>
            <a:endParaRPr lang="en-CA" sz="1300" dirty="0">
              <a:solidFill>
                <a:schemeClr val="accent5">
                  <a:lumMod val="60000"/>
                  <a:lumOff val="40000"/>
                </a:schemeClr>
              </a:solidFill>
              <a:latin typeface="+mj-lt"/>
            </a:endParaRPr>
          </a:p>
        </p:txBody>
      </p:sp>
    </p:spTree>
    <p:extLst>
      <p:ext uri="{BB962C8B-B14F-4D97-AF65-F5344CB8AC3E}">
        <p14:creationId xmlns:p14="http://schemas.microsoft.com/office/powerpoint/2010/main" val="26583393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9E512-4C4E-46C1-AC93-EBFC6E90A3ED}"/>
              </a:ext>
            </a:extLst>
          </p:cNvPr>
          <p:cNvSpPr>
            <a:spLocks noGrp="1"/>
          </p:cNvSpPr>
          <p:nvPr>
            <p:ph type="title"/>
          </p:nvPr>
        </p:nvSpPr>
        <p:spPr/>
        <p:txBody>
          <a:bodyPr/>
          <a:lstStyle/>
          <a:p>
            <a:r>
              <a:rPr lang="en-US" dirty="0"/>
              <a:t>Evaluate key factors to inform how to gather market data for WFA employees</a:t>
            </a:r>
            <a:endParaRPr lang="en-CA" dirty="0"/>
          </a:p>
        </p:txBody>
      </p:sp>
      <p:sp>
        <p:nvSpPr>
          <p:cNvPr id="4" name="Rectangle 3">
            <a:extLst>
              <a:ext uri="{FF2B5EF4-FFF2-40B4-BE49-F238E27FC236}">
                <a16:creationId xmlns:a16="http://schemas.microsoft.com/office/drawing/2014/main" id="{262F6854-7D65-494C-A38E-C8F79D5273E0}"/>
              </a:ext>
            </a:extLst>
          </p:cNvPr>
          <p:cNvSpPr/>
          <p:nvPr/>
        </p:nvSpPr>
        <p:spPr>
          <a:xfrm>
            <a:off x="4386460" y="596772"/>
            <a:ext cx="7537299" cy="7481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pPr>
            <a:r>
              <a:rPr lang="en-US" sz="1400" dirty="0">
                <a:solidFill>
                  <a:sysClr val="windowText" lastClr="000000"/>
                </a:solidFill>
                <a:latin typeface="+mj-lt"/>
              </a:rPr>
              <a:t>Market data is often required to </a:t>
            </a:r>
            <a:r>
              <a:rPr lang="en-US" sz="1400" b="1" dirty="0">
                <a:solidFill>
                  <a:sysClr val="windowText" lastClr="000000"/>
                </a:solidFill>
                <a:latin typeface="+mj-lt"/>
              </a:rPr>
              <a:t>inform pay rates for WFA employees</a:t>
            </a:r>
            <a:r>
              <a:rPr lang="en-US" sz="1400" dirty="0">
                <a:solidFill>
                  <a:sysClr val="windowText" lastClr="000000"/>
                </a:solidFill>
                <a:latin typeface="+mj-lt"/>
              </a:rPr>
              <a:t>. Before making any decisions around how to gather market data for WFA employees, </a:t>
            </a:r>
            <a:r>
              <a:rPr lang="en-US" sz="1400" b="1" dirty="0">
                <a:solidFill>
                  <a:sysClr val="windowText" lastClr="000000"/>
                </a:solidFill>
                <a:latin typeface="+mj-lt"/>
              </a:rPr>
              <a:t>evaluate the following</a:t>
            </a:r>
            <a:r>
              <a:rPr lang="en-US" sz="1400" dirty="0">
                <a:solidFill>
                  <a:sysClr val="windowText" lastClr="000000"/>
                </a:solidFill>
                <a:latin typeface="+mj-lt"/>
              </a:rPr>
              <a:t>:</a:t>
            </a:r>
          </a:p>
        </p:txBody>
      </p:sp>
      <p:sp>
        <p:nvSpPr>
          <p:cNvPr id="8" name="Rectangle: Rounded Corners 7">
            <a:extLst>
              <a:ext uri="{FF2B5EF4-FFF2-40B4-BE49-F238E27FC236}">
                <a16:creationId xmlns:a16="http://schemas.microsoft.com/office/drawing/2014/main" id="{89CAC7DF-3FFE-4915-B65D-F03548D9DD71}"/>
              </a:ext>
            </a:extLst>
          </p:cNvPr>
          <p:cNvSpPr/>
          <p:nvPr/>
        </p:nvSpPr>
        <p:spPr>
          <a:xfrm>
            <a:off x="5628219" y="1660209"/>
            <a:ext cx="5053780" cy="344129"/>
          </a:xfrm>
          <a:prstGeom prst="roundRect">
            <a:avLst>
              <a:gd name="adj" fmla="val 5000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ysClr val="windowText" lastClr="000000"/>
                </a:solidFill>
                <a:latin typeface="+mj-lt"/>
              </a:rPr>
              <a:t>What are the organization’s market comparators?</a:t>
            </a:r>
          </a:p>
        </p:txBody>
      </p:sp>
      <p:sp>
        <p:nvSpPr>
          <p:cNvPr id="9" name="Rectangle 8">
            <a:extLst>
              <a:ext uri="{FF2B5EF4-FFF2-40B4-BE49-F238E27FC236}">
                <a16:creationId xmlns:a16="http://schemas.microsoft.com/office/drawing/2014/main" id="{7C800700-BE81-46CE-8FF0-28BD2AFCD2B8}"/>
              </a:ext>
            </a:extLst>
          </p:cNvPr>
          <p:cNvSpPr/>
          <p:nvPr/>
        </p:nvSpPr>
        <p:spPr>
          <a:xfrm>
            <a:off x="4548619" y="2014004"/>
            <a:ext cx="7212980" cy="18400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Bef>
                <a:spcPts val="600"/>
              </a:spcBef>
              <a:buFont typeface="Arial" panose="020B0604020202020204" pitchFamily="34" charset="0"/>
              <a:buChar char="•"/>
            </a:pPr>
            <a:r>
              <a:rPr lang="en-US" sz="1400" dirty="0">
                <a:solidFill>
                  <a:sysClr val="windowText" lastClr="000000"/>
                </a:solidFill>
              </a:rPr>
              <a:t>Geographical location isn't the only criteria organizations look for in market data. Look at criteria such as organization size, industry sector, workforce experience, and skills/certifications. </a:t>
            </a:r>
          </a:p>
          <a:p>
            <a:pPr marL="285750" indent="-285750">
              <a:spcBef>
                <a:spcPts val="600"/>
              </a:spcBef>
              <a:buFont typeface="Arial" panose="020B0604020202020204" pitchFamily="34" charset="0"/>
              <a:buChar char="•"/>
            </a:pPr>
            <a:r>
              <a:rPr lang="en-US" sz="1400" dirty="0">
                <a:solidFill>
                  <a:sysClr val="windowText" lastClr="000000"/>
                </a:solidFill>
              </a:rPr>
              <a:t>Be aware that the more specific and niche the data criteria becomes, the more expensive and challenging it will be to collect. For example, market data on forensic engineers in Cheyenne, Wyoming, in medium-sized organizations will be limited. </a:t>
            </a:r>
          </a:p>
        </p:txBody>
      </p:sp>
      <p:sp>
        <p:nvSpPr>
          <p:cNvPr id="10" name="Rectangle: Rounded Corners 9">
            <a:extLst>
              <a:ext uri="{FF2B5EF4-FFF2-40B4-BE49-F238E27FC236}">
                <a16:creationId xmlns:a16="http://schemas.microsoft.com/office/drawing/2014/main" id="{FD788164-311A-4AED-B143-7E69451B6897}"/>
              </a:ext>
            </a:extLst>
          </p:cNvPr>
          <p:cNvSpPr/>
          <p:nvPr/>
        </p:nvSpPr>
        <p:spPr>
          <a:xfrm>
            <a:off x="5628219" y="3863745"/>
            <a:ext cx="5053780" cy="344129"/>
          </a:xfrm>
          <a:prstGeom prst="roundRect">
            <a:avLst>
              <a:gd name="adj" fmla="val 5000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ysClr val="windowText" lastClr="000000"/>
                </a:solidFill>
                <a:latin typeface="+mj-lt"/>
              </a:rPr>
              <a:t>What is the budget for salary surveys?</a:t>
            </a:r>
          </a:p>
        </p:txBody>
      </p:sp>
      <p:sp>
        <p:nvSpPr>
          <p:cNvPr id="11" name="Rectangle 10">
            <a:extLst>
              <a:ext uri="{FF2B5EF4-FFF2-40B4-BE49-F238E27FC236}">
                <a16:creationId xmlns:a16="http://schemas.microsoft.com/office/drawing/2014/main" id="{AFF89CA8-7B23-486F-9884-23A4DDBB498A}"/>
              </a:ext>
            </a:extLst>
          </p:cNvPr>
          <p:cNvSpPr/>
          <p:nvPr/>
        </p:nvSpPr>
        <p:spPr>
          <a:xfrm>
            <a:off x="4548619" y="4400137"/>
            <a:ext cx="7212980" cy="1745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Bef>
                <a:spcPts val="600"/>
              </a:spcBef>
              <a:buFont typeface="Arial" panose="020B0604020202020204" pitchFamily="34" charset="0"/>
              <a:buChar char="•"/>
            </a:pPr>
            <a:r>
              <a:rPr lang="en-CA" sz="1400" dirty="0">
                <a:solidFill>
                  <a:sysClr val="windowText" lastClr="000000"/>
                </a:solidFill>
              </a:rPr>
              <a:t>Confirm the organization’s budget for purchasing salary surveys. </a:t>
            </a:r>
          </a:p>
          <a:p>
            <a:pPr marL="562996" lvl="1" indent="-285750">
              <a:spcBef>
                <a:spcPts val="600"/>
              </a:spcBef>
              <a:buFont typeface="Courier New" panose="02070309020205020404" pitchFamily="49" charset="0"/>
              <a:buChar char="o"/>
            </a:pPr>
            <a:r>
              <a:rPr lang="en-CA" sz="1400" b="1" dirty="0">
                <a:solidFill>
                  <a:sysClr val="windowText" lastClr="000000"/>
                </a:solidFill>
              </a:rPr>
              <a:t>The more criteria required for market data, the more expensive salary surveys will become.</a:t>
            </a:r>
            <a:r>
              <a:rPr lang="en-CA" sz="1400" dirty="0">
                <a:solidFill>
                  <a:sysClr val="windowText" lastClr="000000"/>
                </a:solidFill>
              </a:rPr>
              <a:t> Often, customized surveys and/or multiple surveys are required to gather niche information, increasing costs significantly. </a:t>
            </a:r>
          </a:p>
          <a:p>
            <a:pPr marL="285750" indent="-285750">
              <a:spcBef>
                <a:spcPts val="600"/>
              </a:spcBef>
              <a:buFont typeface="Arial" panose="020B0604020202020204" pitchFamily="34" charset="0"/>
              <a:buChar char="•"/>
            </a:pPr>
            <a:r>
              <a:rPr lang="en-CA" sz="1400" dirty="0">
                <a:solidFill>
                  <a:sysClr val="windowText" lastClr="000000"/>
                </a:solidFill>
              </a:rPr>
              <a:t>Use this budget to inform the salary option selected for WFA roles as some will significantly rely on this data (e.g. pay by employee location). </a:t>
            </a:r>
          </a:p>
        </p:txBody>
      </p:sp>
    </p:spTree>
    <p:extLst>
      <p:ext uri="{BB962C8B-B14F-4D97-AF65-F5344CB8AC3E}">
        <p14:creationId xmlns:p14="http://schemas.microsoft.com/office/powerpoint/2010/main" val="18848200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99B723D-A020-4B6C-8ABF-E3DCE1EA5B3A}"/>
              </a:ext>
            </a:extLst>
          </p:cNvPr>
          <p:cNvSpPr/>
          <p:nvPr/>
        </p:nvSpPr>
        <p:spPr>
          <a:xfrm>
            <a:off x="8479854" y="1203160"/>
            <a:ext cx="3243717" cy="3624945"/>
          </a:xfrm>
          <a:prstGeom prst="rect">
            <a:avLst/>
          </a:prstGeom>
          <a:noFill/>
          <a:ln w="19050">
            <a:solidFill>
              <a:schemeClr val="accent5">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 dirty="0">
              <a:solidFill>
                <a:schemeClr val="tx1"/>
              </a:solidFill>
              <a:latin typeface="+mj-lt"/>
            </a:endParaRPr>
          </a:p>
          <a:p>
            <a:pPr algn="ctr"/>
            <a:r>
              <a:rPr lang="en-US" sz="1400" dirty="0">
                <a:solidFill>
                  <a:schemeClr val="tx1"/>
                </a:solidFill>
                <a:latin typeface="+mj-lt"/>
              </a:rPr>
              <a:t>Benefits of workplace events include: </a:t>
            </a:r>
            <a:endParaRPr lang="en-CA" sz="1400" dirty="0">
              <a:solidFill>
                <a:schemeClr val="tx1"/>
              </a:solidFill>
              <a:latin typeface="+mj-lt"/>
            </a:endParaRPr>
          </a:p>
        </p:txBody>
      </p:sp>
      <p:sp>
        <p:nvSpPr>
          <p:cNvPr id="2" name="Title 1">
            <a:extLst>
              <a:ext uri="{FF2B5EF4-FFF2-40B4-BE49-F238E27FC236}">
                <a16:creationId xmlns:a16="http://schemas.microsoft.com/office/drawing/2014/main" id="{0E08B791-3F54-456C-9130-A336FABC4AC1}"/>
              </a:ext>
            </a:extLst>
          </p:cNvPr>
          <p:cNvSpPr>
            <a:spLocks noGrp="1"/>
          </p:cNvSpPr>
          <p:nvPr>
            <p:ph type="title"/>
          </p:nvPr>
        </p:nvSpPr>
        <p:spPr/>
        <p:txBody>
          <a:bodyPr/>
          <a:lstStyle/>
          <a:p>
            <a:r>
              <a:rPr lang="en-US" dirty="0"/>
              <a:t>Outline any workplace event attendance requirements </a:t>
            </a:r>
            <a:endParaRPr lang="en-CA" dirty="0"/>
          </a:p>
        </p:txBody>
      </p:sp>
      <p:sp>
        <p:nvSpPr>
          <p:cNvPr id="14" name="TextBox 13">
            <a:extLst>
              <a:ext uri="{FF2B5EF4-FFF2-40B4-BE49-F238E27FC236}">
                <a16:creationId xmlns:a16="http://schemas.microsoft.com/office/drawing/2014/main" id="{44951443-5854-47D4-9D06-332390C9D949}"/>
              </a:ext>
            </a:extLst>
          </p:cNvPr>
          <p:cNvSpPr txBox="1"/>
          <p:nvPr/>
        </p:nvSpPr>
        <p:spPr>
          <a:xfrm>
            <a:off x="354106" y="1668278"/>
            <a:ext cx="7567486" cy="358378"/>
          </a:xfrm>
          <a:prstGeom prst="round2SameRect">
            <a:avLst>
              <a:gd name="adj1" fmla="val 50000"/>
              <a:gd name="adj2" fmla="val 0"/>
            </a:avLst>
          </a:prstGeom>
          <a:solidFill>
            <a:schemeClr val="accent1">
              <a:lumMod val="20000"/>
              <a:lumOff val="80000"/>
              <a:alpha val="50000"/>
            </a:schemeClr>
          </a:solidFill>
        </p:spPr>
        <p:txBody>
          <a:bodyPr wrap="square">
            <a:spAutoFit/>
          </a:bodyPr>
          <a:lstStyle/>
          <a:p>
            <a:pPr algn="ctr">
              <a:spcBef>
                <a:spcPts val="600"/>
              </a:spcBef>
            </a:pPr>
            <a:r>
              <a:rPr lang="en-US" sz="1400" dirty="0">
                <a:solidFill>
                  <a:schemeClr val="accent1"/>
                </a:solidFill>
                <a:latin typeface="+mj-lt"/>
              </a:rPr>
              <a:t>Determine if WFA employees will be required to attend any workplace events</a:t>
            </a:r>
          </a:p>
        </p:txBody>
      </p:sp>
      <p:sp>
        <p:nvSpPr>
          <p:cNvPr id="23" name="TextBox 22">
            <a:extLst>
              <a:ext uri="{FF2B5EF4-FFF2-40B4-BE49-F238E27FC236}">
                <a16:creationId xmlns:a16="http://schemas.microsoft.com/office/drawing/2014/main" id="{94DD7492-3FE0-4551-A8F9-1B5BE323A940}"/>
              </a:ext>
            </a:extLst>
          </p:cNvPr>
          <p:cNvSpPr txBox="1"/>
          <p:nvPr/>
        </p:nvSpPr>
        <p:spPr>
          <a:xfrm>
            <a:off x="354105" y="2133456"/>
            <a:ext cx="7483609" cy="2477601"/>
          </a:xfrm>
          <a:prstGeom prst="rect">
            <a:avLst/>
          </a:prstGeom>
          <a:noFill/>
        </p:spPr>
        <p:txBody>
          <a:bodyPr wrap="square">
            <a:spAutoFit/>
          </a:bodyPr>
          <a:lstStyle/>
          <a:p>
            <a:pPr marL="285750" indent="-285750">
              <a:spcBef>
                <a:spcPts val="600"/>
              </a:spcBef>
              <a:buFont typeface="Arial" panose="020B0604020202020204" pitchFamily="34" charset="0"/>
              <a:buChar char="•"/>
            </a:pPr>
            <a:r>
              <a:rPr lang="en-US" sz="1400" dirty="0">
                <a:solidFill>
                  <a:schemeClr val="tx1"/>
                </a:solidFill>
                <a:cs typeface="Times New Roman" panose="02020603050405020304" pitchFamily="18" charset="0"/>
              </a:rPr>
              <a:t>Evaluate whether employees need to attend any workplace events, whether in a physical office, central location, or a retreat. Revisit current requirements to assess if in-person attendance is necessary for all occasions or if there ar</a:t>
            </a:r>
            <a:r>
              <a:rPr lang="en-US" sz="1400" dirty="0">
                <a:cs typeface="Times New Roman" panose="02020603050405020304" pitchFamily="18" charset="0"/>
              </a:rPr>
              <a:t>e alternatives</a:t>
            </a:r>
            <a:r>
              <a:rPr lang="en-US" sz="1400" dirty="0">
                <a:solidFill>
                  <a:schemeClr val="tx1"/>
                </a:solidFill>
                <a:cs typeface="Times New Roman" panose="02020603050405020304" pitchFamily="18" charset="0"/>
              </a:rPr>
              <a:t> (e.g. option to record </a:t>
            </a:r>
            <a:r>
              <a:rPr lang="en-US" sz="1400" dirty="0">
                <a:cs typeface="Times New Roman" panose="02020603050405020304" pitchFamily="18" charset="0"/>
              </a:rPr>
              <a:t>town halls and review later).</a:t>
            </a:r>
            <a:endParaRPr lang="en-US" sz="1400" dirty="0">
              <a:solidFill>
                <a:schemeClr val="tx1"/>
              </a:solidFill>
              <a:cs typeface="Times New Roman" panose="02020603050405020304" pitchFamily="18" charset="0"/>
            </a:endParaRPr>
          </a:p>
          <a:p>
            <a:pPr marL="285750" indent="-285750">
              <a:spcBef>
                <a:spcPts val="600"/>
              </a:spcBef>
              <a:buFont typeface="Arial" panose="020B0604020202020204" pitchFamily="34" charset="0"/>
              <a:buChar char="•"/>
            </a:pPr>
            <a:r>
              <a:rPr lang="en-US" sz="1400" dirty="0">
                <a:cs typeface="Times New Roman" panose="02020603050405020304" pitchFamily="18" charset="0"/>
              </a:rPr>
              <a:t>Determine how often these workplace events will occur. In general, workplace events that require attendance range from one to four per year, but it is critical to </a:t>
            </a:r>
            <a:r>
              <a:rPr lang="en-US" sz="1400" b="1" dirty="0">
                <a:cs typeface="Times New Roman" panose="02020603050405020304" pitchFamily="18" charset="0"/>
              </a:rPr>
              <a:t>evaluate what is realistic for WFA employees </a:t>
            </a:r>
            <a:r>
              <a:rPr lang="en-US" sz="1400" dirty="0">
                <a:cs typeface="Times New Roman" panose="02020603050405020304" pitchFamily="18" charset="0"/>
              </a:rPr>
              <a:t>given their location. For instance, it is easier for an employee who works remotely in Seattle to arrange travel to workplace events in New York compared to an employee working remotely in Singapore.</a:t>
            </a:r>
          </a:p>
          <a:p>
            <a:pPr marL="285750" indent="-285750">
              <a:spcBef>
                <a:spcPts val="600"/>
              </a:spcBef>
              <a:buFont typeface="Arial" panose="020B0604020202020204" pitchFamily="34" charset="0"/>
              <a:buChar char="•"/>
            </a:pPr>
            <a:r>
              <a:rPr lang="en-US" sz="1400" dirty="0">
                <a:cs typeface="Times New Roman" panose="02020603050405020304" pitchFamily="18" charset="0"/>
              </a:rPr>
              <a:t>Decide if </a:t>
            </a:r>
            <a:r>
              <a:rPr lang="en-US" sz="1400" b="1" dirty="0">
                <a:cs typeface="Times New Roman" panose="02020603050405020304" pitchFamily="18" charset="0"/>
              </a:rPr>
              <a:t>onboarding</a:t>
            </a:r>
            <a:r>
              <a:rPr lang="en-US" sz="1400" dirty="0">
                <a:cs typeface="Times New Roman" panose="02020603050405020304" pitchFamily="18" charset="0"/>
              </a:rPr>
              <a:t> for new hires who WFA will be done virtually or in-person. For more information on virtual onboarding, see McLean &amp; Company’s </a:t>
            </a:r>
            <a:r>
              <a:rPr lang="en-US" sz="1400" i="1" dirty="0">
                <a:cs typeface="Times New Roman" panose="02020603050405020304" pitchFamily="18" charset="0"/>
                <a:hlinkClick r:id="rId3"/>
              </a:rPr>
              <a:t>Adapt Your Onboarding Process to a Virtual Environment</a:t>
            </a:r>
            <a:r>
              <a:rPr lang="en-US" sz="1400" dirty="0">
                <a:cs typeface="Times New Roman" panose="02020603050405020304" pitchFamily="18" charset="0"/>
              </a:rPr>
              <a:t>.</a:t>
            </a:r>
            <a:endParaRPr lang="en-US" sz="1400" i="1" dirty="0">
              <a:cs typeface="Times New Roman" panose="02020603050405020304" pitchFamily="18" charset="0"/>
            </a:endParaRPr>
          </a:p>
          <a:p>
            <a:pPr marL="285750" indent="-285750">
              <a:spcBef>
                <a:spcPts val="600"/>
              </a:spcBef>
              <a:buFont typeface="Arial" panose="020B0604020202020204" pitchFamily="34" charset="0"/>
              <a:buChar char="•"/>
            </a:pPr>
            <a:endParaRPr lang="en-US" sz="1400" dirty="0">
              <a:solidFill>
                <a:schemeClr val="tx1"/>
              </a:solidFill>
              <a:cs typeface="Times New Roman" panose="02020603050405020304" pitchFamily="18" charset="0"/>
            </a:endParaRPr>
          </a:p>
        </p:txBody>
      </p:sp>
      <p:sp>
        <p:nvSpPr>
          <p:cNvPr id="12" name="TextBox 11">
            <a:extLst>
              <a:ext uri="{FF2B5EF4-FFF2-40B4-BE49-F238E27FC236}">
                <a16:creationId xmlns:a16="http://schemas.microsoft.com/office/drawing/2014/main" id="{B2D2C84C-0EEB-4659-966C-0838B989FA8E}"/>
              </a:ext>
            </a:extLst>
          </p:cNvPr>
          <p:cNvSpPr txBox="1"/>
          <p:nvPr/>
        </p:nvSpPr>
        <p:spPr>
          <a:xfrm>
            <a:off x="354105" y="4537102"/>
            <a:ext cx="7567485" cy="358378"/>
          </a:xfrm>
          <a:prstGeom prst="round2SameRect">
            <a:avLst>
              <a:gd name="adj1" fmla="val 50000"/>
              <a:gd name="adj2" fmla="val 0"/>
            </a:avLst>
          </a:prstGeom>
          <a:solidFill>
            <a:schemeClr val="accent1">
              <a:lumMod val="20000"/>
              <a:lumOff val="80000"/>
              <a:alpha val="50000"/>
            </a:schemeClr>
          </a:solidFill>
        </p:spPr>
        <p:txBody>
          <a:bodyPr wrap="square">
            <a:spAutoFit/>
          </a:bodyPr>
          <a:lstStyle/>
          <a:p>
            <a:pPr algn="ctr">
              <a:spcBef>
                <a:spcPts val="600"/>
              </a:spcBef>
            </a:pPr>
            <a:r>
              <a:rPr lang="en-US" sz="1400" dirty="0">
                <a:solidFill>
                  <a:schemeClr val="accent1"/>
                </a:solidFill>
                <a:latin typeface="+mj-lt"/>
              </a:rPr>
              <a:t>Determine when the employee will bear the cost for workplace events </a:t>
            </a:r>
          </a:p>
        </p:txBody>
      </p:sp>
      <p:sp>
        <p:nvSpPr>
          <p:cNvPr id="13" name="TextBox 12">
            <a:extLst>
              <a:ext uri="{FF2B5EF4-FFF2-40B4-BE49-F238E27FC236}">
                <a16:creationId xmlns:a16="http://schemas.microsoft.com/office/drawing/2014/main" id="{459A39CE-882B-4EAA-9482-96D3B70A1837}"/>
              </a:ext>
            </a:extLst>
          </p:cNvPr>
          <p:cNvSpPr txBox="1"/>
          <p:nvPr/>
        </p:nvSpPr>
        <p:spPr>
          <a:xfrm>
            <a:off x="354106" y="5002280"/>
            <a:ext cx="7362770" cy="1461939"/>
          </a:xfrm>
          <a:prstGeom prst="rect">
            <a:avLst/>
          </a:prstGeom>
          <a:noFill/>
        </p:spPr>
        <p:txBody>
          <a:bodyPr wrap="square">
            <a:spAutoFit/>
          </a:bodyPr>
          <a:lstStyle/>
          <a:p>
            <a:pPr marL="285750" indent="-285750">
              <a:spcBef>
                <a:spcPts val="600"/>
              </a:spcBef>
              <a:buFont typeface="Arial" panose="020B0604020202020204" pitchFamily="34" charset="0"/>
              <a:buChar char="•"/>
            </a:pPr>
            <a:r>
              <a:rPr lang="en-US" sz="1400" dirty="0">
                <a:cs typeface="Times New Roman" panose="02020603050405020304" pitchFamily="18" charset="0"/>
              </a:rPr>
              <a:t>This decision is often influenced by whether the WFA option was</a:t>
            </a:r>
            <a:r>
              <a:rPr lang="en-US" sz="1400" b="1" dirty="0">
                <a:cs typeface="Times New Roman" panose="02020603050405020304" pitchFamily="18" charset="0"/>
              </a:rPr>
              <a:t> requested by the employee or required by the employer.</a:t>
            </a:r>
            <a:r>
              <a:rPr lang="en-US" sz="1400" dirty="0">
                <a:cs typeface="Times New Roman" panose="02020603050405020304" pitchFamily="18" charset="0"/>
              </a:rPr>
              <a:t> For instance, if a position has been defined as WFA by the organization, the employer typically pays for workplace event expenses. Alternatively, an employee will likely incur the cost of in-person expenses if they have chosen to transition to WFA (i.e. from a WFH or in-person work option). </a:t>
            </a:r>
          </a:p>
          <a:p>
            <a:pPr marL="285750" indent="-285750">
              <a:spcBef>
                <a:spcPts val="600"/>
              </a:spcBef>
              <a:buFont typeface="Arial" panose="020B0604020202020204" pitchFamily="34" charset="0"/>
              <a:buChar char="•"/>
            </a:pPr>
            <a:r>
              <a:rPr lang="en-US" sz="1400" dirty="0">
                <a:solidFill>
                  <a:schemeClr val="tx1"/>
                </a:solidFill>
                <a:cs typeface="Times New Roman" panose="02020603050405020304" pitchFamily="18" charset="0"/>
              </a:rPr>
              <a:t>Clearly state in the letter of employment when the employee is liable for travel expenses to and from the </a:t>
            </a:r>
            <a:r>
              <a:rPr lang="en-US" sz="1400" dirty="0">
                <a:cs typeface="Times New Roman" panose="02020603050405020304" pitchFamily="18" charset="0"/>
              </a:rPr>
              <a:t>workplace</a:t>
            </a:r>
            <a:r>
              <a:rPr lang="en-US" sz="1400" dirty="0">
                <a:solidFill>
                  <a:schemeClr val="tx1"/>
                </a:solidFill>
                <a:cs typeface="Times New Roman" panose="02020603050405020304" pitchFamily="18" charset="0"/>
              </a:rPr>
              <a:t> (e.g. transportation </a:t>
            </a:r>
            <a:r>
              <a:rPr lang="en-US" sz="1400" dirty="0">
                <a:cs typeface="Times New Roman" panose="02020603050405020304" pitchFamily="18" charset="0"/>
              </a:rPr>
              <a:t>costs</a:t>
            </a:r>
            <a:r>
              <a:rPr lang="en-US" sz="1400" dirty="0">
                <a:solidFill>
                  <a:schemeClr val="tx1"/>
                </a:solidFill>
                <a:cs typeface="Times New Roman" panose="02020603050405020304" pitchFamily="18" charset="0"/>
              </a:rPr>
              <a:t>, accommodation, and </a:t>
            </a:r>
            <a:r>
              <a:rPr lang="en-US" sz="1400" dirty="0">
                <a:cs typeface="Times New Roman" panose="02020603050405020304" pitchFamily="18" charset="0"/>
              </a:rPr>
              <a:t>meals</a:t>
            </a:r>
            <a:r>
              <a:rPr lang="en-US" sz="1400" dirty="0">
                <a:solidFill>
                  <a:schemeClr val="tx1"/>
                </a:solidFill>
                <a:cs typeface="Times New Roman" panose="02020603050405020304" pitchFamily="18" charset="0"/>
              </a:rPr>
              <a:t>).</a:t>
            </a:r>
          </a:p>
        </p:txBody>
      </p:sp>
      <p:sp>
        <p:nvSpPr>
          <p:cNvPr id="15" name="TextBox 14">
            <a:extLst>
              <a:ext uri="{FF2B5EF4-FFF2-40B4-BE49-F238E27FC236}">
                <a16:creationId xmlns:a16="http://schemas.microsoft.com/office/drawing/2014/main" id="{B9712B8A-8150-40CB-9F27-B4A01178D6AC}"/>
              </a:ext>
            </a:extLst>
          </p:cNvPr>
          <p:cNvSpPr txBox="1"/>
          <p:nvPr/>
        </p:nvSpPr>
        <p:spPr>
          <a:xfrm>
            <a:off x="8547227" y="1801655"/>
            <a:ext cx="3176340" cy="2908489"/>
          </a:xfrm>
          <a:prstGeom prst="rect">
            <a:avLst/>
          </a:prstGeom>
          <a:noFill/>
        </p:spPr>
        <p:txBody>
          <a:bodyPr wrap="square">
            <a:spAutoFit/>
          </a:bodyPr>
          <a:lstStyle/>
          <a:p>
            <a:pPr marL="285750" indent="-285750">
              <a:spcBef>
                <a:spcPts val="600"/>
              </a:spcBef>
              <a:buFont typeface="Arial" panose="020B0604020202020204" pitchFamily="34" charset="0"/>
              <a:buChar char="•"/>
            </a:pPr>
            <a:r>
              <a:rPr lang="en-US" sz="1400" dirty="0">
                <a:solidFill>
                  <a:schemeClr val="tx1"/>
                </a:solidFill>
                <a:cs typeface="Times New Roman" panose="02020603050405020304" pitchFamily="18" charset="0"/>
              </a:rPr>
              <a:t>Providing the opportunity for </a:t>
            </a:r>
            <a:br>
              <a:rPr lang="en-US" sz="1400" dirty="0">
                <a:solidFill>
                  <a:schemeClr val="tx1"/>
                </a:solidFill>
                <a:cs typeface="Times New Roman" panose="02020603050405020304" pitchFamily="18" charset="0"/>
              </a:rPr>
            </a:br>
            <a:r>
              <a:rPr lang="en-US" sz="1400" dirty="0">
                <a:solidFill>
                  <a:schemeClr val="tx1"/>
                </a:solidFill>
                <a:cs typeface="Times New Roman" panose="02020603050405020304" pitchFamily="18" charset="0"/>
              </a:rPr>
              <a:t>individuals to build more personal connections</a:t>
            </a:r>
          </a:p>
          <a:p>
            <a:pPr marL="285750" indent="-285750">
              <a:spcBef>
                <a:spcPts val="600"/>
              </a:spcBef>
              <a:buFont typeface="Arial" panose="020B0604020202020204" pitchFamily="34" charset="0"/>
              <a:buChar char="•"/>
            </a:pPr>
            <a:r>
              <a:rPr lang="en-US" sz="1400" dirty="0">
                <a:solidFill>
                  <a:schemeClr val="tx1"/>
                </a:solidFill>
                <a:cs typeface="Times New Roman" panose="02020603050405020304" pitchFamily="18" charset="0"/>
              </a:rPr>
              <a:t>Ensuring all employees </a:t>
            </a:r>
            <a:r>
              <a:rPr lang="en-US" sz="1400" dirty="0">
                <a:cs typeface="Times New Roman" panose="02020603050405020304" pitchFamily="18" charset="0"/>
              </a:rPr>
              <a:t>hear</a:t>
            </a:r>
            <a:r>
              <a:rPr lang="en-US" sz="1400" dirty="0">
                <a:solidFill>
                  <a:schemeClr val="tx1"/>
                </a:solidFill>
                <a:cs typeface="Times New Roman" panose="02020603050405020304" pitchFamily="18" charset="0"/>
              </a:rPr>
              <a:t> important updates </a:t>
            </a:r>
            <a:r>
              <a:rPr lang="en-US" sz="1400" dirty="0">
                <a:cs typeface="Times New Roman" panose="02020603050405020304" pitchFamily="18" charset="0"/>
              </a:rPr>
              <a:t>in-person</a:t>
            </a:r>
            <a:r>
              <a:rPr lang="en-US" sz="1400" dirty="0">
                <a:solidFill>
                  <a:schemeClr val="tx1"/>
                </a:solidFill>
                <a:cs typeface="Times New Roman" panose="02020603050405020304" pitchFamily="18" charset="0"/>
              </a:rPr>
              <a:t> (e.g. annual </a:t>
            </a:r>
            <a:br>
              <a:rPr lang="en-US" sz="1400" dirty="0">
                <a:solidFill>
                  <a:schemeClr val="tx1"/>
                </a:solidFill>
                <a:cs typeface="Times New Roman" panose="02020603050405020304" pitchFamily="18" charset="0"/>
              </a:rPr>
            </a:br>
            <a:r>
              <a:rPr lang="en-US" sz="1400" dirty="0">
                <a:solidFill>
                  <a:schemeClr val="tx1"/>
                </a:solidFill>
                <a:cs typeface="Times New Roman" panose="02020603050405020304" pitchFamily="18" charset="0"/>
              </a:rPr>
              <a:t>meetings, town halls, new leadership) </a:t>
            </a:r>
            <a:br>
              <a:rPr lang="en-US" sz="1400" dirty="0">
                <a:solidFill>
                  <a:schemeClr val="tx1"/>
                </a:solidFill>
                <a:cs typeface="Times New Roman" panose="02020603050405020304" pitchFamily="18" charset="0"/>
              </a:rPr>
            </a:br>
            <a:r>
              <a:rPr lang="en-US" sz="1400" dirty="0">
                <a:solidFill>
                  <a:schemeClr val="tx1"/>
                </a:solidFill>
                <a:cs typeface="Times New Roman" panose="02020603050405020304" pitchFamily="18" charset="0"/>
              </a:rPr>
              <a:t>to ensure consisten</a:t>
            </a:r>
            <a:r>
              <a:rPr lang="en-US" sz="1400" dirty="0">
                <a:cs typeface="Times New Roman" panose="02020603050405020304" pitchFamily="18" charset="0"/>
              </a:rPr>
              <a:t>t messaging</a:t>
            </a:r>
            <a:endParaRPr lang="en-US" sz="1400" dirty="0">
              <a:solidFill>
                <a:schemeClr val="tx1"/>
              </a:solidFill>
              <a:cs typeface="Times New Roman" panose="02020603050405020304" pitchFamily="18" charset="0"/>
            </a:endParaRPr>
          </a:p>
          <a:p>
            <a:pPr marL="285750" indent="-285750">
              <a:spcBef>
                <a:spcPts val="600"/>
              </a:spcBef>
              <a:buFont typeface="Arial" panose="020B0604020202020204" pitchFamily="34" charset="0"/>
              <a:buChar char="•"/>
            </a:pPr>
            <a:r>
              <a:rPr lang="en-US" sz="1400" dirty="0">
                <a:solidFill>
                  <a:schemeClr val="tx1"/>
                </a:solidFill>
                <a:cs typeface="Times New Roman" panose="02020603050405020304" pitchFamily="18" charset="0"/>
              </a:rPr>
              <a:t>Actively </a:t>
            </a:r>
            <a:r>
              <a:rPr lang="en-US" sz="1400" dirty="0">
                <a:cs typeface="Times New Roman" panose="02020603050405020304" pitchFamily="18" charset="0"/>
              </a:rPr>
              <a:t>celebrating</a:t>
            </a:r>
            <a:r>
              <a:rPr lang="en-US" sz="1400" dirty="0">
                <a:solidFill>
                  <a:schemeClr val="tx1"/>
                </a:solidFill>
                <a:cs typeface="Times New Roman" panose="02020603050405020304" pitchFamily="18" charset="0"/>
              </a:rPr>
              <a:t> special events, company achievements, and </a:t>
            </a:r>
            <a:r>
              <a:rPr lang="en-US" sz="1400" dirty="0">
                <a:cs typeface="Times New Roman" panose="02020603050405020304" pitchFamily="18" charset="0"/>
              </a:rPr>
              <a:t>reinforcing company culture</a:t>
            </a:r>
            <a:endParaRPr lang="en-US" sz="1400" dirty="0">
              <a:solidFill>
                <a:schemeClr val="tx1"/>
              </a:solidFill>
              <a:cs typeface="Times New Roman" panose="02020603050405020304" pitchFamily="18" charset="0"/>
            </a:endParaRPr>
          </a:p>
          <a:p>
            <a:pPr marL="285750" indent="-285750">
              <a:spcBef>
                <a:spcPts val="600"/>
              </a:spcBef>
              <a:buFont typeface="Arial" panose="020B0604020202020204" pitchFamily="34" charset="0"/>
              <a:buChar char="•"/>
            </a:pPr>
            <a:r>
              <a:rPr lang="en-US" sz="1400" dirty="0">
                <a:cs typeface="Times New Roman" panose="02020603050405020304" pitchFamily="18" charset="0"/>
              </a:rPr>
              <a:t>Reinforcing</a:t>
            </a:r>
            <a:r>
              <a:rPr lang="en-US" sz="1400" dirty="0">
                <a:solidFill>
                  <a:schemeClr val="tx1"/>
                </a:solidFill>
                <a:cs typeface="Times New Roman" panose="02020603050405020304" pitchFamily="18" charset="0"/>
              </a:rPr>
              <a:t> learning and retention </a:t>
            </a:r>
            <a:br>
              <a:rPr lang="en-US" sz="1400" dirty="0">
                <a:solidFill>
                  <a:schemeClr val="tx1"/>
                </a:solidFill>
                <a:cs typeface="Times New Roman" panose="02020603050405020304" pitchFamily="18" charset="0"/>
              </a:rPr>
            </a:br>
            <a:r>
              <a:rPr lang="en-US" sz="1400" dirty="0">
                <a:cs typeface="Times New Roman" panose="02020603050405020304" pitchFamily="18" charset="0"/>
              </a:rPr>
              <a:t>through in-person,</a:t>
            </a:r>
            <a:r>
              <a:rPr lang="en-US" sz="1400" dirty="0">
                <a:solidFill>
                  <a:schemeClr val="tx1"/>
                </a:solidFill>
                <a:cs typeface="Times New Roman" panose="02020603050405020304" pitchFamily="18" charset="0"/>
              </a:rPr>
              <a:t> hands-on training</a:t>
            </a:r>
          </a:p>
        </p:txBody>
      </p:sp>
      <p:sp>
        <p:nvSpPr>
          <p:cNvPr id="3" name="Rectangle: Rounded Corners 2">
            <a:extLst>
              <a:ext uri="{FF2B5EF4-FFF2-40B4-BE49-F238E27FC236}">
                <a16:creationId xmlns:a16="http://schemas.microsoft.com/office/drawing/2014/main" id="{1C984771-642E-445D-B12E-72DAF9018AC2}"/>
              </a:ext>
            </a:extLst>
          </p:cNvPr>
          <p:cNvSpPr/>
          <p:nvPr/>
        </p:nvSpPr>
        <p:spPr>
          <a:xfrm>
            <a:off x="8479854" y="5104566"/>
            <a:ext cx="3243713" cy="1164745"/>
          </a:xfrm>
          <a:prstGeom prst="roundRect">
            <a:avLst/>
          </a:prstGeom>
          <a:solidFill>
            <a:schemeClr val="accent5">
              <a:lumMod val="40000"/>
              <a:lumOff val="6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400" dirty="0">
                <a:solidFill>
                  <a:schemeClr val="tx1"/>
                </a:solidFill>
              </a:rPr>
              <a:t>Assess the trade-off between workplace event benefits and costs. WFA may not be an ideal approach if there are frequent in-person requirements for the specified role.</a:t>
            </a:r>
          </a:p>
        </p:txBody>
      </p:sp>
    </p:spTree>
    <p:extLst>
      <p:ext uri="{BB962C8B-B14F-4D97-AF65-F5344CB8AC3E}">
        <p14:creationId xmlns:p14="http://schemas.microsoft.com/office/powerpoint/2010/main" val="1473599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69C72-5C3D-4361-8E50-C6CA92473E86}"/>
              </a:ext>
            </a:extLst>
          </p:cNvPr>
          <p:cNvSpPr>
            <a:spLocks noGrp="1"/>
          </p:cNvSpPr>
          <p:nvPr>
            <p:ph type="title"/>
          </p:nvPr>
        </p:nvSpPr>
        <p:spPr/>
        <p:txBody>
          <a:bodyPr/>
          <a:lstStyle/>
          <a:p>
            <a:r>
              <a:rPr lang="en-US" dirty="0"/>
              <a:t>Update additional programs and policies</a:t>
            </a:r>
            <a:endParaRPr lang="en-CA" dirty="0"/>
          </a:p>
        </p:txBody>
      </p:sp>
      <p:sp>
        <p:nvSpPr>
          <p:cNvPr id="9" name="Rectangle 8">
            <a:extLst>
              <a:ext uri="{FF2B5EF4-FFF2-40B4-BE49-F238E27FC236}">
                <a16:creationId xmlns:a16="http://schemas.microsoft.com/office/drawing/2014/main" id="{EB36235B-E9B4-4205-B051-6787765C09CC}"/>
              </a:ext>
            </a:extLst>
          </p:cNvPr>
          <p:cNvSpPr/>
          <p:nvPr/>
        </p:nvSpPr>
        <p:spPr>
          <a:xfrm>
            <a:off x="6876722" y="1250565"/>
            <a:ext cx="4792833" cy="70482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tx1"/>
                </a:solidFill>
                <a:latin typeface="Roboto Condensed Light" panose="02000000000000000000" pitchFamily="2" charset="0"/>
                <a:ea typeface="Roboto Condensed Light" panose="02000000000000000000" pitchFamily="2" charset="0"/>
              </a:rPr>
              <a:t>For more detailed information on programs and policies that require updates to support WFA, see the </a:t>
            </a:r>
            <a:r>
              <a:rPr lang="en-US" sz="1400" i="1" dirty="0">
                <a:solidFill>
                  <a:schemeClr val="tx1"/>
                </a:solidFill>
                <a:latin typeface="Roboto Condensed Light" panose="02000000000000000000" pitchFamily="2" charset="0"/>
                <a:ea typeface="Roboto Condensed Light" panose="02000000000000000000" pitchFamily="2" charset="0"/>
                <a:hlinkClick r:id="rId3"/>
              </a:rPr>
              <a:t>Ideas Catalog: Sustain Work-From-Home in the New Normal</a:t>
            </a:r>
            <a:r>
              <a:rPr lang="en-US" sz="1400" i="1" dirty="0">
                <a:solidFill>
                  <a:schemeClr val="tx1"/>
                </a:solidFill>
                <a:latin typeface="Roboto Condensed Light" panose="02000000000000000000" pitchFamily="2" charset="0"/>
                <a:ea typeface="Roboto Condensed Light" panose="02000000000000000000" pitchFamily="2" charset="0"/>
              </a:rPr>
              <a:t>.</a:t>
            </a:r>
          </a:p>
        </p:txBody>
      </p:sp>
      <p:grpSp>
        <p:nvGrpSpPr>
          <p:cNvPr id="5" name="Group 4">
            <a:extLst>
              <a:ext uri="{FF2B5EF4-FFF2-40B4-BE49-F238E27FC236}">
                <a16:creationId xmlns:a16="http://schemas.microsoft.com/office/drawing/2014/main" id="{9815CE28-F0E2-4EC8-A064-BE78E682F0F2}"/>
              </a:ext>
            </a:extLst>
          </p:cNvPr>
          <p:cNvGrpSpPr/>
          <p:nvPr/>
        </p:nvGrpSpPr>
        <p:grpSpPr>
          <a:xfrm>
            <a:off x="6382544" y="1371926"/>
            <a:ext cx="466224" cy="468000"/>
            <a:chOff x="6761493" y="1661146"/>
            <a:chExt cx="466224" cy="468000"/>
          </a:xfrm>
        </p:grpSpPr>
        <p:sp>
          <p:nvSpPr>
            <p:cNvPr id="20" name="Rectangle 19">
              <a:extLst>
                <a:ext uri="{FF2B5EF4-FFF2-40B4-BE49-F238E27FC236}">
                  <a16:creationId xmlns:a16="http://schemas.microsoft.com/office/drawing/2014/main" id="{822EFFD3-0749-4053-93E6-F1BFCA5749C2}"/>
                </a:ext>
              </a:extLst>
            </p:cNvPr>
            <p:cNvSpPr>
              <a:spLocks noChangeAspect="1"/>
            </p:cNvSpPr>
            <p:nvPr/>
          </p:nvSpPr>
          <p:spPr>
            <a:xfrm>
              <a:off x="6761493" y="1661146"/>
              <a:ext cx="466224" cy="4680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bg1"/>
                </a:solidFill>
                <a:latin typeface="Exo" panose="02000503000000000000" pitchFamily="2" charset="77"/>
              </a:endParaRPr>
            </a:p>
          </p:txBody>
        </p:sp>
        <p:grpSp>
          <p:nvGrpSpPr>
            <p:cNvPr id="10" name="Group 9">
              <a:extLst>
                <a:ext uri="{FF2B5EF4-FFF2-40B4-BE49-F238E27FC236}">
                  <a16:creationId xmlns:a16="http://schemas.microsoft.com/office/drawing/2014/main" id="{C6A4C50C-1704-4F5B-8EB6-C7CD868B0EED}"/>
                </a:ext>
              </a:extLst>
            </p:cNvPr>
            <p:cNvGrpSpPr/>
            <p:nvPr/>
          </p:nvGrpSpPr>
          <p:grpSpPr>
            <a:xfrm>
              <a:off x="6789447" y="1693627"/>
              <a:ext cx="410316" cy="401164"/>
              <a:chOff x="6508087" y="-673724"/>
              <a:chExt cx="411885" cy="401164"/>
            </a:xfrm>
          </p:grpSpPr>
          <p:pic>
            <p:nvPicPr>
              <p:cNvPr id="11" name="Picture 10">
                <a:extLst>
                  <a:ext uri="{FF2B5EF4-FFF2-40B4-BE49-F238E27FC236}">
                    <a16:creationId xmlns:a16="http://schemas.microsoft.com/office/drawing/2014/main" id="{861A7DDF-751C-4AF7-97F1-CE611B64F544}"/>
                  </a:ext>
                </a:extLst>
              </p:cNvPr>
              <p:cNvPicPr>
                <a:picLocks noChangeAspect="1"/>
              </p:cNvPicPr>
              <p:nvPr/>
            </p:nvPicPr>
            <p:blipFill>
              <a:blip r:embed="rId4" cstate="screen">
                <a:biLevel thresh="25000"/>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rot="16200000">
                <a:off x="6517598" y="-626757"/>
                <a:ext cx="344686" cy="363707"/>
              </a:xfrm>
              <a:prstGeom prst="rect">
                <a:avLst/>
              </a:prstGeom>
            </p:spPr>
          </p:pic>
          <p:pic>
            <p:nvPicPr>
              <p:cNvPr id="12" name="Picture 11">
                <a:extLst>
                  <a:ext uri="{FF2B5EF4-FFF2-40B4-BE49-F238E27FC236}">
                    <a16:creationId xmlns:a16="http://schemas.microsoft.com/office/drawing/2014/main" id="{FD46251B-45AE-4BFE-9347-1E736D667383}"/>
                  </a:ext>
                </a:extLst>
              </p:cNvPr>
              <p:cNvPicPr>
                <a:picLocks noChangeAspect="1"/>
              </p:cNvPicPr>
              <p:nvPr/>
            </p:nvPicPr>
            <p:blipFill>
              <a:blip r:embed="rId6" cstate="screen">
                <a:biLevel thresh="25000"/>
                <a:extLst>
                  <a:ext uri="{BEBA8EAE-BF5A-486C-A8C5-ECC9F3942E4B}">
                    <a14:imgProps xmlns:a14="http://schemas.microsoft.com/office/drawing/2010/main">
                      <a14:imgLayer r:embed="rId7">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6508093" y="-673724"/>
                <a:ext cx="411879" cy="390338"/>
              </a:xfrm>
              <a:prstGeom prst="rect">
                <a:avLst/>
              </a:prstGeom>
            </p:spPr>
          </p:pic>
        </p:grpSp>
      </p:grpSp>
      <p:sp>
        <p:nvSpPr>
          <p:cNvPr id="23" name="Rectangle: Rounded Corners 22">
            <a:extLst>
              <a:ext uri="{FF2B5EF4-FFF2-40B4-BE49-F238E27FC236}">
                <a16:creationId xmlns:a16="http://schemas.microsoft.com/office/drawing/2014/main" id="{69D15E00-C525-4369-ADEC-91D8A3DE9878}"/>
              </a:ext>
            </a:extLst>
          </p:cNvPr>
          <p:cNvSpPr/>
          <p:nvPr/>
        </p:nvSpPr>
        <p:spPr>
          <a:xfrm>
            <a:off x="6382544" y="5265524"/>
            <a:ext cx="5259057" cy="868782"/>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400" dirty="0">
                <a:solidFill>
                  <a:schemeClr val="tx1"/>
                </a:solidFill>
              </a:rPr>
              <a:t>This catalog highlights important changes that must be considered when designing a remote work program. HR best practices and non-HR policies (e.g. expenses, IP, health &amp; safety legislation) are discussed.</a:t>
            </a:r>
          </a:p>
        </p:txBody>
      </p:sp>
      <p:sp>
        <p:nvSpPr>
          <p:cNvPr id="25" name="Freeform 17">
            <a:extLst>
              <a:ext uri="{FF2B5EF4-FFF2-40B4-BE49-F238E27FC236}">
                <a16:creationId xmlns:a16="http://schemas.microsoft.com/office/drawing/2014/main" id="{CF3296F4-3106-4C14-8D4A-B9438D577266}"/>
              </a:ext>
            </a:extLst>
          </p:cNvPr>
          <p:cNvSpPr/>
          <p:nvPr/>
        </p:nvSpPr>
        <p:spPr>
          <a:xfrm>
            <a:off x="595791" y="2088108"/>
            <a:ext cx="1117614" cy="2489422"/>
          </a:xfrm>
          <a:custGeom>
            <a:avLst/>
            <a:gdLst>
              <a:gd name="connsiteX0" fmla="*/ 0 w 4613275"/>
              <a:gd name="connsiteY0" fmla="*/ 0 h 9226550"/>
              <a:gd name="connsiteX1" fmla="*/ 4613275 w 4613275"/>
              <a:gd name="connsiteY1" fmla="*/ 4613275 h 9226550"/>
              <a:gd name="connsiteX2" fmla="*/ 0 w 4613275"/>
              <a:gd name="connsiteY2" fmla="*/ 9226550 h 9226550"/>
              <a:gd name="connsiteX3" fmla="*/ 0 w 4613275"/>
              <a:gd name="connsiteY3" fmla="*/ 8926779 h 9226550"/>
              <a:gd name="connsiteX4" fmla="*/ 4313504 w 4613275"/>
              <a:gd name="connsiteY4" fmla="*/ 4613275 h 9226550"/>
              <a:gd name="connsiteX5" fmla="*/ 0 w 4613275"/>
              <a:gd name="connsiteY5" fmla="*/ 299771 h 922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13275" h="9226550">
                <a:moveTo>
                  <a:pt x="0" y="0"/>
                </a:moveTo>
                <a:cubicBezTo>
                  <a:pt x="2547841" y="0"/>
                  <a:pt x="4613275" y="2065434"/>
                  <a:pt x="4613275" y="4613275"/>
                </a:cubicBezTo>
                <a:cubicBezTo>
                  <a:pt x="4613275" y="7161116"/>
                  <a:pt x="2547841" y="9226550"/>
                  <a:pt x="0" y="9226550"/>
                </a:cubicBezTo>
                <a:lnTo>
                  <a:pt x="0" y="8926779"/>
                </a:lnTo>
                <a:cubicBezTo>
                  <a:pt x="2382282" y="8926779"/>
                  <a:pt x="4313504" y="6995557"/>
                  <a:pt x="4313504" y="4613275"/>
                </a:cubicBezTo>
                <a:cubicBezTo>
                  <a:pt x="4313504" y="2230993"/>
                  <a:pt x="2382282" y="299771"/>
                  <a:pt x="0" y="299771"/>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en-US" sz="900" dirty="0">
              <a:solidFill>
                <a:schemeClr val="tx1"/>
              </a:solidFill>
              <a:latin typeface="Arial" panose="020B0604020202020204" pitchFamily="34" charset="0"/>
            </a:endParaRPr>
          </a:p>
        </p:txBody>
      </p:sp>
      <p:sp>
        <p:nvSpPr>
          <p:cNvPr id="31" name="TextBox 30">
            <a:extLst>
              <a:ext uri="{FF2B5EF4-FFF2-40B4-BE49-F238E27FC236}">
                <a16:creationId xmlns:a16="http://schemas.microsoft.com/office/drawing/2014/main" id="{1D62C776-39F3-4351-8AE7-13DF0BFCEAE9}"/>
              </a:ext>
            </a:extLst>
          </p:cNvPr>
          <p:cNvSpPr txBox="1"/>
          <p:nvPr/>
        </p:nvSpPr>
        <p:spPr>
          <a:xfrm>
            <a:off x="2027357" y="2287553"/>
            <a:ext cx="3565430" cy="551369"/>
          </a:xfrm>
          <a:prstGeom prst="rect">
            <a:avLst/>
          </a:prstGeom>
          <a:noFill/>
        </p:spPr>
        <p:txBody>
          <a:bodyPr wrap="square" rtlCol="0" anchor="ctr" anchorCtr="0">
            <a:spAutoFit/>
          </a:bodyPr>
          <a:lstStyle/>
          <a:p>
            <a:pPr algn="ctr">
              <a:lnSpc>
                <a:spcPct val="110000"/>
              </a:lnSpc>
            </a:pPr>
            <a:r>
              <a:rPr lang="en-US" sz="1400" dirty="0">
                <a:ea typeface="Roboto Condensed Light" panose="02000000000000000000" pitchFamily="2" charset="0"/>
                <a:cs typeface="Lato" panose="020F0502020204030203" pitchFamily="34" charset="0"/>
              </a:rPr>
              <a:t>How will employment offers need to be amended or rewritten if switching to permanent WFA?</a:t>
            </a:r>
          </a:p>
        </p:txBody>
      </p:sp>
      <p:sp>
        <p:nvSpPr>
          <p:cNvPr id="57" name="Oval 56">
            <a:extLst>
              <a:ext uri="{FF2B5EF4-FFF2-40B4-BE49-F238E27FC236}">
                <a16:creationId xmlns:a16="http://schemas.microsoft.com/office/drawing/2014/main" id="{588436A9-84D2-47C7-9D95-6FAF5F8AD197}"/>
              </a:ext>
            </a:extLst>
          </p:cNvPr>
          <p:cNvSpPr>
            <a:spLocks noChangeAspect="1"/>
          </p:cNvSpPr>
          <p:nvPr/>
        </p:nvSpPr>
        <p:spPr>
          <a:xfrm>
            <a:off x="1275762" y="2428912"/>
            <a:ext cx="182696" cy="1826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en-US" sz="900" dirty="0">
              <a:latin typeface="Arial" panose="020B0604020202020204" pitchFamily="34" charset="0"/>
            </a:endParaRPr>
          </a:p>
        </p:txBody>
      </p:sp>
      <p:sp>
        <p:nvSpPr>
          <p:cNvPr id="60" name="Oval 59">
            <a:extLst>
              <a:ext uri="{FF2B5EF4-FFF2-40B4-BE49-F238E27FC236}">
                <a16:creationId xmlns:a16="http://schemas.microsoft.com/office/drawing/2014/main" id="{58C92CDC-1D15-43F5-8117-E476D83ED514}"/>
              </a:ext>
            </a:extLst>
          </p:cNvPr>
          <p:cNvSpPr>
            <a:spLocks noChangeAspect="1"/>
          </p:cNvSpPr>
          <p:nvPr/>
        </p:nvSpPr>
        <p:spPr>
          <a:xfrm>
            <a:off x="1292081" y="4066514"/>
            <a:ext cx="182696" cy="182696"/>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en-US" sz="900" dirty="0">
              <a:latin typeface="Arial" panose="020B0604020202020204" pitchFamily="34" charset="0"/>
            </a:endParaRPr>
          </a:p>
        </p:txBody>
      </p:sp>
      <p:sp>
        <p:nvSpPr>
          <p:cNvPr id="61" name="TextBox 60">
            <a:extLst>
              <a:ext uri="{FF2B5EF4-FFF2-40B4-BE49-F238E27FC236}">
                <a16:creationId xmlns:a16="http://schemas.microsoft.com/office/drawing/2014/main" id="{5E49887B-CEC4-4170-A3EB-2416EC71B504}"/>
              </a:ext>
            </a:extLst>
          </p:cNvPr>
          <p:cNvSpPr txBox="1"/>
          <p:nvPr/>
        </p:nvSpPr>
        <p:spPr>
          <a:xfrm>
            <a:off x="273251" y="2618072"/>
            <a:ext cx="1295247" cy="1429494"/>
          </a:xfrm>
          <a:prstGeom prst="rect">
            <a:avLst/>
          </a:prstGeom>
          <a:noFill/>
        </p:spPr>
        <p:txBody>
          <a:bodyPr wrap="square" rtlCol="0" anchor="ctr">
            <a:spAutoFit/>
          </a:bodyPr>
          <a:lstStyle/>
          <a:p>
            <a:pPr algn="ctr">
              <a:lnSpc>
                <a:spcPct val="110000"/>
              </a:lnSpc>
            </a:pPr>
            <a:r>
              <a:rPr lang="en-US" sz="1600" b="1" dirty="0">
                <a:solidFill>
                  <a:schemeClr val="tx2"/>
                </a:solidFill>
                <a:latin typeface="Montserrat SemiBold" pitchFamily="2" charset="77"/>
                <a:cs typeface="Poppins" pitchFamily="2" charset="77"/>
              </a:rPr>
              <a:t>Sample guidelines to support the WFA option</a:t>
            </a:r>
          </a:p>
        </p:txBody>
      </p:sp>
      <p:sp>
        <p:nvSpPr>
          <p:cNvPr id="72" name="Rectangle: Rounded Corners 71">
            <a:extLst>
              <a:ext uri="{FF2B5EF4-FFF2-40B4-BE49-F238E27FC236}">
                <a16:creationId xmlns:a16="http://schemas.microsoft.com/office/drawing/2014/main" id="{1EB05DEF-9ACA-4450-B9F2-FC22661638F9}"/>
              </a:ext>
            </a:extLst>
          </p:cNvPr>
          <p:cNvSpPr/>
          <p:nvPr/>
        </p:nvSpPr>
        <p:spPr>
          <a:xfrm>
            <a:off x="997113" y="5240683"/>
            <a:ext cx="4813932" cy="918463"/>
          </a:xfrm>
          <a:prstGeom prst="roundRect">
            <a:avLst/>
          </a:prstGeom>
          <a:solidFill>
            <a:schemeClr val="accent1">
              <a:lumMod val="20000"/>
              <a:lumOff val="80000"/>
              <a:alpha val="3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6000"/>
            <a:r>
              <a:rPr lang="en-CA" sz="1400" dirty="0">
                <a:solidFill>
                  <a:schemeClr val="tx1"/>
                </a:solidFill>
              </a:rPr>
              <a:t>Consult with the organization’s legal counsel and SMEs (e.g. IT) to ensure all necessary programs and policies are adjusted to support a geographically dispersed workforce and comply with jurisdictional requirements.</a:t>
            </a:r>
            <a:endParaRPr lang="en-US" sz="1400" dirty="0">
              <a:solidFill>
                <a:sysClr val="windowText" lastClr="000000"/>
              </a:solidFill>
              <a:effectLst/>
            </a:endParaRPr>
          </a:p>
        </p:txBody>
      </p:sp>
      <p:grpSp>
        <p:nvGrpSpPr>
          <p:cNvPr id="69" name="Group 68">
            <a:extLst>
              <a:ext uri="{FF2B5EF4-FFF2-40B4-BE49-F238E27FC236}">
                <a16:creationId xmlns:a16="http://schemas.microsoft.com/office/drawing/2014/main" id="{2A11989A-73DD-44D6-BB42-62D726B21512}"/>
              </a:ext>
            </a:extLst>
          </p:cNvPr>
          <p:cNvGrpSpPr/>
          <p:nvPr/>
        </p:nvGrpSpPr>
        <p:grpSpPr>
          <a:xfrm>
            <a:off x="697724" y="5426387"/>
            <a:ext cx="598778" cy="547054"/>
            <a:chOff x="5322980" y="4940601"/>
            <a:chExt cx="664227" cy="602107"/>
          </a:xfrm>
        </p:grpSpPr>
        <p:sp>
          <p:nvSpPr>
            <p:cNvPr id="70" name="Oval 69">
              <a:extLst>
                <a:ext uri="{FF2B5EF4-FFF2-40B4-BE49-F238E27FC236}">
                  <a16:creationId xmlns:a16="http://schemas.microsoft.com/office/drawing/2014/main" id="{CF001525-DBC7-4532-BC5D-01B68968C1CB}"/>
                </a:ext>
              </a:extLst>
            </p:cNvPr>
            <p:cNvSpPr/>
            <p:nvPr/>
          </p:nvSpPr>
          <p:spPr>
            <a:xfrm>
              <a:off x="5322980" y="4940601"/>
              <a:ext cx="664227" cy="602107"/>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71" name="Graphic 70" descr="Scales of justice with solid fill">
              <a:extLst>
                <a:ext uri="{FF2B5EF4-FFF2-40B4-BE49-F238E27FC236}">
                  <a16:creationId xmlns:a16="http://schemas.microsoft.com/office/drawing/2014/main" id="{4E8EE141-8C28-4C04-9498-D30505DBEE3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398714" y="4979498"/>
              <a:ext cx="512758" cy="512758"/>
            </a:xfrm>
            <a:prstGeom prst="rect">
              <a:avLst/>
            </a:prstGeom>
          </p:spPr>
        </p:pic>
      </p:grpSp>
      <p:pic>
        <p:nvPicPr>
          <p:cNvPr id="56" name="Picture 55">
            <a:extLst>
              <a:ext uri="{FF2B5EF4-FFF2-40B4-BE49-F238E27FC236}">
                <a16:creationId xmlns:a16="http://schemas.microsoft.com/office/drawing/2014/main" id="{2C823933-127B-4546-AA1F-AA948BDEBE6A}"/>
              </a:ext>
            </a:extLst>
          </p:cNvPr>
          <p:cNvPicPr>
            <a:picLocks noChangeAspect="1"/>
          </p:cNvPicPr>
          <p:nvPr/>
        </p:nvPicPr>
        <p:blipFill>
          <a:blip r:embed="rId10"/>
          <a:stretch>
            <a:fillRect/>
          </a:stretch>
        </p:blipFill>
        <p:spPr>
          <a:xfrm>
            <a:off x="6515884" y="2171342"/>
            <a:ext cx="4423649" cy="2489422"/>
          </a:xfrm>
          <a:prstGeom prst="rect">
            <a:avLst/>
          </a:prstGeom>
          <a:effectLst>
            <a:outerShdw blurRad="50800" dist="38100" dir="5400000" algn="t" rotWithShape="0">
              <a:prstClr val="black">
                <a:alpha val="40000"/>
              </a:prstClr>
            </a:outerShdw>
          </a:effectLst>
        </p:spPr>
      </p:pic>
      <p:pic>
        <p:nvPicPr>
          <p:cNvPr id="63" name="Picture 62">
            <a:extLst>
              <a:ext uri="{FF2B5EF4-FFF2-40B4-BE49-F238E27FC236}">
                <a16:creationId xmlns:a16="http://schemas.microsoft.com/office/drawing/2014/main" id="{A73E42FA-43F2-4AB9-BF18-0E23030741B2}"/>
              </a:ext>
            </a:extLst>
          </p:cNvPr>
          <p:cNvPicPr>
            <a:picLocks noChangeAspect="1"/>
          </p:cNvPicPr>
          <p:nvPr/>
        </p:nvPicPr>
        <p:blipFill>
          <a:blip r:embed="rId11"/>
          <a:stretch>
            <a:fillRect/>
          </a:stretch>
        </p:blipFill>
        <p:spPr>
          <a:xfrm>
            <a:off x="7542327" y="2767021"/>
            <a:ext cx="4067078" cy="2291220"/>
          </a:xfrm>
          <a:prstGeom prst="rect">
            <a:avLst/>
          </a:prstGeom>
          <a:effectLst>
            <a:outerShdw blurRad="50800" dist="38100" dir="5400000" algn="t" rotWithShape="0">
              <a:prstClr val="black">
                <a:alpha val="40000"/>
              </a:prstClr>
            </a:outerShdw>
          </a:effectLst>
        </p:spPr>
      </p:pic>
      <p:sp>
        <p:nvSpPr>
          <p:cNvPr id="26" name="Rounded Rectangle 38">
            <a:extLst>
              <a:ext uri="{FF2B5EF4-FFF2-40B4-BE49-F238E27FC236}">
                <a16:creationId xmlns:a16="http://schemas.microsoft.com/office/drawing/2014/main" id="{0D2E6F6C-6A69-48C7-BA07-3D29E50CA7B0}"/>
              </a:ext>
            </a:extLst>
          </p:cNvPr>
          <p:cNvSpPr/>
          <p:nvPr/>
        </p:nvSpPr>
        <p:spPr>
          <a:xfrm>
            <a:off x="1805901" y="2207028"/>
            <a:ext cx="4005144" cy="718505"/>
          </a:xfrm>
          <a:prstGeom prst="round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en-US" sz="900" dirty="0">
              <a:latin typeface="Arial" panose="020B0604020202020204" pitchFamily="34" charset="0"/>
            </a:endParaRPr>
          </a:p>
        </p:txBody>
      </p:sp>
      <p:sp>
        <p:nvSpPr>
          <p:cNvPr id="67" name="Rounded Rectangle 77">
            <a:extLst>
              <a:ext uri="{FF2B5EF4-FFF2-40B4-BE49-F238E27FC236}">
                <a16:creationId xmlns:a16="http://schemas.microsoft.com/office/drawing/2014/main" id="{3167B2C0-68DD-4A59-90C6-8270218E97D4}"/>
              </a:ext>
            </a:extLst>
          </p:cNvPr>
          <p:cNvSpPr/>
          <p:nvPr/>
        </p:nvSpPr>
        <p:spPr>
          <a:xfrm>
            <a:off x="1805901" y="3975359"/>
            <a:ext cx="4005144" cy="736644"/>
          </a:xfrm>
          <a:prstGeom prst="roundRect">
            <a:avLst/>
          </a:prstGeom>
          <a:noFill/>
          <a:ln w="28575">
            <a:solidFill>
              <a:schemeClr val="accent1">
                <a:lumMod val="60000"/>
                <a:lumOff val="40000"/>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en-US" sz="900" dirty="0">
              <a:latin typeface="Arial" panose="020B0604020202020204" pitchFamily="34" charset="0"/>
            </a:endParaRPr>
          </a:p>
        </p:txBody>
      </p:sp>
      <p:grpSp>
        <p:nvGrpSpPr>
          <p:cNvPr id="4" name="Group 3">
            <a:extLst>
              <a:ext uri="{FF2B5EF4-FFF2-40B4-BE49-F238E27FC236}">
                <a16:creationId xmlns:a16="http://schemas.microsoft.com/office/drawing/2014/main" id="{41182B35-48DD-4B29-94F3-C9F738B5F32F}"/>
              </a:ext>
            </a:extLst>
          </p:cNvPr>
          <p:cNvGrpSpPr/>
          <p:nvPr/>
        </p:nvGrpSpPr>
        <p:grpSpPr>
          <a:xfrm>
            <a:off x="2578382" y="3560533"/>
            <a:ext cx="2451546" cy="405221"/>
            <a:chOff x="4321274" y="2701768"/>
            <a:chExt cx="2451546" cy="405221"/>
          </a:xfrm>
          <a:solidFill>
            <a:schemeClr val="accent1">
              <a:lumMod val="60000"/>
              <a:lumOff val="40000"/>
            </a:schemeClr>
          </a:solidFill>
        </p:grpSpPr>
        <p:sp>
          <p:nvSpPr>
            <p:cNvPr id="66" name="Rounded Rectangle 71">
              <a:extLst>
                <a:ext uri="{FF2B5EF4-FFF2-40B4-BE49-F238E27FC236}">
                  <a16:creationId xmlns:a16="http://schemas.microsoft.com/office/drawing/2014/main" id="{75E7A916-ED0A-4292-9E09-6302F11A136C}"/>
                </a:ext>
              </a:extLst>
            </p:cNvPr>
            <p:cNvSpPr/>
            <p:nvPr/>
          </p:nvSpPr>
          <p:spPr>
            <a:xfrm>
              <a:off x="4321274" y="2701768"/>
              <a:ext cx="2451546" cy="405221"/>
            </a:xfrm>
            <a:prstGeom prst="round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en-US" sz="900" dirty="0">
                <a:latin typeface="Arial" panose="020B0604020202020204" pitchFamily="34" charset="0"/>
              </a:endParaRPr>
            </a:p>
          </p:txBody>
        </p:sp>
        <p:sp>
          <p:nvSpPr>
            <p:cNvPr id="74" name="TextBox 73">
              <a:extLst>
                <a:ext uri="{FF2B5EF4-FFF2-40B4-BE49-F238E27FC236}">
                  <a16:creationId xmlns:a16="http://schemas.microsoft.com/office/drawing/2014/main" id="{45407EC6-DAF1-447A-A93F-79925B7DC986}"/>
                </a:ext>
              </a:extLst>
            </p:cNvPr>
            <p:cNvSpPr txBox="1"/>
            <p:nvPr/>
          </p:nvSpPr>
          <p:spPr>
            <a:xfrm>
              <a:off x="4514469" y="2761321"/>
              <a:ext cx="2056520" cy="314445"/>
            </a:xfrm>
            <a:prstGeom prst="rect">
              <a:avLst/>
            </a:prstGeom>
            <a:grpFill/>
          </p:spPr>
          <p:txBody>
            <a:bodyPr wrap="square" rtlCol="0" anchor="ctr" anchorCtr="0">
              <a:spAutoFit/>
            </a:bodyPr>
            <a:lstStyle/>
            <a:p>
              <a:pPr algn="ctr">
                <a:lnSpc>
                  <a:spcPct val="110000"/>
                </a:lnSpc>
              </a:pPr>
              <a:r>
                <a:rPr lang="en-US" sz="1400" b="1" dirty="0">
                  <a:solidFill>
                    <a:schemeClr val="bg1"/>
                  </a:solidFill>
                  <a:latin typeface="Montserrat SemiBold" pitchFamily="2" charset="77"/>
                  <a:ea typeface="League Spartan" charset="0"/>
                  <a:cs typeface="Poppins" pitchFamily="2" charset="77"/>
                </a:rPr>
                <a:t>Data Compliance</a:t>
              </a:r>
            </a:p>
          </p:txBody>
        </p:sp>
      </p:grpSp>
      <p:sp>
        <p:nvSpPr>
          <p:cNvPr id="75" name="TextBox 74">
            <a:extLst>
              <a:ext uri="{FF2B5EF4-FFF2-40B4-BE49-F238E27FC236}">
                <a16:creationId xmlns:a16="http://schemas.microsoft.com/office/drawing/2014/main" id="{59FA73EA-563E-443F-9A35-A64041EC19F0}"/>
              </a:ext>
            </a:extLst>
          </p:cNvPr>
          <p:cNvSpPr txBox="1"/>
          <p:nvPr/>
        </p:nvSpPr>
        <p:spPr>
          <a:xfrm>
            <a:off x="1987998" y="4064108"/>
            <a:ext cx="3632315" cy="551369"/>
          </a:xfrm>
          <a:prstGeom prst="rect">
            <a:avLst/>
          </a:prstGeom>
          <a:noFill/>
        </p:spPr>
        <p:txBody>
          <a:bodyPr wrap="square" rtlCol="0" anchor="ctr" anchorCtr="0">
            <a:spAutoFit/>
          </a:bodyPr>
          <a:lstStyle/>
          <a:p>
            <a:pPr algn="ctr">
              <a:lnSpc>
                <a:spcPct val="110000"/>
              </a:lnSpc>
            </a:pPr>
            <a:r>
              <a:rPr lang="en-US" sz="1400" dirty="0">
                <a:ea typeface="Roboto Condensed Light" panose="02000000000000000000" pitchFamily="2" charset="0"/>
                <a:cs typeface="Lato" panose="020F0502020204030203" pitchFamily="34" charset="0"/>
              </a:rPr>
              <a:t>What measures must be taken to protect data privacy and cybersecurity?</a:t>
            </a:r>
          </a:p>
        </p:txBody>
      </p:sp>
      <p:grpSp>
        <p:nvGrpSpPr>
          <p:cNvPr id="53" name="Group 52">
            <a:extLst>
              <a:ext uri="{FF2B5EF4-FFF2-40B4-BE49-F238E27FC236}">
                <a16:creationId xmlns:a16="http://schemas.microsoft.com/office/drawing/2014/main" id="{7E7A1213-2313-4B35-A8DA-3E614B813D32}"/>
              </a:ext>
            </a:extLst>
          </p:cNvPr>
          <p:cNvGrpSpPr/>
          <p:nvPr/>
        </p:nvGrpSpPr>
        <p:grpSpPr>
          <a:xfrm>
            <a:off x="2562904" y="1793122"/>
            <a:ext cx="2491338" cy="405221"/>
            <a:chOff x="2927278" y="2606800"/>
            <a:chExt cx="2451546" cy="405221"/>
          </a:xfrm>
          <a:solidFill>
            <a:schemeClr val="accent1"/>
          </a:solidFill>
        </p:grpSpPr>
        <p:sp>
          <p:nvSpPr>
            <p:cNvPr id="54" name="Rounded Rectangle 71">
              <a:extLst>
                <a:ext uri="{FF2B5EF4-FFF2-40B4-BE49-F238E27FC236}">
                  <a16:creationId xmlns:a16="http://schemas.microsoft.com/office/drawing/2014/main" id="{2E1799D0-575E-4CDD-BF82-5450723AC634}"/>
                </a:ext>
              </a:extLst>
            </p:cNvPr>
            <p:cNvSpPr/>
            <p:nvPr/>
          </p:nvSpPr>
          <p:spPr>
            <a:xfrm>
              <a:off x="2927278" y="2606800"/>
              <a:ext cx="2451546" cy="405221"/>
            </a:xfrm>
            <a:prstGeom prst="round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en-US" sz="900" dirty="0">
                <a:latin typeface="Arial" panose="020B0604020202020204" pitchFamily="34" charset="0"/>
              </a:endParaRPr>
            </a:p>
          </p:txBody>
        </p:sp>
        <p:sp>
          <p:nvSpPr>
            <p:cNvPr id="55" name="TextBox 54">
              <a:extLst>
                <a:ext uri="{FF2B5EF4-FFF2-40B4-BE49-F238E27FC236}">
                  <a16:creationId xmlns:a16="http://schemas.microsoft.com/office/drawing/2014/main" id="{49FC5C61-A73A-464D-8677-11A454C74C8C}"/>
                </a:ext>
              </a:extLst>
            </p:cNvPr>
            <p:cNvSpPr txBox="1"/>
            <p:nvPr/>
          </p:nvSpPr>
          <p:spPr>
            <a:xfrm>
              <a:off x="2952311" y="2662359"/>
              <a:ext cx="2401284" cy="314445"/>
            </a:xfrm>
            <a:prstGeom prst="rect">
              <a:avLst/>
            </a:prstGeom>
            <a:grpFill/>
          </p:spPr>
          <p:txBody>
            <a:bodyPr wrap="square" rtlCol="0" anchor="ctr" anchorCtr="0">
              <a:spAutoFit/>
            </a:bodyPr>
            <a:lstStyle/>
            <a:p>
              <a:pPr algn="ctr">
                <a:lnSpc>
                  <a:spcPct val="110000"/>
                </a:lnSpc>
              </a:pPr>
              <a:r>
                <a:rPr lang="en-US" sz="1400" b="1" dirty="0">
                  <a:solidFill>
                    <a:schemeClr val="bg1"/>
                  </a:solidFill>
                  <a:latin typeface="Montserrat SemiBold" pitchFamily="2" charset="77"/>
                  <a:ea typeface="League Spartan" charset="0"/>
                  <a:cs typeface="Poppins" pitchFamily="2" charset="77"/>
                </a:rPr>
                <a:t>Terms of Employment</a:t>
              </a:r>
            </a:p>
          </p:txBody>
        </p:sp>
      </p:grpSp>
    </p:spTree>
    <p:extLst>
      <p:ext uri="{BB962C8B-B14F-4D97-AF65-F5344CB8AC3E}">
        <p14:creationId xmlns:p14="http://schemas.microsoft.com/office/powerpoint/2010/main" val="32653555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 name="Straight Connector 29">
            <a:extLst>
              <a:ext uri="{FF2B5EF4-FFF2-40B4-BE49-F238E27FC236}">
                <a16:creationId xmlns:a16="http://schemas.microsoft.com/office/drawing/2014/main" id="{CCE0D326-E87D-4888-8BBE-205807334581}"/>
              </a:ext>
            </a:extLst>
          </p:cNvPr>
          <p:cNvCxnSpPr>
            <a:cxnSpLocks/>
          </p:cNvCxnSpPr>
          <p:nvPr/>
        </p:nvCxnSpPr>
        <p:spPr>
          <a:xfrm flipH="1" flipV="1">
            <a:off x="1077680" y="2688895"/>
            <a:ext cx="6858" cy="430280"/>
          </a:xfrm>
          <a:prstGeom prst="line">
            <a:avLst/>
          </a:prstGeom>
          <a:ln w="38100">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2F1A016E-93B8-4267-AA0F-59CEA44956B5}"/>
              </a:ext>
            </a:extLst>
          </p:cNvPr>
          <p:cNvCxnSpPr>
            <a:cxnSpLocks/>
          </p:cNvCxnSpPr>
          <p:nvPr/>
        </p:nvCxnSpPr>
        <p:spPr>
          <a:xfrm flipH="1" flipV="1">
            <a:off x="1076334" y="3458333"/>
            <a:ext cx="1346" cy="648000"/>
          </a:xfrm>
          <a:prstGeom prst="line">
            <a:avLst/>
          </a:prstGeom>
          <a:ln w="38100">
            <a:solidFill>
              <a:schemeClr val="accent5">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pic>
        <p:nvPicPr>
          <p:cNvPr id="32" name="Picture 31">
            <a:extLst>
              <a:ext uri="{FF2B5EF4-FFF2-40B4-BE49-F238E27FC236}">
                <a16:creationId xmlns:a16="http://schemas.microsoft.com/office/drawing/2014/main" id="{9E3F06A6-24AB-4334-8171-CC44FDA46294}"/>
              </a:ext>
            </a:extLst>
          </p:cNvPr>
          <p:cNvPicPr>
            <a:picLocks noChangeAspect="1"/>
          </p:cNvPicPr>
          <p:nvPr/>
        </p:nvPicPr>
        <p:blipFill>
          <a:blip r:embed="rId3"/>
          <a:stretch>
            <a:fillRect/>
          </a:stretch>
        </p:blipFill>
        <p:spPr>
          <a:xfrm>
            <a:off x="7416846" y="2930547"/>
            <a:ext cx="4151422" cy="2334195"/>
          </a:xfrm>
          <a:prstGeom prst="rect">
            <a:avLst/>
          </a:prstGeom>
          <a:effectLst>
            <a:outerShdw blurRad="63500" sx="102000" sy="102000" algn="ctr" rotWithShape="0">
              <a:prstClr val="black">
                <a:alpha val="40000"/>
              </a:prstClr>
            </a:outerShdw>
          </a:effectLst>
        </p:spPr>
      </p:pic>
      <p:sp>
        <p:nvSpPr>
          <p:cNvPr id="2" name="Title 1">
            <a:extLst>
              <a:ext uri="{FF2B5EF4-FFF2-40B4-BE49-F238E27FC236}">
                <a16:creationId xmlns:a16="http://schemas.microsoft.com/office/drawing/2014/main" id="{01A134D5-6AEA-49F8-8D94-26018BEA7678}"/>
              </a:ext>
            </a:extLst>
          </p:cNvPr>
          <p:cNvSpPr>
            <a:spLocks noGrp="1"/>
          </p:cNvSpPr>
          <p:nvPr>
            <p:ph type="title"/>
          </p:nvPr>
        </p:nvSpPr>
        <p:spPr/>
        <p:txBody>
          <a:bodyPr/>
          <a:lstStyle/>
          <a:p>
            <a:r>
              <a:rPr lang="en-US" dirty="0"/>
              <a:t>Complete the implementation of the WFH program</a:t>
            </a:r>
            <a:endParaRPr lang="en-CA" dirty="0"/>
          </a:p>
        </p:txBody>
      </p:sp>
      <p:sp>
        <p:nvSpPr>
          <p:cNvPr id="5" name="TextBox 4">
            <a:extLst>
              <a:ext uri="{FF2B5EF4-FFF2-40B4-BE49-F238E27FC236}">
                <a16:creationId xmlns:a16="http://schemas.microsoft.com/office/drawing/2014/main" id="{E154F489-BE37-4BA8-A23D-5FB22FB025C0}"/>
              </a:ext>
            </a:extLst>
          </p:cNvPr>
          <p:cNvSpPr txBox="1"/>
          <p:nvPr/>
        </p:nvSpPr>
        <p:spPr>
          <a:xfrm>
            <a:off x="1789391" y="2418654"/>
            <a:ext cx="2731121" cy="253787"/>
          </a:xfrm>
          <a:prstGeom prst="rect">
            <a:avLst/>
          </a:prstGeom>
          <a:noFill/>
        </p:spPr>
        <p:txBody>
          <a:bodyPr wrap="square" lIns="0" tIns="0" rIns="0" bIns="0" rtlCol="0" anchor="ctr" anchorCtr="0">
            <a:spAutoFit/>
          </a:bodyPr>
          <a:lstStyle/>
          <a:p>
            <a:pPr>
              <a:lnSpc>
                <a:spcPct val="110000"/>
              </a:lnSpc>
            </a:pPr>
            <a:r>
              <a:rPr lang="en-US" sz="1600" b="1" dirty="0">
                <a:solidFill>
                  <a:srgbClr val="717171"/>
                </a:solidFill>
                <a:latin typeface="Montserrat SemiBold" pitchFamily="2" charset="77"/>
                <a:ea typeface="League Spartan" charset="0"/>
                <a:cs typeface="Poppins" pitchFamily="2" charset="77"/>
              </a:rPr>
              <a:t>Step 3 of WFH Storyboard</a:t>
            </a:r>
          </a:p>
        </p:txBody>
      </p:sp>
      <p:sp>
        <p:nvSpPr>
          <p:cNvPr id="7" name="TextBox 6">
            <a:extLst>
              <a:ext uri="{FF2B5EF4-FFF2-40B4-BE49-F238E27FC236}">
                <a16:creationId xmlns:a16="http://schemas.microsoft.com/office/drawing/2014/main" id="{E712F751-E868-4FAB-BEEA-EA25471590B7}"/>
              </a:ext>
            </a:extLst>
          </p:cNvPr>
          <p:cNvSpPr txBox="1"/>
          <p:nvPr/>
        </p:nvSpPr>
        <p:spPr>
          <a:xfrm>
            <a:off x="2158772" y="3708832"/>
            <a:ext cx="4160226" cy="253787"/>
          </a:xfrm>
          <a:prstGeom prst="rect">
            <a:avLst/>
          </a:prstGeom>
          <a:noFill/>
        </p:spPr>
        <p:txBody>
          <a:bodyPr wrap="square" lIns="0" tIns="0" rIns="0" bIns="0" rtlCol="0" anchor="ctr" anchorCtr="0">
            <a:spAutoFit/>
          </a:bodyPr>
          <a:lstStyle/>
          <a:p>
            <a:pPr>
              <a:lnSpc>
                <a:spcPct val="110000"/>
              </a:lnSpc>
            </a:pPr>
            <a:r>
              <a:rPr lang="en-US" sz="1600" b="1" dirty="0">
                <a:solidFill>
                  <a:schemeClr val="accent5"/>
                </a:solidFill>
                <a:latin typeface="Montserrat SemiBold" pitchFamily="2" charset="77"/>
                <a:ea typeface="League Spartan" charset="0"/>
                <a:cs typeface="Poppins" pitchFamily="2" charset="77"/>
              </a:rPr>
              <a:t>Continue to Step 3 of WFH Storyboard</a:t>
            </a:r>
          </a:p>
        </p:txBody>
      </p:sp>
      <p:sp>
        <p:nvSpPr>
          <p:cNvPr id="8" name="Subtitle 2">
            <a:extLst>
              <a:ext uri="{FF2B5EF4-FFF2-40B4-BE49-F238E27FC236}">
                <a16:creationId xmlns:a16="http://schemas.microsoft.com/office/drawing/2014/main" id="{BB8B1DFB-6B1E-4076-AB01-A03DC21D1DEC}"/>
              </a:ext>
            </a:extLst>
          </p:cNvPr>
          <p:cNvSpPr txBox="1">
            <a:spLocks/>
          </p:cNvSpPr>
          <p:nvPr/>
        </p:nvSpPr>
        <p:spPr>
          <a:xfrm>
            <a:off x="1956204" y="4124524"/>
            <a:ext cx="4160226" cy="1066254"/>
          </a:xfrm>
          <a:prstGeom prst="rect">
            <a:avLst/>
          </a:prstGeom>
        </p:spPr>
        <p:txBody>
          <a:bodyPr vert="horz" wrap="square" lIns="0" tIns="0" rIns="0" bIns="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10000"/>
              </a:lnSpc>
            </a:pPr>
            <a:r>
              <a:rPr lang="en-GB" sz="1600" dirty="0">
                <a:solidFill>
                  <a:schemeClr val="tx1"/>
                </a:solidFill>
                <a:latin typeface="+mn-lt"/>
              </a:rPr>
              <a:t>After outlining the specifics of the WFA option, return to slide 36 to “create a WFH policy” in Step 3 of the </a:t>
            </a:r>
            <a:r>
              <a:rPr lang="en-GB" sz="1600" i="1" dirty="0">
                <a:solidFill>
                  <a:schemeClr val="tx1"/>
                </a:solidFill>
                <a:latin typeface="+mn-lt"/>
                <a:hlinkClick r:id="rId4"/>
              </a:rPr>
              <a:t>Sustain WFH in the New Normal Storyboard</a:t>
            </a:r>
            <a:r>
              <a:rPr lang="en-GB" sz="1600" i="1" dirty="0">
                <a:solidFill>
                  <a:schemeClr val="tx1"/>
                </a:solidFill>
                <a:latin typeface="+mn-lt"/>
              </a:rPr>
              <a:t> </a:t>
            </a:r>
            <a:r>
              <a:rPr lang="en-GB" sz="1600" dirty="0">
                <a:solidFill>
                  <a:schemeClr val="tx1"/>
                </a:solidFill>
                <a:latin typeface="+mn-lt"/>
              </a:rPr>
              <a:t>and complete the program implementation process.</a:t>
            </a:r>
            <a:endParaRPr lang="en-US" sz="1600" dirty="0">
              <a:solidFill>
                <a:srgbClr val="000000"/>
              </a:solidFill>
              <a:latin typeface="+mn-lt"/>
              <a:ea typeface="Roboto Condensed Light" panose="02000000000000000000" pitchFamily="2" charset="0"/>
              <a:cs typeface="Mukta ExtraLight" panose="020B0000000000000000" pitchFamily="34" charset="77"/>
            </a:endParaRPr>
          </a:p>
        </p:txBody>
      </p:sp>
      <p:sp>
        <p:nvSpPr>
          <p:cNvPr id="9" name="TextBox 8">
            <a:extLst>
              <a:ext uri="{FF2B5EF4-FFF2-40B4-BE49-F238E27FC236}">
                <a16:creationId xmlns:a16="http://schemas.microsoft.com/office/drawing/2014/main" id="{094A368B-C8D8-4DA6-AE6E-989A96CC7BAD}"/>
              </a:ext>
            </a:extLst>
          </p:cNvPr>
          <p:cNvSpPr txBox="1"/>
          <p:nvPr/>
        </p:nvSpPr>
        <p:spPr>
          <a:xfrm>
            <a:off x="1813357" y="3059126"/>
            <a:ext cx="1527887" cy="253787"/>
          </a:xfrm>
          <a:prstGeom prst="rect">
            <a:avLst/>
          </a:prstGeom>
          <a:noFill/>
        </p:spPr>
        <p:txBody>
          <a:bodyPr wrap="square" lIns="0" tIns="0" rIns="0" bIns="0" rtlCol="0" anchor="ctr" anchorCtr="0">
            <a:spAutoFit/>
          </a:bodyPr>
          <a:lstStyle/>
          <a:p>
            <a:pPr>
              <a:lnSpc>
                <a:spcPct val="110000"/>
              </a:lnSpc>
            </a:pPr>
            <a:r>
              <a:rPr lang="en-US" sz="1600" b="1" dirty="0">
                <a:solidFill>
                  <a:schemeClr val="tx1">
                    <a:lumMod val="50000"/>
                    <a:lumOff val="50000"/>
                  </a:schemeClr>
                </a:solidFill>
                <a:latin typeface="Montserrat SemiBold" pitchFamily="2" charset="77"/>
                <a:ea typeface="League Spartan" charset="0"/>
                <a:cs typeface="Poppins" pitchFamily="2" charset="77"/>
              </a:rPr>
              <a:t>WFA Job Aid</a:t>
            </a:r>
          </a:p>
        </p:txBody>
      </p:sp>
      <p:grpSp>
        <p:nvGrpSpPr>
          <p:cNvPr id="11" name="Group 10">
            <a:extLst>
              <a:ext uri="{FF2B5EF4-FFF2-40B4-BE49-F238E27FC236}">
                <a16:creationId xmlns:a16="http://schemas.microsoft.com/office/drawing/2014/main" id="{2DE4E03F-3FA9-44BD-9D23-71D3D21F522B}"/>
              </a:ext>
            </a:extLst>
          </p:cNvPr>
          <p:cNvGrpSpPr/>
          <p:nvPr/>
        </p:nvGrpSpPr>
        <p:grpSpPr>
          <a:xfrm rot="5400000">
            <a:off x="809052" y="2806267"/>
            <a:ext cx="509997" cy="798345"/>
            <a:chOff x="728269" y="2005424"/>
            <a:chExt cx="2668627" cy="2222944"/>
          </a:xfrm>
        </p:grpSpPr>
        <p:sp>
          <p:nvSpPr>
            <p:cNvPr id="12" name="Freeform 5">
              <a:extLst>
                <a:ext uri="{FF2B5EF4-FFF2-40B4-BE49-F238E27FC236}">
                  <a16:creationId xmlns:a16="http://schemas.microsoft.com/office/drawing/2014/main" id="{27DE5EF1-6BB8-4D25-9BA0-1F6F74D34DAD}"/>
                </a:ext>
              </a:extLst>
            </p:cNvPr>
            <p:cNvSpPr>
              <a:spLocks/>
            </p:cNvSpPr>
            <p:nvPr/>
          </p:nvSpPr>
          <p:spPr bwMode="auto">
            <a:xfrm>
              <a:off x="739269" y="2100797"/>
              <a:ext cx="2646619" cy="2127571"/>
            </a:xfrm>
            <a:custGeom>
              <a:avLst/>
              <a:gdLst>
                <a:gd name="T0" fmla="*/ 610 w 610"/>
                <a:gd name="T1" fmla="*/ 216 h 488"/>
                <a:gd name="T2" fmla="*/ 592 w 610"/>
                <a:gd name="T3" fmla="*/ 216 h 488"/>
                <a:gd name="T4" fmla="*/ 441 w 610"/>
                <a:gd name="T5" fmla="*/ 36 h 488"/>
                <a:gd name="T6" fmla="*/ 389 w 610"/>
                <a:gd name="T7" fmla="*/ 12 h 488"/>
                <a:gd name="T8" fmla="*/ 42 w 610"/>
                <a:gd name="T9" fmla="*/ 12 h 488"/>
                <a:gd name="T10" fmla="*/ 42 w 610"/>
                <a:gd name="T11" fmla="*/ 0 h 488"/>
                <a:gd name="T12" fmla="*/ 0 w 610"/>
                <a:gd name="T13" fmla="*/ 0 h 488"/>
                <a:gd name="T14" fmla="*/ 0 w 610"/>
                <a:gd name="T15" fmla="*/ 34 h 488"/>
                <a:gd name="T16" fmla="*/ 0 w 610"/>
                <a:gd name="T17" fmla="*/ 34 h 488"/>
                <a:gd name="T18" fmla="*/ 5 w 610"/>
                <a:gd name="T19" fmla="*/ 49 h 488"/>
                <a:gd name="T20" fmla="*/ 156 w 610"/>
                <a:gd name="T21" fmla="*/ 228 h 488"/>
                <a:gd name="T22" fmla="*/ 156 w 610"/>
                <a:gd name="T23" fmla="*/ 272 h 488"/>
                <a:gd name="T24" fmla="*/ 22 w 610"/>
                <a:gd name="T25" fmla="*/ 431 h 488"/>
                <a:gd name="T26" fmla="*/ 0 w 610"/>
                <a:gd name="T27" fmla="*/ 431 h 488"/>
                <a:gd name="T28" fmla="*/ 0 w 610"/>
                <a:gd name="T29" fmla="*/ 465 h 488"/>
                <a:gd name="T30" fmla="*/ 0 w 610"/>
                <a:gd name="T31" fmla="*/ 465 h 488"/>
                <a:gd name="T32" fmla="*/ 2 w 610"/>
                <a:gd name="T33" fmla="*/ 475 h 488"/>
                <a:gd name="T34" fmla="*/ 23 w 610"/>
                <a:gd name="T35" fmla="*/ 488 h 488"/>
                <a:gd name="T36" fmla="*/ 389 w 610"/>
                <a:gd name="T37" fmla="*/ 488 h 488"/>
                <a:gd name="T38" fmla="*/ 441 w 610"/>
                <a:gd name="T39" fmla="*/ 464 h 488"/>
                <a:gd name="T40" fmla="*/ 602 w 610"/>
                <a:gd name="T41" fmla="*/ 272 h 488"/>
                <a:gd name="T42" fmla="*/ 610 w 610"/>
                <a:gd name="T43" fmla="*/ 250 h 488"/>
                <a:gd name="T44" fmla="*/ 610 w 610"/>
                <a:gd name="T45" fmla="*/ 250 h 488"/>
                <a:gd name="T46" fmla="*/ 610 w 610"/>
                <a:gd name="T47" fmla="*/ 216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10" h="488">
                  <a:moveTo>
                    <a:pt x="610" y="216"/>
                  </a:moveTo>
                  <a:cubicBezTo>
                    <a:pt x="592" y="216"/>
                    <a:pt x="592" y="216"/>
                    <a:pt x="592" y="216"/>
                  </a:cubicBezTo>
                  <a:cubicBezTo>
                    <a:pt x="441" y="36"/>
                    <a:pt x="441" y="36"/>
                    <a:pt x="441" y="36"/>
                  </a:cubicBezTo>
                  <a:cubicBezTo>
                    <a:pt x="428" y="21"/>
                    <a:pt x="409" y="12"/>
                    <a:pt x="389" y="12"/>
                  </a:cubicBezTo>
                  <a:cubicBezTo>
                    <a:pt x="42" y="12"/>
                    <a:pt x="42" y="12"/>
                    <a:pt x="42" y="12"/>
                  </a:cubicBezTo>
                  <a:cubicBezTo>
                    <a:pt x="42" y="0"/>
                    <a:pt x="42" y="0"/>
                    <a:pt x="42" y="0"/>
                  </a:cubicBezTo>
                  <a:cubicBezTo>
                    <a:pt x="0" y="0"/>
                    <a:pt x="0" y="0"/>
                    <a:pt x="0" y="0"/>
                  </a:cubicBezTo>
                  <a:cubicBezTo>
                    <a:pt x="0" y="34"/>
                    <a:pt x="0" y="34"/>
                    <a:pt x="0" y="34"/>
                  </a:cubicBezTo>
                  <a:cubicBezTo>
                    <a:pt x="0" y="34"/>
                    <a:pt x="0" y="34"/>
                    <a:pt x="0" y="34"/>
                  </a:cubicBezTo>
                  <a:cubicBezTo>
                    <a:pt x="0" y="40"/>
                    <a:pt x="2" y="45"/>
                    <a:pt x="5" y="49"/>
                  </a:cubicBezTo>
                  <a:cubicBezTo>
                    <a:pt x="156" y="228"/>
                    <a:pt x="156" y="228"/>
                    <a:pt x="156" y="228"/>
                  </a:cubicBezTo>
                  <a:cubicBezTo>
                    <a:pt x="166" y="241"/>
                    <a:pt x="166" y="259"/>
                    <a:pt x="156" y="272"/>
                  </a:cubicBezTo>
                  <a:cubicBezTo>
                    <a:pt x="22" y="431"/>
                    <a:pt x="22" y="431"/>
                    <a:pt x="22" y="431"/>
                  </a:cubicBezTo>
                  <a:cubicBezTo>
                    <a:pt x="0" y="431"/>
                    <a:pt x="0" y="431"/>
                    <a:pt x="0" y="431"/>
                  </a:cubicBezTo>
                  <a:cubicBezTo>
                    <a:pt x="0" y="465"/>
                    <a:pt x="0" y="465"/>
                    <a:pt x="0" y="465"/>
                  </a:cubicBezTo>
                  <a:cubicBezTo>
                    <a:pt x="0" y="465"/>
                    <a:pt x="0" y="465"/>
                    <a:pt x="0" y="465"/>
                  </a:cubicBezTo>
                  <a:cubicBezTo>
                    <a:pt x="0" y="469"/>
                    <a:pt x="1" y="472"/>
                    <a:pt x="2" y="475"/>
                  </a:cubicBezTo>
                  <a:cubicBezTo>
                    <a:pt x="6" y="483"/>
                    <a:pt x="14" y="488"/>
                    <a:pt x="23" y="488"/>
                  </a:cubicBezTo>
                  <a:cubicBezTo>
                    <a:pt x="389" y="488"/>
                    <a:pt x="389" y="488"/>
                    <a:pt x="389" y="488"/>
                  </a:cubicBezTo>
                  <a:cubicBezTo>
                    <a:pt x="409" y="488"/>
                    <a:pt x="428" y="479"/>
                    <a:pt x="441" y="464"/>
                  </a:cubicBezTo>
                  <a:cubicBezTo>
                    <a:pt x="602" y="272"/>
                    <a:pt x="602" y="272"/>
                    <a:pt x="602" y="272"/>
                  </a:cubicBezTo>
                  <a:cubicBezTo>
                    <a:pt x="607" y="265"/>
                    <a:pt x="610" y="258"/>
                    <a:pt x="610" y="250"/>
                  </a:cubicBezTo>
                  <a:cubicBezTo>
                    <a:pt x="610" y="250"/>
                    <a:pt x="610" y="250"/>
                    <a:pt x="610" y="250"/>
                  </a:cubicBezTo>
                  <a:lnTo>
                    <a:pt x="610" y="216"/>
                  </a:lnTo>
                  <a:close/>
                </a:path>
              </a:pathLst>
            </a:custGeom>
            <a:solidFill>
              <a:schemeClr val="tx2">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a:lnSpc>
                  <a:spcPct val="110000"/>
                </a:lnSpc>
              </a:pPr>
              <a:endParaRPr lang="en-US" sz="3599" dirty="0">
                <a:latin typeface="Arial" panose="020B0604020202020204" pitchFamily="34" charset="0"/>
              </a:endParaRPr>
            </a:p>
          </p:txBody>
        </p:sp>
        <p:sp>
          <p:nvSpPr>
            <p:cNvPr id="13" name="Freeform 6">
              <a:extLst>
                <a:ext uri="{FF2B5EF4-FFF2-40B4-BE49-F238E27FC236}">
                  <a16:creationId xmlns:a16="http://schemas.microsoft.com/office/drawing/2014/main" id="{1B54618A-750B-4C9C-9270-72F35C522E3C}"/>
                </a:ext>
              </a:extLst>
            </p:cNvPr>
            <p:cNvSpPr>
              <a:spLocks/>
            </p:cNvSpPr>
            <p:nvPr/>
          </p:nvSpPr>
          <p:spPr bwMode="auto">
            <a:xfrm>
              <a:off x="728269" y="2005424"/>
              <a:ext cx="2668627" cy="2074382"/>
            </a:xfrm>
            <a:custGeom>
              <a:avLst/>
              <a:gdLst>
                <a:gd name="T0" fmla="*/ 604 w 615"/>
                <a:gd name="T1" fmla="*/ 216 h 476"/>
                <a:gd name="T2" fmla="*/ 604 w 615"/>
                <a:gd name="T3" fmla="*/ 260 h 476"/>
                <a:gd name="T4" fmla="*/ 443 w 615"/>
                <a:gd name="T5" fmla="*/ 452 h 476"/>
                <a:gd name="T6" fmla="*/ 391 w 615"/>
                <a:gd name="T7" fmla="*/ 476 h 476"/>
                <a:gd name="T8" fmla="*/ 25 w 615"/>
                <a:gd name="T9" fmla="*/ 476 h 476"/>
                <a:gd name="T10" fmla="*/ 4 w 615"/>
                <a:gd name="T11" fmla="*/ 463 h 476"/>
                <a:gd name="T12" fmla="*/ 7 w 615"/>
                <a:gd name="T13" fmla="*/ 439 h 476"/>
                <a:gd name="T14" fmla="*/ 158 w 615"/>
                <a:gd name="T15" fmla="*/ 260 h 476"/>
                <a:gd name="T16" fmla="*/ 158 w 615"/>
                <a:gd name="T17" fmla="*/ 216 h 476"/>
                <a:gd name="T18" fmla="*/ 7 w 615"/>
                <a:gd name="T19" fmla="*/ 37 h 476"/>
                <a:gd name="T20" fmla="*/ 4 w 615"/>
                <a:gd name="T21" fmla="*/ 13 h 476"/>
                <a:gd name="T22" fmla="*/ 25 w 615"/>
                <a:gd name="T23" fmla="*/ 0 h 476"/>
                <a:gd name="T24" fmla="*/ 391 w 615"/>
                <a:gd name="T25" fmla="*/ 0 h 476"/>
                <a:gd name="T26" fmla="*/ 443 w 615"/>
                <a:gd name="T27" fmla="*/ 24 h 476"/>
                <a:gd name="T28" fmla="*/ 604 w 615"/>
                <a:gd name="T29" fmla="*/ 216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5" h="476">
                  <a:moveTo>
                    <a:pt x="604" y="216"/>
                  </a:moveTo>
                  <a:cubicBezTo>
                    <a:pt x="615" y="229"/>
                    <a:pt x="615" y="247"/>
                    <a:pt x="604" y="260"/>
                  </a:cubicBezTo>
                  <a:cubicBezTo>
                    <a:pt x="443" y="452"/>
                    <a:pt x="443" y="452"/>
                    <a:pt x="443" y="452"/>
                  </a:cubicBezTo>
                  <a:cubicBezTo>
                    <a:pt x="430" y="467"/>
                    <a:pt x="411" y="476"/>
                    <a:pt x="391" y="476"/>
                  </a:cubicBezTo>
                  <a:cubicBezTo>
                    <a:pt x="25" y="476"/>
                    <a:pt x="25" y="476"/>
                    <a:pt x="25" y="476"/>
                  </a:cubicBezTo>
                  <a:cubicBezTo>
                    <a:pt x="16" y="476"/>
                    <a:pt x="8" y="471"/>
                    <a:pt x="4" y="463"/>
                  </a:cubicBezTo>
                  <a:cubicBezTo>
                    <a:pt x="0" y="455"/>
                    <a:pt x="2" y="445"/>
                    <a:pt x="7" y="439"/>
                  </a:cubicBezTo>
                  <a:cubicBezTo>
                    <a:pt x="158" y="260"/>
                    <a:pt x="158" y="260"/>
                    <a:pt x="158" y="260"/>
                  </a:cubicBezTo>
                  <a:cubicBezTo>
                    <a:pt x="168" y="247"/>
                    <a:pt x="168" y="229"/>
                    <a:pt x="158" y="216"/>
                  </a:cubicBezTo>
                  <a:cubicBezTo>
                    <a:pt x="7" y="37"/>
                    <a:pt x="7" y="37"/>
                    <a:pt x="7" y="37"/>
                  </a:cubicBezTo>
                  <a:cubicBezTo>
                    <a:pt x="2" y="30"/>
                    <a:pt x="0" y="21"/>
                    <a:pt x="4" y="13"/>
                  </a:cubicBezTo>
                  <a:cubicBezTo>
                    <a:pt x="8" y="5"/>
                    <a:pt x="16" y="0"/>
                    <a:pt x="25" y="0"/>
                  </a:cubicBezTo>
                  <a:cubicBezTo>
                    <a:pt x="391" y="0"/>
                    <a:pt x="391" y="0"/>
                    <a:pt x="391" y="0"/>
                  </a:cubicBezTo>
                  <a:cubicBezTo>
                    <a:pt x="411" y="0"/>
                    <a:pt x="430" y="9"/>
                    <a:pt x="443" y="24"/>
                  </a:cubicBezTo>
                  <a:lnTo>
                    <a:pt x="604" y="216"/>
                  </a:lnTo>
                  <a:close/>
                </a:path>
              </a:pathLst>
            </a:custGeom>
            <a:solidFill>
              <a:schemeClr val="bg2">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a:lnSpc>
                  <a:spcPct val="110000"/>
                </a:lnSpc>
              </a:pPr>
              <a:endParaRPr lang="en-US" sz="3599" dirty="0">
                <a:latin typeface="Arial" panose="020B0604020202020204" pitchFamily="34" charset="0"/>
              </a:endParaRPr>
            </a:p>
          </p:txBody>
        </p:sp>
      </p:grpSp>
      <p:cxnSp>
        <p:nvCxnSpPr>
          <p:cNvPr id="16" name="Straight Connector 15">
            <a:extLst>
              <a:ext uri="{FF2B5EF4-FFF2-40B4-BE49-F238E27FC236}">
                <a16:creationId xmlns:a16="http://schemas.microsoft.com/office/drawing/2014/main" id="{BFDE9D57-5C09-45CF-8EEC-E9E58092D906}"/>
              </a:ext>
            </a:extLst>
          </p:cNvPr>
          <p:cNvCxnSpPr>
            <a:cxnSpLocks/>
          </p:cNvCxnSpPr>
          <p:nvPr/>
        </p:nvCxnSpPr>
        <p:spPr>
          <a:xfrm>
            <a:off x="7020539" y="3700067"/>
            <a:ext cx="48621" cy="25082"/>
          </a:xfrm>
          <a:prstGeom prst="line">
            <a:avLst/>
          </a:prstGeom>
          <a:ln w="381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ACE4116E-E2CA-4496-A2BD-EB17F562D580}"/>
              </a:ext>
            </a:extLst>
          </p:cNvPr>
          <p:cNvGrpSpPr/>
          <p:nvPr/>
        </p:nvGrpSpPr>
        <p:grpSpPr>
          <a:xfrm rot="5400000">
            <a:off x="666384" y="3874351"/>
            <a:ext cx="780902" cy="798345"/>
            <a:chOff x="728269" y="2005424"/>
            <a:chExt cx="2668627" cy="2222944"/>
          </a:xfrm>
        </p:grpSpPr>
        <p:sp>
          <p:nvSpPr>
            <p:cNvPr id="19" name="Freeform 5">
              <a:extLst>
                <a:ext uri="{FF2B5EF4-FFF2-40B4-BE49-F238E27FC236}">
                  <a16:creationId xmlns:a16="http://schemas.microsoft.com/office/drawing/2014/main" id="{7ED99014-C00E-4ACA-B7F8-F533F122C81B}"/>
                </a:ext>
              </a:extLst>
            </p:cNvPr>
            <p:cNvSpPr>
              <a:spLocks/>
            </p:cNvSpPr>
            <p:nvPr/>
          </p:nvSpPr>
          <p:spPr bwMode="auto">
            <a:xfrm>
              <a:off x="739273" y="2100798"/>
              <a:ext cx="2646618" cy="2127570"/>
            </a:xfrm>
            <a:custGeom>
              <a:avLst/>
              <a:gdLst>
                <a:gd name="T0" fmla="*/ 610 w 610"/>
                <a:gd name="T1" fmla="*/ 216 h 488"/>
                <a:gd name="T2" fmla="*/ 592 w 610"/>
                <a:gd name="T3" fmla="*/ 216 h 488"/>
                <a:gd name="T4" fmla="*/ 441 w 610"/>
                <a:gd name="T5" fmla="*/ 36 h 488"/>
                <a:gd name="T6" fmla="*/ 389 w 610"/>
                <a:gd name="T7" fmla="*/ 12 h 488"/>
                <a:gd name="T8" fmla="*/ 42 w 610"/>
                <a:gd name="T9" fmla="*/ 12 h 488"/>
                <a:gd name="T10" fmla="*/ 42 w 610"/>
                <a:gd name="T11" fmla="*/ 0 h 488"/>
                <a:gd name="T12" fmla="*/ 0 w 610"/>
                <a:gd name="T13" fmla="*/ 0 h 488"/>
                <a:gd name="T14" fmla="*/ 0 w 610"/>
                <a:gd name="T15" fmla="*/ 34 h 488"/>
                <a:gd name="T16" fmla="*/ 0 w 610"/>
                <a:gd name="T17" fmla="*/ 34 h 488"/>
                <a:gd name="T18" fmla="*/ 5 w 610"/>
                <a:gd name="T19" fmla="*/ 49 h 488"/>
                <a:gd name="T20" fmla="*/ 156 w 610"/>
                <a:gd name="T21" fmla="*/ 228 h 488"/>
                <a:gd name="T22" fmla="*/ 156 w 610"/>
                <a:gd name="T23" fmla="*/ 272 h 488"/>
                <a:gd name="T24" fmla="*/ 22 w 610"/>
                <a:gd name="T25" fmla="*/ 431 h 488"/>
                <a:gd name="T26" fmla="*/ 0 w 610"/>
                <a:gd name="T27" fmla="*/ 431 h 488"/>
                <a:gd name="T28" fmla="*/ 0 w 610"/>
                <a:gd name="T29" fmla="*/ 465 h 488"/>
                <a:gd name="T30" fmla="*/ 0 w 610"/>
                <a:gd name="T31" fmla="*/ 465 h 488"/>
                <a:gd name="T32" fmla="*/ 2 w 610"/>
                <a:gd name="T33" fmla="*/ 475 h 488"/>
                <a:gd name="T34" fmla="*/ 23 w 610"/>
                <a:gd name="T35" fmla="*/ 488 h 488"/>
                <a:gd name="T36" fmla="*/ 389 w 610"/>
                <a:gd name="T37" fmla="*/ 488 h 488"/>
                <a:gd name="T38" fmla="*/ 441 w 610"/>
                <a:gd name="T39" fmla="*/ 464 h 488"/>
                <a:gd name="T40" fmla="*/ 602 w 610"/>
                <a:gd name="T41" fmla="*/ 272 h 488"/>
                <a:gd name="T42" fmla="*/ 610 w 610"/>
                <a:gd name="T43" fmla="*/ 250 h 488"/>
                <a:gd name="T44" fmla="*/ 610 w 610"/>
                <a:gd name="T45" fmla="*/ 250 h 488"/>
                <a:gd name="T46" fmla="*/ 610 w 610"/>
                <a:gd name="T47" fmla="*/ 216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10" h="488">
                  <a:moveTo>
                    <a:pt x="610" y="216"/>
                  </a:moveTo>
                  <a:cubicBezTo>
                    <a:pt x="592" y="216"/>
                    <a:pt x="592" y="216"/>
                    <a:pt x="592" y="216"/>
                  </a:cubicBezTo>
                  <a:cubicBezTo>
                    <a:pt x="441" y="36"/>
                    <a:pt x="441" y="36"/>
                    <a:pt x="441" y="36"/>
                  </a:cubicBezTo>
                  <a:cubicBezTo>
                    <a:pt x="428" y="21"/>
                    <a:pt x="409" y="12"/>
                    <a:pt x="389" y="12"/>
                  </a:cubicBezTo>
                  <a:cubicBezTo>
                    <a:pt x="42" y="12"/>
                    <a:pt x="42" y="12"/>
                    <a:pt x="42" y="12"/>
                  </a:cubicBezTo>
                  <a:cubicBezTo>
                    <a:pt x="42" y="0"/>
                    <a:pt x="42" y="0"/>
                    <a:pt x="42" y="0"/>
                  </a:cubicBezTo>
                  <a:cubicBezTo>
                    <a:pt x="0" y="0"/>
                    <a:pt x="0" y="0"/>
                    <a:pt x="0" y="0"/>
                  </a:cubicBezTo>
                  <a:cubicBezTo>
                    <a:pt x="0" y="34"/>
                    <a:pt x="0" y="34"/>
                    <a:pt x="0" y="34"/>
                  </a:cubicBezTo>
                  <a:cubicBezTo>
                    <a:pt x="0" y="34"/>
                    <a:pt x="0" y="34"/>
                    <a:pt x="0" y="34"/>
                  </a:cubicBezTo>
                  <a:cubicBezTo>
                    <a:pt x="0" y="40"/>
                    <a:pt x="2" y="45"/>
                    <a:pt x="5" y="49"/>
                  </a:cubicBezTo>
                  <a:cubicBezTo>
                    <a:pt x="156" y="228"/>
                    <a:pt x="156" y="228"/>
                    <a:pt x="156" y="228"/>
                  </a:cubicBezTo>
                  <a:cubicBezTo>
                    <a:pt x="166" y="241"/>
                    <a:pt x="166" y="259"/>
                    <a:pt x="156" y="272"/>
                  </a:cubicBezTo>
                  <a:cubicBezTo>
                    <a:pt x="22" y="431"/>
                    <a:pt x="22" y="431"/>
                    <a:pt x="22" y="431"/>
                  </a:cubicBezTo>
                  <a:cubicBezTo>
                    <a:pt x="0" y="431"/>
                    <a:pt x="0" y="431"/>
                    <a:pt x="0" y="431"/>
                  </a:cubicBezTo>
                  <a:cubicBezTo>
                    <a:pt x="0" y="465"/>
                    <a:pt x="0" y="465"/>
                    <a:pt x="0" y="465"/>
                  </a:cubicBezTo>
                  <a:cubicBezTo>
                    <a:pt x="0" y="465"/>
                    <a:pt x="0" y="465"/>
                    <a:pt x="0" y="465"/>
                  </a:cubicBezTo>
                  <a:cubicBezTo>
                    <a:pt x="0" y="469"/>
                    <a:pt x="1" y="472"/>
                    <a:pt x="2" y="475"/>
                  </a:cubicBezTo>
                  <a:cubicBezTo>
                    <a:pt x="6" y="483"/>
                    <a:pt x="14" y="488"/>
                    <a:pt x="23" y="488"/>
                  </a:cubicBezTo>
                  <a:cubicBezTo>
                    <a:pt x="389" y="488"/>
                    <a:pt x="389" y="488"/>
                    <a:pt x="389" y="488"/>
                  </a:cubicBezTo>
                  <a:cubicBezTo>
                    <a:pt x="409" y="488"/>
                    <a:pt x="428" y="479"/>
                    <a:pt x="441" y="464"/>
                  </a:cubicBezTo>
                  <a:cubicBezTo>
                    <a:pt x="602" y="272"/>
                    <a:pt x="602" y="272"/>
                    <a:pt x="602" y="272"/>
                  </a:cubicBezTo>
                  <a:cubicBezTo>
                    <a:pt x="607" y="265"/>
                    <a:pt x="610" y="258"/>
                    <a:pt x="610" y="250"/>
                  </a:cubicBezTo>
                  <a:cubicBezTo>
                    <a:pt x="610" y="250"/>
                    <a:pt x="610" y="250"/>
                    <a:pt x="610" y="250"/>
                  </a:cubicBezTo>
                  <a:lnTo>
                    <a:pt x="610" y="216"/>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a:lnSpc>
                  <a:spcPct val="110000"/>
                </a:lnSpc>
              </a:pPr>
              <a:endParaRPr lang="en-US" sz="3599" dirty="0">
                <a:latin typeface="Arial" panose="020B0604020202020204" pitchFamily="34" charset="0"/>
              </a:endParaRPr>
            </a:p>
          </p:txBody>
        </p:sp>
        <p:sp>
          <p:nvSpPr>
            <p:cNvPr id="20" name="Freeform 6">
              <a:extLst>
                <a:ext uri="{FF2B5EF4-FFF2-40B4-BE49-F238E27FC236}">
                  <a16:creationId xmlns:a16="http://schemas.microsoft.com/office/drawing/2014/main" id="{AC48044B-B7E4-4E72-80F9-FE9E5BB83D30}"/>
                </a:ext>
              </a:extLst>
            </p:cNvPr>
            <p:cNvSpPr>
              <a:spLocks/>
            </p:cNvSpPr>
            <p:nvPr/>
          </p:nvSpPr>
          <p:spPr bwMode="auto">
            <a:xfrm>
              <a:off x="728269" y="2005424"/>
              <a:ext cx="2668627" cy="2074382"/>
            </a:xfrm>
            <a:custGeom>
              <a:avLst/>
              <a:gdLst>
                <a:gd name="T0" fmla="*/ 604 w 615"/>
                <a:gd name="T1" fmla="*/ 216 h 476"/>
                <a:gd name="T2" fmla="*/ 604 w 615"/>
                <a:gd name="T3" fmla="*/ 260 h 476"/>
                <a:gd name="T4" fmla="*/ 443 w 615"/>
                <a:gd name="T5" fmla="*/ 452 h 476"/>
                <a:gd name="T6" fmla="*/ 391 w 615"/>
                <a:gd name="T7" fmla="*/ 476 h 476"/>
                <a:gd name="T8" fmla="*/ 25 w 615"/>
                <a:gd name="T9" fmla="*/ 476 h 476"/>
                <a:gd name="T10" fmla="*/ 4 w 615"/>
                <a:gd name="T11" fmla="*/ 463 h 476"/>
                <a:gd name="T12" fmla="*/ 7 w 615"/>
                <a:gd name="T13" fmla="*/ 439 h 476"/>
                <a:gd name="T14" fmla="*/ 158 w 615"/>
                <a:gd name="T15" fmla="*/ 260 h 476"/>
                <a:gd name="T16" fmla="*/ 158 w 615"/>
                <a:gd name="T17" fmla="*/ 216 h 476"/>
                <a:gd name="T18" fmla="*/ 7 w 615"/>
                <a:gd name="T19" fmla="*/ 37 h 476"/>
                <a:gd name="T20" fmla="*/ 4 w 615"/>
                <a:gd name="T21" fmla="*/ 13 h 476"/>
                <a:gd name="T22" fmla="*/ 25 w 615"/>
                <a:gd name="T23" fmla="*/ 0 h 476"/>
                <a:gd name="T24" fmla="*/ 391 w 615"/>
                <a:gd name="T25" fmla="*/ 0 h 476"/>
                <a:gd name="T26" fmla="*/ 443 w 615"/>
                <a:gd name="T27" fmla="*/ 24 h 476"/>
                <a:gd name="T28" fmla="*/ 604 w 615"/>
                <a:gd name="T29" fmla="*/ 216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5" h="476">
                  <a:moveTo>
                    <a:pt x="604" y="216"/>
                  </a:moveTo>
                  <a:cubicBezTo>
                    <a:pt x="615" y="229"/>
                    <a:pt x="615" y="247"/>
                    <a:pt x="604" y="260"/>
                  </a:cubicBezTo>
                  <a:cubicBezTo>
                    <a:pt x="443" y="452"/>
                    <a:pt x="443" y="452"/>
                    <a:pt x="443" y="452"/>
                  </a:cubicBezTo>
                  <a:cubicBezTo>
                    <a:pt x="430" y="467"/>
                    <a:pt x="411" y="476"/>
                    <a:pt x="391" y="476"/>
                  </a:cubicBezTo>
                  <a:cubicBezTo>
                    <a:pt x="25" y="476"/>
                    <a:pt x="25" y="476"/>
                    <a:pt x="25" y="476"/>
                  </a:cubicBezTo>
                  <a:cubicBezTo>
                    <a:pt x="16" y="476"/>
                    <a:pt x="8" y="471"/>
                    <a:pt x="4" y="463"/>
                  </a:cubicBezTo>
                  <a:cubicBezTo>
                    <a:pt x="0" y="455"/>
                    <a:pt x="2" y="445"/>
                    <a:pt x="7" y="439"/>
                  </a:cubicBezTo>
                  <a:cubicBezTo>
                    <a:pt x="158" y="260"/>
                    <a:pt x="158" y="260"/>
                    <a:pt x="158" y="260"/>
                  </a:cubicBezTo>
                  <a:cubicBezTo>
                    <a:pt x="168" y="247"/>
                    <a:pt x="168" y="229"/>
                    <a:pt x="158" y="216"/>
                  </a:cubicBezTo>
                  <a:cubicBezTo>
                    <a:pt x="7" y="37"/>
                    <a:pt x="7" y="37"/>
                    <a:pt x="7" y="37"/>
                  </a:cubicBezTo>
                  <a:cubicBezTo>
                    <a:pt x="2" y="30"/>
                    <a:pt x="0" y="21"/>
                    <a:pt x="4" y="13"/>
                  </a:cubicBezTo>
                  <a:cubicBezTo>
                    <a:pt x="8" y="5"/>
                    <a:pt x="16" y="0"/>
                    <a:pt x="25" y="0"/>
                  </a:cubicBezTo>
                  <a:cubicBezTo>
                    <a:pt x="391" y="0"/>
                    <a:pt x="391" y="0"/>
                    <a:pt x="391" y="0"/>
                  </a:cubicBezTo>
                  <a:cubicBezTo>
                    <a:pt x="411" y="0"/>
                    <a:pt x="430" y="9"/>
                    <a:pt x="443" y="24"/>
                  </a:cubicBezTo>
                  <a:lnTo>
                    <a:pt x="604" y="216"/>
                  </a:lnTo>
                  <a:close/>
                </a:path>
              </a:pathLst>
            </a:custGeom>
            <a:solidFill>
              <a:schemeClr val="accent5">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a:lnSpc>
                  <a:spcPct val="110000"/>
                </a:lnSpc>
              </a:pPr>
              <a:endParaRPr lang="en-US" sz="3599" dirty="0">
                <a:latin typeface="Arial" panose="020B0604020202020204" pitchFamily="34" charset="0"/>
              </a:endParaRPr>
            </a:p>
          </p:txBody>
        </p:sp>
      </p:grpSp>
      <p:sp>
        <p:nvSpPr>
          <p:cNvPr id="26" name="TextBox 25">
            <a:extLst>
              <a:ext uri="{FF2B5EF4-FFF2-40B4-BE49-F238E27FC236}">
                <a16:creationId xmlns:a16="http://schemas.microsoft.com/office/drawing/2014/main" id="{AEF84577-1A34-4ED5-A358-028A8F5A9C60}"/>
              </a:ext>
            </a:extLst>
          </p:cNvPr>
          <p:cNvSpPr txBox="1"/>
          <p:nvPr/>
        </p:nvSpPr>
        <p:spPr>
          <a:xfrm>
            <a:off x="916652" y="3059275"/>
            <a:ext cx="263670" cy="400110"/>
          </a:xfrm>
          <a:prstGeom prst="rect">
            <a:avLst/>
          </a:prstGeom>
        </p:spPr>
        <p:txBody>
          <a:bodyPr wrap="square" rtlCol="0">
            <a:spAutoFit/>
          </a:bodyPr>
          <a:lstStyle/>
          <a:p>
            <a:pPr algn="l"/>
            <a:r>
              <a:rPr lang="en-CA" sz="2000" dirty="0">
                <a:solidFill>
                  <a:schemeClr val="tx1">
                    <a:lumMod val="50000"/>
                    <a:lumOff val="50000"/>
                  </a:schemeClr>
                </a:solidFill>
                <a:latin typeface="+mj-lt"/>
              </a:rPr>
              <a:t>2</a:t>
            </a:r>
            <a:endParaRPr lang="en-CA" sz="2000" b="0" dirty="0">
              <a:solidFill>
                <a:schemeClr val="tx1">
                  <a:lumMod val="50000"/>
                  <a:lumOff val="50000"/>
                </a:schemeClr>
              </a:solidFill>
              <a:latin typeface="+mj-lt"/>
            </a:endParaRPr>
          </a:p>
        </p:txBody>
      </p:sp>
      <p:sp>
        <p:nvSpPr>
          <p:cNvPr id="27" name="TextBox 26">
            <a:extLst>
              <a:ext uri="{FF2B5EF4-FFF2-40B4-BE49-F238E27FC236}">
                <a16:creationId xmlns:a16="http://schemas.microsoft.com/office/drawing/2014/main" id="{E2B91DB6-78F4-4B5C-AF01-630523385B63}"/>
              </a:ext>
            </a:extLst>
          </p:cNvPr>
          <p:cNvSpPr txBox="1"/>
          <p:nvPr/>
        </p:nvSpPr>
        <p:spPr>
          <a:xfrm>
            <a:off x="949469" y="4136145"/>
            <a:ext cx="248458" cy="400110"/>
          </a:xfrm>
          <a:prstGeom prst="rect">
            <a:avLst/>
          </a:prstGeom>
        </p:spPr>
        <p:txBody>
          <a:bodyPr wrap="square" rtlCol="0">
            <a:spAutoFit/>
          </a:bodyPr>
          <a:lstStyle/>
          <a:p>
            <a:pPr algn="ctr"/>
            <a:r>
              <a:rPr lang="en-CA" sz="2000" b="0" dirty="0">
                <a:solidFill>
                  <a:schemeClr val="accent5"/>
                </a:solidFill>
                <a:latin typeface="+mj-lt"/>
              </a:rPr>
              <a:t>3</a:t>
            </a:r>
          </a:p>
        </p:txBody>
      </p:sp>
      <p:pic>
        <p:nvPicPr>
          <p:cNvPr id="29" name="Graphic 28" descr="Marker with solid fill">
            <a:extLst>
              <a:ext uri="{FF2B5EF4-FFF2-40B4-BE49-F238E27FC236}">
                <a16:creationId xmlns:a16="http://schemas.microsoft.com/office/drawing/2014/main" id="{082F1717-8AEC-4F1A-A648-6235D41ED8E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650758" y="3571818"/>
            <a:ext cx="531848" cy="466533"/>
          </a:xfrm>
          <a:prstGeom prst="rect">
            <a:avLst/>
          </a:prstGeom>
        </p:spPr>
      </p:pic>
      <p:pic>
        <p:nvPicPr>
          <p:cNvPr id="24" name="Picture 23">
            <a:extLst>
              <a:ext uri="{FF2B5EF4-FFF2-40B4-BE49-F238E27FC236}">
                <a16:creationId xmlns:a16="http://schemas.microsoft.com/office/drawing/2014/main" id="{E76232EA-93AA-48BA-A572-339C4F7A75FE}"/>
              </a:ext>
            </a:extLst>
          </p:cNvPr>
          <p:cNvPicPr>
            <a:picLocks noChangeAspect="1"/>
          </p:cNvPicPr>
          <p:nvPr/>
        </p:nvPicPr>
        <p:blipFill>
          <a:blip r:embed="rId7"/>
          <a:stretch>
            <a:fillRect/>
          </a:stretch>
        </p:blipFill>
        <p:spPr>
          <a:xfrm>
            <a:off x="6628903" y="2242776"/>
            <a:ext cx="4160226" cy="2336222"/>
          </a:xfrm>
          <a:prstGeom prst="rect">
            <a:avLst/>
          </a:prstGeom>
          <a:effectLst>
            <a:outerShdw blurRad="63500" sx="102000" sy="102000" algn="ctr" rotWithShape="0">
              <a:prstClr val="black">
                <a:alpha val="40000"/>
              </a:prstClr>
            </a:outerShdw>
          </a:effectLst>
        </p:spPr>
      </p:pic>
      <p:grpSp>
        <p:nvGrpSpPr>
          <p:cNvPr id="37" name="Group 36">
            <a:extLst>
              <a:ext uri="{FF2B5EF4-FFF2-40B4-BE49-F238E27FC236}">
                <a16:creationId xmlns:a16="http://schemas.microsoft.com/office/drawing/2014/main" id="{DBA6F506-205A-4E25-A33C-2557162B6FC9}"/>
              </a:ext>
            </a:extLst>
          </p:cNvPr>
          <p:cNvGrpSpPr/>
          <p:nvPr/>
        </p:nvGrpSpPr>
        <p:grpSpPr>
          <a:xfrm rot="5400000">
            <a:off x="803182" y="2142408"/>
            <a:ext cx="509997" cy="798345"/>
            <a:chOff x="728269" y="2005424"/>
            <a:chExt cx="2668627" cy="2222944"/>
          </a:xfrm>
        </p:grpSpPr>
        <p:sp>
          <p:nvSpPr>
            <p:cNvPr id="38" name="Freeform 5">
              <a:extLst>
                <a:ext uri="{FF2B5EF4-FFF2-40B4-BE49-F238E27FC236}">
                  <a16:creationId xmlns:a16="http://schemas.microsoft.com/office/drawing/2014/main" id="{5E8BC425-493F-4DB9-ACC7-73C4ACEA6263}"/>
                </a:ext>
              </a:extLst>
            </p:cNvPr>
            <p:cNvSpPr>
              <a:spLocks/>
            </p:cNvSpPr>
            <p:nvPr/>
          </p:nvSpPr>
          <p:spPr bwMode="auto">
            <a:xfrm>
              <a:off x="739269" y="2100797"/>
              <a:ext cx="2646619" cy="2127571"/>
            </a:xfrm>
            <a:custGeom>
              <a:avLst/>
              <a:gdLst>
                <a:gd name="T0" fmla="*/ 610 w 610"/>
                <a:gd name="T1" fmla="*/ 216 h 488"/>
                <a:gd name="T2" fmla="*/ 592 w 610"/>
                <a:gd name="T3" fmla="*/ 216 h 488"/>
                <a:gd name="T4" fmla="*/ 441 w 610"/>
                <a:gd name="T5" fmla="*/ 36 h 488"/>
                <a:gd name="T6" fmla="*/ 389 w 610"/>
                <a:gd name="T7" fmla="*/ 12 h 488"/>
                <a:gd name="T8" fmla="*/ 42 w 610"/>
                <a:gd name="T9" fmla="*/ 12 h 488"/>
                <a:gd name="T10" fmla="*/ 42 w 610"/>
                <a:gd name="T11" fmla="*/ 0 h 488"/>
                <a:gd name="T12" fmla="*/ 0 w 610"/>
                <a:gd name="T13" fmla="*/ 0 h 488"/>
                <a:gd name="T14" fmla="*/ 0 w 610"/>
                <a:gd name="T15" fmla="*/ 34 h 488"/>
                <a:gd name="T16" fmla="*/ 0 w 610"/>
                <a:gd name="T17" fmla="*/ 34 h 488"/>
                <a:gd name="T18" fmla="*/ 5 w 610"/>
                <a:gd name="T19" fmla="*/ 49 h 488"/>
                <a:gd name="T20" fmla="*/ 156 w 610"/>
                <a:gd name="T21" fmla="*/ 228 h 488"/>
                <a:gd name="T22" fmla="*/ 156 w 610"/>
                <a:gd name="T23" fmla="*/ 272 h 488"/>
                <a:gd name="T24" fmla="*/ 22 w 610"/>
                <a:gd name="T25" fmla="*/ 431 h 488"/>
                <a:gd name="T26" fmla="*/ 0 w 610"/>
                <a:gd name="T27" fmla="*/ 431 h 488"/>
                <a:gd name="T28" fmla="*/ 0 w 610"/>
                <a:gd name="T29" fmla="*/ 465 h 488"/>
                <a:gd name="T30" fmla="*/ 0 w 610"/>
                <a:gd name="T31" fmla="*/ 465 h 488"/>
                <a:gd name="T32" fmla="*/ 2 w 610"/>
                <a:gd name="T33" fmla="*/ 475 h 488"/>
                <a:gd name="T34" fmla="*/ 23 w 610"/>
                <a:gd name="T35" fmla="*/ 488 h 488"/>
                <a:gd name="T36" fmla="*/ 389 w 610"/>
                <a:gd name="T37" fmla="*/ 488 h 488"/>
                <a:gd name="T38" fmla="*/ 441 w 610"/>
                <a:gd name="T39" fmla="*/ 464 h 488"/>
                <a:gd name="T40" fmla="*/ 602 w 610"/>
                <a:gd name="T41" fmla="*/ 272 h 488"/>
                <a:gd name="T42" fmla="*/ 610 w 610"/>
                <a:gd name="T43" fmla="*/ 250 h 488"/>
                <a:gd name="T44" fmla="*/ 610 w 610"/>
                <a:gd name="T45" fmla="*/ 250 h 488"/>
                <a:gd name="T46" fmla="*/ 610 w 610"/>
                <a:gd name="T47" fmla="*/ 216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10" h="488">
                  <a:moveTo>
                    <a:pt x="610" y="216"/>
                  </a:moveTo>
                  <a:cubicBezTo>
                    <a:pt x="592" y="216"/>
                    <a:pt x="592" y="216"/>
                    <a:pt x="592" y="216"/>
                  </a:cubicBezTo>
                  <a:cubicBezTo>
                    <a:pt x="441" y="36"/>
                    <a:pt x="441" y="36"/>
                    <a:pt x="441" y="36"/>
                  </a:cubicBezTo>
                  <a:cubicBezTo>
                    <a:pt x="428" y="21"/>
                    <a:pt x="409" y="12"/>
                    <a:pt x="389" y="12"/>
                  </a:cubicBezTo>
                  <a:cubicBezTo>
                    <a:pt x="42" y="12"/>
                    <a:pt x="42" y="12"/>
                    <a:pt x="42" y="12"/>
                  </a:cubicBezTo>
                  <a:cubicBezTo>
                    <a:pt x="42" y="0"/>
                    <a:pt x="42" y="0"/>
                    <a:pt x="42" y="0"/>
                  </a:cubicBezTo>
                  <a:cubicBezTo>
                    <a:pt x="0" y="0"/>
                    <a:pt x="0" y="0"/>
                    <a:pt x="0" y="0"/>
                  </a:cubicBezTo>
                  <a:cubicBezTo>
                    <a:pt x="0" y="34"/>
                    <a:pt x="0" y="34"/>
                    <a:pt x="0" y="34"/>
                  </a:cubicBezTo>
                  <a:cubicBezTo>
                    <a:pt x="0" y="34"/>
                    <a:pt x="0" y="34"/>
                    <a:pt x="0" y="34"/>
                  </a:cubicBezTo>
                  <a:cubicBezTo>
                    <a:pt x="0" y="40"/>
                    <a:pt x="2" y="45"/>
                    <a:pt x="5" y="49"/>
                  </a:cubicBezTo>
                  <a:cubicBezTo>
                    <a:pt x="156" y="228"/>
                    <a:pt x="156" y="228"/>
                    <a:pt x="156" y="228"/>
                  </a:cubicBezTo>
                  <a:cubicBezTo>
                    <a:pt x="166" y="241"/>
                    <a:pt x="166" y="259"/>
                    <a:pt x="156" y="272"/>
                  </a:cubicBezTo>
                  <a:cubicBezTo>
                    <a:pt x="22" y="431"/>
                    <a:pt x="22" y="431"/>
                    <a:pt x="22" y="431"/>
                  </a:cubicBezTo>
                  <a:cubicBezTo>
                    <a:pt x="0" y="431"/>
                    <a:pt x="0" y="431"/>
                    <a:pt x="0" y="431"/>
                  </a:cubicBezTo>
                  <a:cubicBezTo>
                    <a:pt x="0" y="465"/>
                    <a:pt x="0" y="465"/>
                    <a:pt x="0" y="465"/>
                  </a:cubicBezTo>
                  <a:cubicBezTo>
                    <a:pt x="0" y="465"/>
                    <a:pt x="0" y="465"/>
                    <a:pt x="0" y="465"/>
                  </a:cubicBezTo>
                  <a:cubicBezTo>
                    <a:pt x="0" y="469"/>
                    <a:pt x="1" y="472"/>
                    <a:pt x="2" y="475"/>
                  </a:cubicBezTo>
                  <a:cubicBezTo>
                    <a:pt x="6" y="483"/>
                    <a:pt x="14" y="488"/>
                    <a:pt x="23" y="488"/>
                  </a:cubicBezTo>
                  <a:cubicBezTo>
                    <a:pt x="389" y="488"/>
                    <a:pt x="389" y="488"/>
                    <a:pt x="389" y="488"/>
                  </a:cubicBezTo>
                  <a:cubicBezTo>
                    <a:pt x="409" y="488"/>
                    <a:pt x="428" y="479"/>
                    <a:pt x="441" y="464"/>
                  </a:cubicBezTo>
                  <a:cubicBezTo>
                    <a:pt x="602" y="272"/>
                    <a:pt x="602" y="272"/>
                    <a:pt x="602" y="272"/>
                  </a:cubicBezTo>
                  <a:cubicBezTo>
                    <a:pt x="607" y="265"/>
                    <a:pt x="610" y="258"/>
                    <a:pt x="610" y="250"/>
                  </a:cubicBezTo>
                  <a:cubicBezTo>
                    <a:pt x="610" y="250"/>
                    <a:pt x="610" y="250"/>
                    <a:pt x="610" y="250"/>
                  </a:cubicBezTo>
                  <a:lnTo>
                    <a:pt x="610" y="216"/>
                  </a:lnTo>
                  <a:close/>
                </a:path>
              </a:pathLst>
            </a:custGeom>
            <a:solidFill>
              <a:schemeClr val="tx2">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a:lnSpc>
                  <a:spcPct val="110000"/>
                </a:lnSpc>
              </a:pPr>
              <a:endParaRPr lang="en-US" sz="3599" dirty="0">
                <a:latin typeface="Arial" panose="020B0604020202020204" pitchFamily="34" charset="0"/>
              </a:endParaRPr>
            </a:p>
          </p:txBody>
        </p:sp>
        <p:sp>
          <p:nvSpPr>
            <p:cNvPr id="39" name="Freeform 6">
              <a:extLst>
                <a:ext uri="{FF2B5EF4-FFF2-40B4-BE49-F238E27FC236}">
                  <a16:creationId xmlns:a16="http://schemas.microsoft.com/office/drawing/2014/main" id="{BC0CC8E4-E88F-4009-9CAE-6EF7516483D4}"/>
                </a:ext>
              </a:extLst>
            </p:cNvPr>
            <p:cNvSpPr>
              <a:spLocks/>
            </p:cNvSpPr>
            <p:nvPr/>
          </p:nvSpPr>
          <p:spPr bwMode="auto">
            <a:xfrm>
              <a:off x="728269" y="2005424"/>
              <a:ext cx="2668627" cy="2074382"/>
            </a:xfrm>
            <a:custGeom>
              <a:avLst/>
              <a:gdLst>
                <a:gd name="T0" fmla="*/ 604 w 615"/>
                <a:gd name="T1" fmla="*/ 216 h 476"/>
                <a:gd name="T2" fmla="*/ 604 w 615"/>
                <a:gd name="T3" fmla="*/ 260 h 476"/>
                <a:gd name="T4" fmla="*/ 443 w 615"/>
                <a:gd name="T5" fmla="*/ 452 h 476"/>
                <a:gd name="T6" fmla="*/ 391 w 615"/>
                <a:gd name="T7" fmla="*/ 476 h 476"/>
                <a:gd name="T8" fmla="*/ 25 w 615"/>
                <a:gd name="T9" fmla="*/ 476 h 476"/>
                <a:gd name="T10" fmla="*/ 4 w 615"/>
                <a:gd name="T11" fmla="*/ 463 h 476"/>
                <a:gd name="T12" fmla="*/ 7 w 615"/>
                <a:gd name="T13" fmla="*/ 439 h 476"/>
                <a:gd name="T14" fmla="*/ 158 w 615"/>
                <a:gd name="T15" fmla="*/ 260 h 476"/>
                <a:gd name="T16" fmla="*/ 158 w 615"/>
                <a:gd name="T17" fmla="*/ 216 h 476"/>
                <a:gd name="T18" fmla="*/ 7 w 615"/>
                <a:gd name="T19" fmla="*/ 37 h 476"/>
                <a:gd name="T20" fmla="*/ 4 w 615"/>
                <a:gd name="T21" fmla="*/ 13 h 476"/>
                <a:gd name="T22" fmla="*/ 25 w 615"/>
                <a:gd name="T23" fmla="*/ 0 h 476"/>
                <a:gd name="T24" fmla="*/ 391 w 615"/>
                <a:gd name="T25" fmla="*/ 0 h 476"/>
                <a:gd name="T26" fmla="*/ 443 w 615"/>
                <a:gd name="T27" fmla="*/ 24 h 476"/>
                <a:gd name="T28" fmla="*/ 604 w 615"/>
                <a:gd name="T29" fmla="*/ 216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5" h="476">
                  <a:moveTo>
                    <a:pt x="604" y="216"/>
                  </a:moveTo>
                  <a:cubicBezTo>
                    <a:pt x="615" y="229"/>
                    <a:pt x="615" y="247"/>
                    <a:pt x="604" y="260"/>
                  </a:cubicBezTo>
                  <a:cubicBezTo>
                    <a:pt x="443" y="452"/>
                    <a:pt x="443" y="452"/>
                    <a:pt x="443" y="452"/>
                  </a:cubicBezTo>
                  <a:cubicBezTo>
                    <a:pt x="430" y="467"/>
                    <a:pt x="411" y="476"/>
                    <a:pt x="391" y="476"/>
                  </a:cubicBezTo>
                  <a:cubicBezTo>
                    <a:pt x="25" y="476"/>
                    <a:pt x="25" y="476"/>
                    <a:pt x="25" y="476"/>
                  </a:cubicBezTo>
                  <a:cubicBezTo>
                    <a:pt x="16" y="476"/>
                    <a:pt x="8" y="471"/>
                    <a:pt x="4" y="463"/>
                  </a:cubicBezTo>
                  <a:cubicBezTo>
                    <a:pt x="0" y="455"/>
                    <a:pt x="2" y="445"/>
                    <a:pt x="7" y="439"/>
                  </a:cubicBezTo>
                  <a:cubicBezTo>
                    <a:pt x="158" y="260"/>
                    <a:pt x="158" y="260"/>
                    <a:pt x="158" y="260"/>
                  </a:cubicBezTo>
                  <a:cubicBezTo>
                    <a:pt x="168" y="247"/>
                    <a:pt x="168" y="229"/>
                    <a:pt x="158" y="216"/>
                  </a:cubicBezTo>
                  <a:cubicBezTo>
                    <a:pt x="7" y="37"/>
                    <a:pt x="7" y="37"/>
                    <a:pt x="7" y="37"/>
                  </a:cubicBezTo>
                  <a:cubicBezTo>
                    <a:pt x="2" y="30"/>
                    <a:pt x="0" y="21"/>
                    <a:pt x="4" y="13"/>
                  </a:cubicBezTo>
                  <a:cubicBezTo>
                    <a:pt x="8" y="5"/>
                    <a:pt x="16" y="0"/>
                    <a:pt x="25" y="0"/>
                  </a:cubicBezTo>
                  <a:cubicBezTo>
                    <a:pt x="391" y="0"/>
                    <a:pt x="391" y="0"/>
                    <a:pt x="391" y="0"/>
                  </a:cubicBezTo>
                  <a:cubicBezTo>
                    <a:pt x="411" y="0"/>
                    <a:pt x="430" y="9"/>
                    <a:pt x="443" y="24"/>
                  </a:cubicBezTo>
                  <a:lnTo>
                    <a:pt x="604" y="216"/>
                  </a:lnTo>
                  <a:close/>
                </a:path>
              </a:pathLst>
            </a:custGeom>
            <a:solidFill>
              <a:schemeClr val="bg2">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a:lnSpc>
                  <a:spcPct val="110000"/>
                </a:lnSpc>
              </a:pPr>
              <a:endParaRPr lang="en-US" sz="3599" dirty="0">
                <a:latin typeface="Arial" panose="020B0604020202020204" pitchFamily="34" charset="0"/>
              </a:endParaRPr>
            </a:p>
          </p:txBody>
        </p:sp>
      </p:grpSp>
      <p:sp>
        <p:nvSpPr>
          <p:cNvPr id="40" name="TextBox 39">
            <a:extLst>
              <a:ext uri="{FF2B5EF4-FFF2-40B4-BE49-F238E27FC236}">
                <a16:creationId xmlns:a16="http://schemas.microsoft.com/office/drawing/2014/main" id="{8252FFB0-DB07-4018-9EF6-A1CEB3BB66E8}"/>
              </a:ext>
            </a:extLst>
          </p:cNvPr>
          <p:cNvSpPr txBox="1"/>
          <p:nvPr/>
        </p:nvSpPr>
        <p:spPr>
          <a:xfrm>
            <a:off x="910782" y="2395416"/>
            <a:ext cx="263670" cy="400110"/>
          </a:xfrm>
          <a:prstGeom prst="rect">
            <a:avLst/>
          </a:prstGeom>
        </p:spPr>
        <p:txBody>
          <a:bodyPr wrap="square" rtlCol="0">
            <a:spAutoFit/>
          </a:bodyPr>
          <a:lstStyle/>
          <a:p>
            <a:pPr algn="l"/>
            <a:r>
              <a:rPr lang="en-CA" sz="2000" dirty="0">
                <a:solidFill>
                  <a:schemeClr val="tx1">
                    <a:lumMod val="50000"/>
                    <a:lumOff val="50000"/>
                  </a:schemeClr>
                </a:solidFill>
                <a:latin typeface="+mj-lt"/>
              </a:rPr>
              <a:t>1</a:t>
            </a:r>
            <a:endParaRPr lang="en-CA" sz="2000" b="0" dirty="0">
              <a:solidFill>
                <a:schemeClr val="tx1">
                  <a:lumMod val="50000"/>
                  <a:lumOff val="50000"/>
                </a:schemeClr>
              </a:solidFill>
              <a:latin typeface="+mj-lt"/>
            </a:endParaRPr>
          </a:p>
        </p:txBody>
      </p:sp>
    </p:spTree>
    <p:extLst>
      <p:ext uri="{BB962C8B-B14F-4D97-AF65-F5344CB8AC3E}">
        <p14:creationId xmlns:p14="http://schemas.microsoft.com/office/powerpoint/2010/main" val="29625796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8E2FB-5F0E-46A0-B38B-BDA3A0137117}"/>
              </a:ext>
            </a:extLst>
          </p:cNvPr>
          <p:cNvSpPr>
            <a:spLocks noGrp="1"/>
          </p:cNvSpPr>
          <p:nvPr>
            <p:ph type="title"/>
          </p:nvPr>
        </p:nvSpPr>
        <p:spPr/>
        <p:txBody>
          <a:bodyPr/>
          <a:lstStyle/>
          <a:p>
            <a:r>
              <a:rPr lang="en-US" dirty="0"/>
              <a:t>Appendix: Salary options for WFA employees</a:t>
            </a:r>
            <a:endParaRPr lang="en-CA" dirty="0"/>
          </a:p>
        </p:txBody>
      </p:sp>
      <p:sp>
        <p:nvSpPr>
          <p:cNvPr id="4" name="Rectangle: Top Corners Rounded 3">
            <a:extLst>
              <a:ext uri="{FF2B5EF4-FFF2-40B4-BE49-F238E27FC236}">
                <a16:creationId xmlns:a16="http://schemas.microsoft.com/office/drawing/2014/main" id="{8A585431-9B8B-4350-AD95-603B4C9C5DCB}"/>
              </a:ext>
            </a:extLst>
          </p:cNvPr>
          <p:cNvSpPr/>
          <p:nvPr/>
        </p:nvSpPr>
        <p:spPr>
          <a:xfrm>
            <a:off x="354103" y="1124914"/>
            <a:ext cx="4480139" cy="409481"/>
          </a:xfrm>
          <a:prstGeom prst="round2SameRect">
            <a:avLst>
              <a:gd name="adj1" fmla="val 50000"/>
              <a:gd name="adj2" fmla="val 0"/>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2"/>
                </a:solidFill>
                <a:latin typeface="+mj-lt"/>
              </a:rPr>
              <a:t>Option 1: Pay by employer location</a:t>
            </a:r>
            <a:endParaRPr lang="en-CA" sz="1400" dirty="0">
              <a:solidFill>
                <a:schemeClr val="tx2"/>
              </a:solidFill>
              <a:latin typeface="+mj-lt"/>
            </a:endParaRPr>
          </a:p>
        </p:txBody>
      </p:sp>
      <p:sp>
        <p:nvSpPr>
          <p:cNvPr id="5" name="Rectangle 4">
            <a:extLst>
              <a:ext uri="{FF2B5EF4-FFF2-40B4-BE49-F238E27FC236}">
                <a16:creationId xmlns:a16="http://schemas.microsoft.com/office/drawing/2014/main" id="{89E1CD1A-BC42-4F9F-B93E-1A32D45ACFC7}"/>
              </a:ext>
            </a:extLst>
          </p:cNvPr>
          <p:cNvSpPr/>
          <p:nvPr/>
        </p:nvSpPr>
        <p:spPr>
          <a:xfrm>
            <a:off x="354105" y="1534394"/>
            <a:ext cx="4480140" cy="46399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200"/>
              </a:spcBef>
            </a:pPr>
            <a:r>
              <a:rPr lang="en-US" sz="1400" dirty="0">
                <a:solidFill>
                  <a:schemeClr val="tx1"/>
                </a:solidFill>
              </a:rPr>
              <a:t>Rate of pay (regardless of currency) is determined by market data of the employer’s headquarters location rather than the employee’s location.</a:t>
            </a:r>
          </a:p>
          <a:p>
            <a:pPr>
              <a:spcBef>
                <a:spcPts val="200"/>
              </a:spcBef>
            </a:pPr>
            <a:r>
              <a:rPr lang="en-US" sz="1400" b="1" dirty="0">
                <a:solidFill>
                  <a:schemeClr val="tx1"/>
                </a:solidFill>
              </a:rPr>
              <a:t>Benefits: </a:t>
            </a:r>
          </a:p>
          <a:p>
            <a:pPr marL="285750" indent="-285750">
              <a:spcBef>
                <a:spcPts val="200"/>
              </a:spcBef>
              <a:buFont typeface="Arial" panose="020B0604020202020204" pitchFamily="34" charset="0"/>
              <a:buChar char="•"/>
            </a:pPr>
            <a:r>
              <a:rPr lang="en-US" sz="1400" dirty="0">
                <a:solidFill>
                  <a:schemeClr val="tx1"/>
                </a:solidFill>
              </a:rPr>
              <a:t>Simplest way to manage WFA compensation </a:t>
            </a:r>
          </a:p>
          <a:p>
            <a:pPr marL="285750" indent="-285750">
              <a:spcBef>
                <a:spcPts val="200"/>
              </a:spcBef>
              <a:buFont typeface="Arial" panose="020B0604020202020204" pitchFamily="34" charset="0"/>
              <a:buChar char="•"/>
            </a:pPr>
            <a:r>
              <a:rPr lang="en-US" sz="1400" dirty="0">
                <a:solidFill>
                  <a:schemeClr val="tx1"/>
                </a:solidFill>
              </a:rPr>
              <a:t>Minimizes the risk of employees feeling undervalued if they are being paid less than their coworkers due to location differences </a:t>
            </a:r>
          </a:p>
          <a:p>
            <a:pPr marL="285750" indent="-285750">
              <a:spcBef>
                <a:spcPts val="200"/>
              </a:spcBef>
              <a:buFont typeface="Arial" panose="020B0604020202020204" pitchFamily="34" charset="0"/>
              <a:buChar char="•"/>
            </a:pPr>
            <a:r>
              <a:rPr lang="en-US" sz="1400" dirty="0">
                <a:solidFill>
                  <a:schemeClr val="tx1"/>
                </a:solidFill>
              </a:rPr>
              <a:t>Market data only needs to be collected for one region </a:t>
            </a:r>
          </a:p>
          <a:p>
            <a:pPr>
              <a:spcBef>
                <a:spcPts val="200"/>
              </a:spcBef>
            </a:pPr>
            <a:r>
              <a:rPr lang="en-US" sz="1400" b="1" dirty="0">
                <a:solidFill>
                  <a:schemeClr val="tx1"/>
                </a:solidFill>
              </a:rPr>
              <a:t>Cautions:</a:t>
            </a:r>
          </a:p>
          <a:p>
            <a:pPr marL="285750" indent="-285750">
              <a:spcBef>
                <a:spcPts val="200"/>
              </a:spcBef>
              <a:buFont typeface="Arial" panose="020B0604020202020204" pitchFamily="34" charset="0"/>
              <a:buChar char="•"/>
            </a:pPr>
            <a:r>
              <a:rPr lang="en-US" sz="1400" dirty="0">
                <a:solidFill>
                  <a:schemeClr val="tx1"/>
                </a:solidFill>
              </a:rPr>
              <a:t>Jurisdictional requirements in some geographic locations may not allow for this approach to be used</a:t>
            </a:r>
          </a:p>
          <a:p>
            <a:pPr marL="285750" indent="-285750">
              <a:spcBef>
                <a:spcPts val="200"/>
              </a:spcBef>
              <a:buFont typeface="Arial" panose="020B0604020202020204" pitchFamily="34" charset="0"/>
              <a:buChar char="•"/>
            </a:pPr>
            <a:r>
              <a:rPr lang="en-US" sz="1400" dirty="0">
                <a:solidFill>
                  <a:schemeClr val="tx1"/>
                </a:solidFill>
              </a:rPr>
              <a:t>Possibility of underpaying employees if they live in locations with higher living costs and wages</a:t>
            </a:r>
          </a:p>
          <a:p>
            <a:pPr>
              <a:spcBef>
                <a:spcPts val="200"/>
              </a:spcBef>
            </a:pPr>
            <a:r>
              <a:rPr lang="en-US" sz="1400" b="1" dirty="0">
                <a:solidFill>
                  <a:schemeClr val="tx1"/>
                </a:solidFill>
              </a:rPr>
              <a:t>Use cases: </a:t>
            </a:r>
          </a:p>
          <a:p>
            <a:pPr marL="285750" indent="-285750">
              <a:spcBef>
                <a:spcPts val="200"/>
              </a:spcBef>
              <a:buFont typeface="Arial" panose="020B0604020202020204" pitchFamily="34" charset="0"/>
              <a:buChar char="•"/>
            </a:pPr>
            <a:r>
              <a:rPr lang="en-CA" sz="1400" dirty="0">
                <a:solidFill>
                  <a:schemeClr val="tx1"/>
                </a:solidFill>
              </a:rPr>
              <a:t>Organizations who do not have the capacity to support more resource-intensive compensation strategies (i.e. pay by employee location)</a:t>
            </a:r>
          </a:p>
          <a:p>
            <a:pPr marL="285750" indent="-285750">
              <a:spcBef>
                <a:spcPts val="200"/>
              </a:spcBef>
              <a:buFont typeface="Arial" panose="020B0604020202020204" pitchFamily="34" charset="0"/>
              <a:buChar char="•"/>
            </a:pPr>
            <a:r>
              <a:rPr lang="en-US" sz="1400" dirty="0">
                <a:solidFill>
                  <a:schemeClr val="tx1"/>
                </a:solidFill>
              </a:rPr>
              <a:t>Organizations with a small number of WFA employees</a:t>
            </a:r>
          </a:p>
        </p:txBody>
      </p:sp>
      <p:sp>
        <p:nvSpPr>
          <p:cNvPr id="8" name="Rectangle: Top Corners Rounded 7">
            <a:extLst>
              <a:ext uri="{FF2B5EF4-FFF2-40B4-BE49-F238E27FC236}">
                <a16:creationId xmlns:a16="http://schemas.microsoft.com/office/drawing/2014/main" id="{033195B8-14A4-4942-863C-96B34D6B24A8}"/>
              </a:ext>
            </a:extLst>
          </p:cNvPr>
          <p:cNvSpPr/>
          <p:nvPr/>
        </p:nvSpPr>
        <p:spPr>
          <a:xfrm>
            <a:off x="5191432" y="1121862"/>
            <a:ext cx="6648050" cy="409481"/>
          </a:xfrm>
          <a:prstGeom prst="round2SameRect">
            <a:avLst>
              <a:gd name="adj1" fmla="val 50000"/>
              <a:gd name="adj2" fmla="val 0"/>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2"/>
                </a:solidFill>
                <a:latin typeface="+mj-lt"/>
              </a:rPr>
              <a:t>Option 2: Pay by employee location</a:t>
            </a:r>
            <a:endParaRPr lang="en-CA" sz="1400" dirty="0">
              <a:solidFill>
                <a:schemeClr val="tx2"/>
              </a:solidFill>
              <a:latin typeface="+mj-lt"/>
            </a:endParaRPr>
          </a:p>
        </p:txBody>
      </p:sp>
      <p:sp>
        <p:nvSpPr>
          <p:cNvPr id="9" name="Rectangle 8">
            <a:extLst>
              <a:ext uri="{FF2B5EF4-FFF2-40B4-BE49-F238E27FC236}">
                <a16:creationId xmlns:a16="http://schemas.microsoft.com/office/drawing/2014/main" id="{E223703E-DA2F-455D-982C-545EA90F688A}"/>
              </a:ext>
            </a:extLst>
          </p:cNvPr>
          <p:cNvSpPr/>
          <p:nvPr/>
        </p:nvSpPr>
        <p:spPr>
          <a:xfrm>
            <a:off x="5191433" y="1534395"/>
            <a:ext cx="6648050" cy="46399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200"/>
              </a:spcBef>
            </a:pPr>
            <a:r>
              <a:rPr lang="en-US" sz="1400" dirty="0">
                <a:solidFill>
                  <a:schemeClr val="tx1"/>
                </a:solidFill>
              </a:rPr>
              <a:t>Rate of pay (regardless of currency) is based on the market data and/or cost of living in the employee’s location. </a:t>
            </a:r>
          </a:p>
          <a:p>
            <a:pPr>
              <a:spcBef>
                <a:spcPts val="200"/>
              </a:spcBef>
            </a:pPr>
            <a:r>
              <a:rPr lang="en-US" sz="1400" b="1" dirty="0">
                <a:solidFill>
                  <a:schemeClr val="tx1"/>
                </a:solidFill>
              </a:rPr>
              <a:t>Benefits: </a:t>
            </a:r>
          </a:p>
          <a:p>
            <a:pPr marL="285750" indent="-285750">
              <a:spcBef>
                <a:spcPts val="200"/>
              </a:spcBef>
              <a:buFont typeface="Arial" panose="020B0604020202020204" pitchFamily="34" charset="0"/>
              <a:buChar char="•"/>
            </a:pPr>
            <a:r>
              <a:rPr lang="en-US" sz="1400" dirty="0">
                <a:solidFill>
                  <a:schemeClr val="tx1"/>
                </a:solidFill>
              </a:rPr>
              <a:t>Cost effective for organizations if employees live in lower cost of living locations </a:t>
            </a:r>
          </a:p>
          <a:p>
            <a:pPr marL="285750" indent="-285750">
              <a:spcBef>
                <a:spcPts val="200"/>
              </a:spcBef>
              <a:buFont typeface="Arial" panose="020B0604020202020204" pitchFamily="34" charset="0"/>
              <a:buChar char="•"/>
            </a:pPr>
            <a:r>
              <a:rPr lang="en-US" sz="1400" dirty="0">
                <a:solidFill>
                  <a:schemeClr val="tx1"/>
                </a:solidFill>
              </a:rPr>
              <a:t>Compensation is more accurate as it is adjusted to living costs and the local labor market</a:t>
            </a:r>
          </a:p>
          <a:p>
            <a:pPr>
              <a:spcBef>
                <a:spcPts val="200"/>
              </a:spcBef>
            </a:pPr>
            <a:r>
              <a:rPr lang="en-US" sz="1400" b="1" dirty="0">
                <a:solidFill>
                  <a:schemeClr val="tx1"/>
                </a:solidFill>
              </a:rPr>
              <a:t>Cautions:</a:t>
            </a:r>
          </a:p>
          <a:p>
            <a:pPr marL="285750" indent="-285750">
              <a:spcBef>
                <a:spcPts val="200"/>
              </a:spcBef>
              <a:buFont typeface="Arial" panose="020B0604020202020204" pitchFamily="34" charset="0"/>
              <a:buChar char="•"/>
            </a:pPr>
            <a:r>
              <a:rPr lang="en-US" sz="1400" dirty="0">
                <a:solidFill>
                  <a:schemeClr val="tx1"/>
                </a:solidFill>
              </a:rPr>
              <a:t>Requires frequent analysis of multiple costly salary surveys to ensure accurate and representative market data</a:t>
            </a:r>
          </a:p>
          <a:p>
            <a:pPr marL="285750" indent="-285750">
              <a:spcBef>
                <a:spcPts val="200"/>
              </a:spcBef>
              <a:buFont typeface="Arial" panose="020B0604020202020204" pitchFamily="34" charset="0"/>
              <a:buChar char="•"/>
            </a:pPr>
            <a:r>
              <a:rPr lang="en-US" sz="1400" dirty="0">
                <a:solidFill>
                  <a:schemeClr val="tx1"/>
                </a:solidFill>
              </a:rPr>
              <a:t>May be perceived as unfair among employees receiving lower compensation due to location only, resulting in retention issues and lower engagement, especially if talent competitors are not pursuing this compensation approach</a:t>
            </a:r>
          </a:p>
          <a:p>
            <a:pPr marL="285750" indent="-285750">
              <a:spcBef>
                <a:spcPts val="200"/>
              </a:spcBef>
              <a:buFont typeface="Arial" panose="020B0604020202020204" pitchFamily="34" charset="0"/>
              <a:buChar char="•"/>
            </a:pPr>
            <a:r>
              <a:rPr lang="en-US" sz="1400" dirty="0">
                <a:solidFill>
                  <a:schemeClr val="tx1"/>
                </a:solidFill>
              </a:rPr>
              <a:t>Requires close collaboration with legal counsel and the DEI committee to ensure there are no pay equity risks or DEI implications of paying employees differently according to location </a:t>
            </a:r>
          </a:p>
          <a:p>
            <a:pPr>
              <a:spcBef>
                <a:spcPts val="200"/>
              </a:spcBef>
            </a:pPr>
            <a:r>
              <a:rPr lang="en-US" sz="1400" b="1" dirty="0">
                <a:solidFill>
                  <a:schemeClr val="tx1"/>
                </a:solidFill>
              </a:rPr>
              <a:t>Use cases: </a:t>
            </a:r>
          </a:p>
          <a:p>
            <a:pPr marL="285750" indent="-285750">
              <a:spcBef>
                <a:spcPts val="200"/>
              </a:spcBef>
              <a:buFont typeface="Arial" panose="020B0604020202020204" pitchFamily="34" charset="0"/>
              <a:buChar char="•"/>
            </a:pPr>
            <a:r>
              <a:rPr lang="en-US" sz="1400" dirty="0">
                <a:solidFill>
                  <a:schemeClr val="tx1"/>
                </a:solidFill>
              </a:rPr>
              <a:t>Organizations with roles that have significant jurisdictional requirements that must be complied with (e.g. heavily regulated industries)</a:t>
            </a:r>
          </a:p>
          <a:p>
            <a:pPr marL="285750" indent="-285750">
              <a:spcBef>
                <a:spcPts val="200"/>
              </a:spcBef>
              <a:buFont typeface="Arial" panose="020B0604020202020204" pitchFamily="34" charset="0"/>
              <a:buChar char="•"/>
            </a:pPr>
            <a:r>
              <a:rPr lang="en-US" sz="1400" dirty="0">
                <a:solidFill>
                  <a:schemeClr val="tx1"/>
                </a:solidFill>
              </a:rPr>
              <a:t>Organizations recruiting for hard-to-find skillsets in locations with higher living costs than where they are based</a:t>
            </a:r>
          </a:p>
          <a:p>
            <a:pPr marL="285750" indent="-285750">
              <a:spcBef>
                <a:spcPts val="200"/>
              </a:spcBef>
              <a:buFont typeface="Arial" panose="020B0604020202020204" pitchFamily="34" charset="0"/>
              <a:buChar char="•"/>
            </a:pPr>
            <a:r>
              <a:rPr lang="en-US" sz="1400" dirty="0">
                <a:solidFill>
                  <a:schemeClr val="tx1"/>
                </a:solidFill>
              </a:rPr>
              <a:t>Organizations with the budget to collect multiple market data sources and the capacity to adjust compensation accordingly</a:t>
            </a:r>
          </a:p>
        </p:txBody>
      </p:sp>
      <p:sp>
        <p:nvSpPr>
          <p:cNvPr id="17" name="Arrow: Pentagon 16">
            <a:extLst>
              <a:ext uri="{FF2B5EF4-FFF2-40B4-BE49-F238E27FC236}">
                <a16:creationId xmlns:a16="http://schemas.microsoft.com/office/drawing/2014/main" id="{57F7CFE7-3AB1-4331-8F16-D2135D50D36A}"/>
              </a:ext>
            </a:extLst>
          </p:cNvPr>
          <p:cNvSpPr/>
          <p:nvPr/>
        </p:nvSpPr>
        <p:spPr>
          <a:xfrm>
            <a:off x="5191433" y="6310320"/>
            <a:ext cx="6648048" cy="328460"/>
          </a:xfrm>
          <a:prstGeom prst="homePlat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accent1"/>
                </a:solidFill>
                <a:latin typeface="+mj-lt"/>
              </a:rPr>
              <a:t>Compensation approaches continue on the following slide</a:t>
            </a:r>
            <a:endParaRPr lang="en-CA" sz="1400" dirty="0">
              <a:solidFill>
                <a:schemeClr val="accent1"/>
              </a:solidFill>
              <a:latin typeface="+mj-lt"/>
            </a:endParaRPr>
          </a:p>
        </p:txBody>
      </p:sp>
    </p:spTree>
    <p:extLst>
      <p:ext uri="{BB962C8B-B14F-4D97-AF65-F5344CB8AC3E}">
        <p14:creationId xmlns:p14="http://schemas.microsoft.com/office/powerpoint/2010/main" val="38145318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8E2FB-5F0E-46A0-B38B-BDA3A0137117}"/>
              </a:ext>
            </a:extLst>
          </p:cNvPr>
          <p:cNvSpPr>
            <a:spLocks noGrp="1"/>
          </p:cNvSpPr>
          <p:nvPr>
            <p:ph type="title"/>
          </p:nvPr>
        </p:nvSpPr>
        <p:spPr/>
        <p:txBody>
          <a:bodyPr/>
          <a:lstStyle/>
          <a:p>
            <a:r>
              <a:rPr lang="en-US" dirty="0"/>
              <a:t>Appendix: Salary options for WFA employees</a:t>
            </a:r>
            <a:endParaRPr lang="en-CA" dirty="0"/>
          </a:p>
        </p:txBody>
      </p:sp>
      <p:sp>
        <p:nvSpPr>
          <p:cNvPr id="14" name="Rectangle: Top Corners Rounded 13">
            <a:extLst>
              <a:ext uri="{FF2B5EF4-FFF2-40B4-BE49-F238E27FC236}">
                <a16:creationId xmlns:a16="http://schemas.microsoft.com/office/drawing/2014/main" id="{02FC97C8-FB34-44EF-A1EF-6A6E1F24E6CC}"/>
              </a:ext>
            </a:extLst>
          </p:cNvPr>
          <p:cNvSpPr/>
          <p:nvPr/>
        </p:nvSpPr>
        <p:spPr>
          <a:xfrm>
            <a:off x="1718990" y="1455468"/>
            <a:ext cx="8351510" cy="409481"/>
          </a:xfrm>
          <a:prstGeom prst="round2SameRect">
            <a:avLst>
              <a:gd name="adj1" fmla="val 50000"/>
              <a:gd name="adj2" fmla="val 0"/>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2"/>
                </a:solidFill>
                <a:latin typeface="+mj-lt"/>
              </a:rPr>
              <a:t>Option 3: Geographically differentiated groups</a:t>
            </a:r>
            <a:endParaRPr lang="en-CA" sz="1400" dirty="0">
              <a:solidFill>
                <a:schemeClr val="tx2"/>
              </a:solidFill>
              <a:latin typeface="+mj-lt"/>
            </a:endParaRPr>
          </a:p>
        </p:txBody>
      </p:sp>
      <p:sp>
        <p:nvSpPr>
          <p:cNvPr id="15" name="Rectangle 14">
            <a:extLst>
              <a:ext uri="{FF2B5EF4-FFF2-40B4-BE49-F238E27FC236}">
                <a16:creationId xmlns:a16="http://schemas.microsoft.com/office/drawing/2014/main" id="{5FDFBE6D-2676-4F44-BDED-BDB38A3C74F6}"/>
              </a:ext>
            </a:extLst>
          </p:cNvPr>
          <p:cNvSpPr/>
          <p:nvPr/>
        </p:nvSpPr>
        <p:spPr>
          <a:xfrm>
            <a:off x="1713335" y="1876370"/>
            <a:ext cx="8351510" cy="39184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200"/>
              </a:spcBef>
            </a:pPr>
            <a:r>
              <a:rPr lang="en-US" sz="1400" dirty="0">
                <a:solidFill>
                  <a:schemeClr val="tx1"/>
                </a:solidFill>
              </a:rPr>
              <a:t>Market locations with similar costs of living and/or labor are grouped together under the same pay category (e.g. one category includes New York City and San Francisco, another category includes Toronto and Sydney). WFA employee compensation is then determined by whichever pay category location they live closest to (regardless of currency).</a:t>
            </a:r>
          </a:p>
          <a:p>
            <a:pPr>
              <a:spcBef>
                <a:spcPts val="200"/>
              </a:spcBef>
            </a:pPr>
            <a:r>
              <a:rPr lang="en-US" sz="1400" b="1" dirty="0">
                <a:solidFill>
                  <a:schemeClr val="tx1"/>
                </a:solidFill>
              </a:rPr>
              <a:t>Benefits: </a:t>
            </a:r>
          </a:p>
          <a:p>
            <a:pPr marL="285750" indent="-285750">
              <a:spcBef>
                <a:spcPts val="200"/>
              </a:spcBef>
              <a:buFont typeface="Arial" panose="020B0604020202020204" pitchFamily="34" charset="0"/>
              <a:buChar char="•"/>
            </a:pPr>
            <a:r>
              <a:rPr lang="en-US" sz="1400" dirty="0">
                <a:solidFill>
                  <a:schemeClr val="tx1"/>
                </a:solidFill>
              </a:rPr>
              <a:t>Easier to manage than pay by employee location (employers have to manage three to ten location groups rather than each employee location separately)</a:t>
            </a:r>
          </a:p>
          <a:p>
            <a:pPr marL="285750" indent="-285750">
              <a:spcBef>
                <a:spcPts val="200"/>
              </a:spcBef>
              <a:buFont typeface="Arial" panose="020B0604020202020204" pitchFamily="34" charset="0"/>
              <a:buChar char="•"/>
            </a:pPr>
            <a:r>
              <a:rPr lang="en-US" sz="1400" dirty="0">
                <a:solidFill>
                  <a:schemeClr val="tx1"/>
                </a:solidFill>
              </a:rPr>
              <a:t>Provides a more-accurate salary based on living costs and the labor market</a:t>
            </a:r>
          </a:p>
          <a:p>
            <a:pPr>
              <a:spcBef>
                <a:spcPts val="200"/>
              </a:spcBef>
            </a:pPr>
            <a:r>
              <a:rPr lang="en-US" sz="1400" b="1" dirty="0">
                <a:solidFill>
                  <a:schemeClr val="tx1"/>
                </a:solidFill>
              </a:rPr>
              <a:t>Cautions:</a:t>
            </a:r>
          </a:p>
          <a:p>
            <a:pPr marL="285750" indent="-285750">
              <a:spcBef>
                <a:spcPts val="200"/>
              </a:spcBef>
              <a:buFont typeface="Arial" panose="020B0604020202020204" pitchFamily="34" charset="0"/>
              <a:buChar char="•"/>
            </a:pPr>
            <a:r>
              <a:rPr lang="en-US" sz="1400" dirty="0">
                <a:solidFill>
                  <a:schemeClr val="tx1"/>
                </a:solidFill>
              </a:rPr>
              <a:t>Requires frequent analysis of multiple costly salary surveys to ensure accurate and representative market data</a:t>
            </a:r>
          </a:p>
          <a:p>
            <a:pPr marL="285750" indent="-285750">
              <a:spcBef>
                <a:spcPts val="200"/>
              </a:spcBef>
              <a:buFont typeface="Arial" panose="020B0604020202020204" pitchFamily="34" charset="0"/>
              <a:buChar char="•"/>
            </a:pPr>
            <a:r>
              <a:rPr lang="en-US" sz="1400" dirty="0">
                <a:solidFill>
                  <a:schemeClr val="tx1"/>
                </a:solidFill>
              </a:rPr>
              <a:t>May be perceived as unfair among employees receiving lower compensation due to location only, resulting in retention issues and lower engagement, especially if competitors are not pursuing this compensation approach</a:t>
            </a:r>
          </a:p>
          <a:p>
            <a:pPr marL="285750" indent="-285750">
              <a:spcBef>
                <a:spcPts val="200"/>
              </a:spcBef>
              <a:buFont typeface="Arial" panose="020B0604020202020204" pitchFamily="34" charset="0"/>
              <a:buChar char="•"/>
            </a:pPr>
            <a:r>
              <a:rPr lang="en-US" sz="1400" dirty="0">
                <a:solidFill>
                  <a:schemeClr val="tx1"/>
                </a:solidFill>
              </a:rPr>
              <a:t>Requires close collaboration with legal counsel and the DEI committee to ensure there are no pay equity risks or DEI implications of paying employees differently according to location </a:t>
            </a:r>
          </a:p>
          <a:p>
            <a:pPr>
              <a:spcBef>
                <a:spcPts val="200"/>
              </a:spcBef>
            </a:pPr>
            <a:r>
              <a:rPr lang="en-US" sz="1400" b="1" dirty="0">
                <a:solidFill>
                  <a:schemeClr val="tx1"/>
                </a:solidFill>
              </a:rPr>
              <a:t>Use cases: </a:t>
            </a:r>
          </a:p>
          <a:p>
            <a:pPr marL="285750" indent="-285750">
              <a:spcBef>
                <a:spcPts val="200"/>
              </a:spcBef>
              <a:buFont typeface="Arial" panose="020B0604020202020204" pitchFamily="34" charset="0"/>
              <a:buChar char="•"/>
            </a:pPr>
            <a:r>
              <a:rPr lang="en-US" sz="1400" dirty="0">
                <a:solidFill>
                  <a:schemeClr val="tx1"/>
                </a:solidFill>
              </a:rPr>
              <a:t>Larger companies with a significant portion of the workforce working from anywhere</a:t>
            </a:r>
          </a:p>
          <a:p>
            <a:pPr marL="285750" indent="-285750">
              <a:spcBef>
                <a:spcPts val="200"/>
              </a:spcBef>
              <a:buFont typeface="Arial" panose="020B0604020202020204" pitchFamily="34" charset="0"/>
              <a:buChar char="•"/>
            </a:pPr>
            <a:r>
              <a:rPr lang="en-US" sz="1400" dirty="0">
                <a:solidFill>
                  <a:schemeClr val="tx1"/>
                </a:solidFill>
              </a:rPr>
              <a:t>Organizations with multiple geographically dispersed office locations that can be used as a base for WFA employees' compensation </a:t>
            </a:r>
          </a:p>
        </p:txBody>
      </p:sp>
      <p:sp>
        <p:nvSpPr>
          <p:cNvPr id="20" name="Arrow: Pentagon 19">
            <a:extLst>
              <a:ext uri="{FF2B5EF4-FFF2-40B4-BE49-F238E27FC236}">
                <a16:creationId xmlns:a16="http://schemas.microsoft.com/office/drawing/2014/main" id="{01F01179-89A1-4E09-A9A4-FF87921DBCA8}"/>
              </a:ext>
            </a:extLst>
          </p:cNvPr>
          <p:cNvSpPr/>
          <p:nvPr/>
        </p:nvSpPr>
        <p:spPr>
          <a:xfrm>
            <a:off x="1713335" y="5999519"/>
            <a:ext cx="8351510" cy="328460"/>
          </a:xfrm>
          <a:prstGeom prst="homePlat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accent1"/>
                </a:solidFill>
                <a:latin typeface="+mj-lt"/>
              </a:rPr>
              <a:t>Compensation approaches continue on the following slide</a:t>
            </a:r>
            <a:endParaRPr lang="en-CA" sz="1400" dirty="0">
              <a:solidFill>
                <a:schemeClr val="accent1"/>
              </a:solidFill>
              <a:latin typeface="+mj-lt"/>
            </a:endParaRPr>
          </a:p>
        </p:txBody>
      </p:sp>
    </p:spTree>
    <p:extLst>
      <p:ext uri="{BB962C8B-B14F-4D97-AF65-F5344CB8AC3E}">
        <p14:creationId xmlns:p14="http://schemas.microsoft.com/office/powerpoint/2010/main" val="31864542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7588A41-987D-4018-B886-EF12C322B385}"/>
              </a:ext>
            </a:extLst>
          </p:cNvPr>
          <p:cNvSpPr>
            <a:spLocks noGrp="1"/>
          </p:cNvSpPr>
          <p:nvPr>
            <p:ph type="title"/>
          </p:nvPr>
        </p:nvSpPr>
        <p:spPr/>
        <p:txBody>
          <a:bodyPr/>
          <a:lstStyle/>
          <a:p>
            <a:r>
              <a:rPr lang="en-CA" dirty="0"/>
              <a:t>Increased work flexibility provides significant benefits to the organization</a:t>
            </a:r>
          </a:p>
        </p:txBody>
      </p:sp>
      <p:sp>
        <p:nvSpPr>
          <p:cNvPr id="13" name="Text Placeholder 6">
            <a:extLst>
              <a:ext uri="{FF2B5EF4-FFF2-40B4-BE49-F238E27FC236}">
                <a16:creationId xmlns:a16="http://schemas.microsoft.com/office/drawing/2014/main" id="{27E0AF56-5A29-4C0F-80CD-4A7D6FCD99E1}"/>
              </a:ext>
            </a:extLst>
          </p:cNvPr>
          <p:cNvSpPr txBox="1">
            <a:spLocks/>
          </p:cNvSpPr>
          <p:nvPr/>
        </p:nvSpPr>
        <p:spPr>
          <a:xfrm>
            <a:off x="6576999" y="3142299"/>
            <a:ext cx="4082794" cy="468750"/>
          </a:xfrm>
          <a:prstGeom prst="rect">
            <a:avLst/>
          </a:prstGeom>
        </p:spPr>
        <p:txBody>
          <a:bodyPr lIns="0" tIns="0" rIns="0" bIns="0" anchor="t">
            <a:noAutofit/>
          </a:bodyPr>
          <a:lstStyle>
            <a:lvl1pPr marL="0" indent="0" algn="l" defTabSz="914400" rtl="0" eaLnBrk="1" latinLnBrk="0" hangingPunct="1">
              <a:lnSpc>
                <a:spcPts val="2400"/>
              </a:lnSpc>
              <a:spcBef>
                <a:spcPts val="1000"/>
              </a:spcBef>
              <a:buFont typeface="Arial" panose="020B0604020202020204" pitchFamily="34" charset="0"/>
              <a:buNone/>
              <a:defRPr sz="2000" b="0" i="0" kern="1200" spc="0">
                <a:solidFill>
                  <a:srgbClr val="2576B7"/>
                </a:solidFill>
                <a:latin typeface="Montserrat" pitchFamily="2" charset="77"/>
                <a:ea typeface="+mn-ea"/>
                <a:cs typeface="Arial" panose="020B0604020202020204" pitchFamily="34" charset="0"/>
              </a:defRPr>
            </a:lvl1pPr>
            <a:lvl2pPr marL="4572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1400" dirty="0">
                <a:solidFill>
                  <a:schemeClr val="accent1"/>
                </a:solidFill>
                <a:latin typeface="Montserrat SemiBold" panose="00000700000000000000" pitchFamily="2" charset="0"/>
              </a:rPr>
              <a:t>Adding a WFA option further amplifies the benefits that come from WFH</a:t>
            </a:r>
          </a:p>
        </p:txBody>
      </p:sp>
      <p:sp>
        <p:nvSpPr>
          <p:cNvPr id="2" name="Rectangle: Rounded Corners 1">
            <a:extLst>
              <a:ext uri="{FF2B5EF4-FFF2-40B4-BE49-F238E27FC236}">
                <a16:creationId xmlns:a16="http://schemas.microsoft.com/office/drawing/2014/main" id="{A20696F9-5F43-4B0F-822B-D4DDA95B3775}"/>
              </a:ext>
            </a:extLst>
          </p:cNvPr>
          <p:cNvSpPr/>
          <p:nvPr/>
        </p:nvSpPr>
        <p:spPr>
          <a:xfrm>
            <a:off x="2087824" y="2226352"/>
            <a:ext cx="9333717" cy="630757"/>
          </a:xfrm>
          <a:prstGeom prst="roundRect">
            <a:avLst/>
          </a:prstGeom>
          <a:solidFill>
            <a:schemeClr val="bg2">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pPr>
            <a:r>
              <a:rPr lang="en-CA" sz="1400" b="1" dirty="0">
                <a:solidFill>
                  <a:schemeClr val="tx1"/>
                </a:solidFill>
              </a:rPr>
              <a:t>Work-from-anywhere (WFA</a:t>
            </a:r>
            <a:r>
              <a:rPr lang="en-CA" sz="1400" dirty="0">
                <a:solidFill>
                  <a:schemeClr val="tx1"/>
                </a:solidFill>
              </a:rPr>
              <a:t>) is a specific type of full work-from-home (WFH). WFA differs from WFH as employees have increased geographical flexibility to work in a location of their choosing and are not directly tied to a central work location. </a:t>
            </a:r>
          </a:p>
        </p:txBody>
      </p:sp>
      <p:sp>
        <p:nvSpPr>
          <p:cNvPr id="10" name="Rectangle 9">
            <a:extLst>
              <a:ext uri="{FF2B5EF4-FFF2-40B4-BE49-F238E27FC236}">
                <a16:creationId xmlns:a16="http://schemas.microsoft.com/office/drawing/2014/main" id="{654B2A17-C097-4E08-BA14-C6F73DC41BA8}"/>
              </a:ext>
            </a:extLst>
          </p:cNvPr>
          <p:cNvSpPr/>
          <p:nvPr/>
        </p:nvSpPr>
        <p:spPr>
          <a:xfrm>
            <a:off x="1185969" y="3684105"/>
            <a:ext cx="4844541" cy="25541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CA" sz="1400" b="1" dirty="0">
                <a:solidFill>
                  <a:schemeClr val="tx1"/>
                </a:solidFill>
              </a:rPr>
              <a:t>Expanded Talent Pool: </a:t>
            </a:r>
            <a:r>
              <a:rPr lang="en-CA" sz="1400" dirty="0">
                <a:solidFill>
                  <a:schemeClr val="tx1"/>
                </a:solidFill>
              </a:rPr>
              <a:t>Organizations can seek diverse talent who are unbounded by the physical location of the company workplace and gain access to a wider skillset. </a:t>
            </a:r>
          </a:p>
          <a:p>
            <a:endParaRPr lang="en-CA" sz="1050" b="1" dirty="0">
              <a:solidFill>
                <a:schemeClr val="tx1"/>
              </a:solidFill>
            </a:endParaRPr>
          </a:p>
          <a:p>
            <a:r>
              <a:rPr lang="en-CA" sz="1400" b="1" dirty="0">
                <a:solidFill>
                  <a:schemeClr val="tx1"/>
                </a:solidFill>
              </a:rPr>
              <a:t>Cost Savings:</a:t>
            </a:r>
            <a:r>
              <a:rPr lang="en-CA" sz="1400" dirty="0">
                <a:solidFill>
                  <a:schemeClr val="tx1"/>
                </a:solidFill>
              </a:rPr>
              <a:t> Combining productivity increases and property cost savings, WFA saves organizations $18,000 annually per employee (Harvard Business Review, 2020).</a:t>
            </a:r>
            <a:endParaRPr lang="en-CA" sz="1400" b="1" dirty="0">
              <a:solidFill>
                <a:schemeClr val="tx1"/>
              </a:solidFill>
            </a:endParaRPr>
          </a:p>
          <a:p>
            <a:endParaRPr lang="en-CA" sz="1050" b="1" dirty="0">
              <a:solidFill>
                <a:schemeClr val="tx1"/>
              </a:solidFill>
            </a:endParaRPr>
          </a:p>
          <a:p>
            <a:r>
              <a:rPr lang="en-CA" sz="1400" b="1" dirty="0">
                <a:solidFill>
                  <a:schemeClr val="tx1"/>
                </a:solidFill>
              </a:rPr>
              <a:t>Business Continuity:</a:t>
            </a:r>
            <a:r>
              <a:rPr lang="en-CA" sz="1400" dirty="0">
                <a:solidFill>
                  <a:schemeClr val="tx1"/>
                </a:solidFill>
              </a:rPr>
              <a:t> WFA allows organizations to maintain operations during emergency events (e.g. power outage, natural disaster). Employees unaffected by the disruption can continue to perform critical business functions. </a:t>
            </a:r>
          </a:p>
        </p:txBody>
      </p:sp>
      <p:sp>
        <p:nvSpPr>
          <p:cNvPr id="11" name="Arrow: Pentagon 10">
            <a:extLst>
              <a:ext uri="{FF2B5EF4-FFF2-40B4-BE49-F238E27FC236}">
                <a16:creationId xmlns:a16="http://schemas.microsoft.com/office/drawing/2014/main" id="{F77CE82D-D926-4FEF-8D53-120911D7688A}"/>
              </a:ext>
            </a:extLst>
          </p:cNvPr>
          <p:cNvSpPr/>
          <p:nvPr/>
        </p:nvSpPr>
        <p:spPr>
          <a:xfrm>
            <a:off x="606686" y="2246456"/>
            <a:ext cx="1552792" cy="590550"/>
          </a:xfrm>
          <a:prstGeom prst="homePlate">
            <a:avLst/>
          </a:prstGeom>
          <a:solidFill>
            <a:schemeClr val="accent1">
              <a:lumMod val="40000"/>
              <a:lumOff val="6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600" dirty="0">
                <a:solidFill>
                  <a:schemeClr val="bg1"/>
                </a:solidFill>
                <a:latin typeface="+mj-lt"/>
                <a:sym typeface="Wingdings" panose="05000000000000000000" pitchFamily="2" charset="2"/>
              </a:rPr>
              <a:t>Definition</a:t>
            </a:r>
            <a:endParaRPr lang="en-US" sz="1200" dirty="0">
              <a:solidFill>
                <a:schemeClr val="bg1"/>
              </a:solidFill>
              <a:latin typeface="+mj-lt"/>
            </a:endParaRPr>
          </a:p>
        </p:txBody>
      </p:sp>
      <p:sp>
        <p:nvSpPr>
          <p:cNvPr id="9" name="Text Placeholder 6">
            <a:extLst>
              <a:ext uri="{FF2B5EF4-FFF2-40B4-BE49-F238E27FC236}">
                <a16:creationId xmlns:a16="http://schemas.microsoft.com/office/drawing/2014/main" id="{81181493-C611-4730-BFA3-FDAE395CEA3C}"/>
              </a:ext>
            </a:extLst>
          </p:cNvPr>
          <p:cNvSpPr txBox="1">
            <a:spLocks/>
          </p:cNvSpPr>
          <p:nvPr/>
        </p:nvSpPr>
        <p:spPr>
          <a:xfrm>
            <a:off x="1269521" y="3139490"/>
            <a:ext cx="4082794" cy="468750"/>
          </a:xfrm>
          <a:prstGeom prst="rect">
            <a:avLst/>
          </a:prstGeom>
        </p:spPr>
        <p:txBody>
          <a:bodyPr lIns="0" tIns="0" rIns="0" bIns="0" anchor="t">
            <a:noAutofit/>
          </a:bodyPr>
          <a:lstStyle>
            <a:lvl1pPr marL="0" indent="0" algn="l" defTabSz="914400" rtl="0" eaLnBrk="1" latinLnBrk="0" hangingPunct="1">
              <a:lnSpc>
                <a:spcPts val="2400"/>
              </a:lnSpc>
              <a:spcBef>
                <a:spcPts val="1000"/>
              </a:spcBef>
              <a:buFont typeface="Arial" panose="020B0604020202020204" pitchFamily="34" charset="0"/>
              <a:buNone/>
              <a:defRPr sz="2000" b="0" i="0" kern="1200" spc="0">
                <a:solidFill>
                  <a:srgbClr val="2576B7"/>
                </a:solidFill>
                <a:latin typeface="Montserrat" pitchFamily="2" charset="77"/>
                <a:ea typeface="+mn-ea"/>
                <a:cs typeface="Arial" panose="020B0604020202020204" pitchFamily="34" charset="0"/>
              </a:defRPr>
            </a:lvl1pPr>
            <a:lvl2pPr marL="4572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1400" dirty="0">
                <a:solidFill>
                  <a:schemeClr val="accent1"/>
                </a:solidFill>
                <a:latin typeface="Montserrat SemiBold" panose="00000700000000000000" pitchFamily="2" charset="0"/>
              </a:rPr>
              <a:t>WFA offers benefits to the organization and employees, including:</a:t>
            </a:r>
          </a:p>
        </p:txBody>
      </p:sp>
      <p:sp>
        <p:nvSpPr>
          <p:cNvPr id="4" name="TextBox 3">
            <a:extLst>
              <a:ext uri="{FF2B5EF4-FFF2-40B4-BE49-F238E27FC236}">
                <a16:creationId xmlns:a16="http://schemas.microsoft.com/office/drawing/2014/main" id="{C1EB5408-F1C5-44E0-85EB-F1587A554B51}"/>
              </a:ext>
            </a:extLst>
          </p:cNvPr>
          <p:cNvSpPr txBox="1"/>
          <p:nvPr/>
        </p:nvSpPr>
        <p:spPr>
          <a:xfrm>
            <a:off x="518643" y="1557379"/>
            <a:ext cx="10902898" cy="523220"/>
          </a:xfrm>
          <a:prstGeom prst="rect">
            <a:avLst/>
          </a:prstGeom>
        </p:spPr>
        <p:txBody>
          <a:bodyPr wrap="square" rtlCol="0">
            <a:spAutoFit/>
          </a:bodyPr>
          <a:lstStyle/>
          <a:p>
            <a:r>
              <a:rPr lang="en-CA" sz="1400" dirty="0">
                <a:solidFill>
                  <a:schemeClr val="accent1"/>
                </a:solidFill>
                <a:latin typeface="+mj-lt"/>
              </a:rPr>
              <a:t>Remote work </a:t>
            </a:r>
            <a:r>
              <a:rPr lang="en-CA" sz="1400" dirty="0">
                <a:latin typeface="+mj-lt"/>
              </a:rPr>
              <a:t>is often used as an umbrella term for both work-from-home and work-from-anywhere. This research differentiates between work-from-home and work-from-anywhere in the following way:  </a:t>
            </a:r>
          </a:p>
        </p:txBody>
      </p:sp>
      <p:sp>
        <p:nvSpPr>
          <p:cNvPr id="15" name="Rectangle 14">
            <a:extLst>
              <a:ext uri="{FF2B5EF4-FFF2-40B4-BE49-F238E27FC236}">
                <a16:creationId xmlns:a16="http://schemas.microsoft.com/office/drawing/2014/main" id="{B5A383F7-80F7-48CA-9D77-4D3421901CBE}"/>
              </a:ext>
            </a:extLst>
          </p:cNvPr>
          <p:cNvSpPr/>
          <p:nvPr/>
        </p:nvSpPr>
        <p:spPr>
          <a:xfrm>
            <a:off x="7210129" y="3643679"/>
            <a:ext cx="4263003" cy="10961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400" dirty="0">
                <a:solidFill>
                  <a:schemeClr val="tx1"/>
                </a:solidFill>
              </a:rPr>
              <a:t>One study of an enterprise-sized organization demonstrated a </a:t>
            </a:r>
            <a:r>
              <a:rPr lang="en-CA" sz="1400" b="1" dirty="0">
                <a:solidFill>
                  <a:schemeClr val="tx1"/>
                </a:solidFill>
              </a:rPr>
              <a:t>4.4% boost in productivity when transitioning from WFH to WFA.</a:t>
            </a:r>
            <a:r>
              <a:rPr lang="en-CA" sz="1400" dirty="0">
                <a:solidFill>
                  <a:schemeClr val="tx1"/>
                </a:solidFill>
              </a:rPr>
              <a:t> This represented ~$1.3B annual value added to the US economy (</a:t>
            </a:r>
            <a:r>
              <a:rPr lang="en-US" sz="1400" kern="1200" dirty="0">
                <a:solidFill>
                  <a:srgbClr val="000000"/>
                </a:solidFill>
                <a:effectLst/>
                <a:latin typeface="+mn-lt"/>
                <a:ea typeface="+mn-ea"/>
                <a:cs typeface="+mn-cs"/>
              </a:rPr>
              <a:t>Harvard Business School, </a:t>
            </a:r>
            <a:r>
              <a:rPr lang="en-CA" sz="1400" dirty="0">
                <a:solidFill>
                  <a:schemeClr val="tx1"/>
                </a:solidFill>
              </a:rPr>
              <a:t>2020).</a:t>
            </a:r>
          </a:p>
        </p:txBody>
      </p:sp>
      <p:grpSp>
        <p:nvGrpSpPr>
          <p:cNvPr id="21" name="Group 20">
            <a:extLst>
              <a:ext uri="{FF2B5EF4-FFF2-40B4-BE49-F238E27FC236}">
                <a16:creationId xmlns:a16="http://schemas.microsoft.com/office/drawing/2014/main" id="{8F6B88C2-3933-45AB-A7B3-011343944B6B}"/>
              </a:ext>
            </a:extLst>
          </p:cNvPr>
          <p:cNvGrpSpPr/>
          <p:nvPr/>
        </p:nvGrpSpPr>
        <p:grpSpPr>
          <a:xfrm>
            <a:off x="530122" y="4559034"/>
            <a:ext cx="590550" cy="590550"/>
            <a:chOff x="385393" y="4573130"/>
            <a:chExt cx="590550" cy="590550"/>
          </a:xfrm>
          <a:solidFill>
            <a:schemeClr val="accent5">
              <a:alpha val="87000"/>
            </a:schemeClr>
          </a:solidFill>
        </p:grpSpPr>
        <p:sp>
          <p:nvSpPr>
            <p:cNvPr id="20" name="Oval 19">
              <a:extLst>
                <a:ext uri="{FF2B5EF4-FFF2-40B4-BE49-F238E27FC236}">
                  <a16:creationId xmlns:a16="http://schemas.microsoft.com/office/drawing/2014/main" id="{82C6D38D-1A5C-46E4-9A0B-6A3D08EE1978}"/>
                </a:ext>
              </a:extLst>
            </p:cNvPr>
            <p:cNvSpPr/>
            <p:nvPr/>
          </p:nvSpPr>
          <p:spPr>
            <a:xfrm>
              <a:off x="385393" y="4573130"/>
              <a:ext cx="590550" cy="5905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en-US" sz="900" dirty="0">
                <a:latin typeface="Arial" panose="020B0604020202020204" pitchFamily="34" charset="0"/>
              </a:endParaRPr>
            </a:p>
          </p:txBody>
        </p:sp>
        <p:pic>
          <p:nvPicPr>
            <p:cNvPr id="19" name="Picture 18">
              <a:extLst>
                <a:ext uri="{FF2B5EF4-FFF2-40B4-BE49-F238E27FC236}">
                  <a16:creationId xmlns:a16="http://schemas.microsoft.com/office/drawing/2014/main" id="{B9E82540-2407-45B8-929E-F54D1B4CB6F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3406" y="4632868"/>
              <a:ext cx="471074" cy="471074"/>
            </a:xfrm>
            <a:prstGeom prst="ellipse">
              <a:avLst/>
            </a:prstGeom>
            <a:noFill/>
          </p:spPr>
        </p:pic>
      </p:grpSp>
      <p:sp>
        <p:nvSpPr>
          <p:cNvPr id="22" name="Oval 21">
            <a:extLst>
              <a:ext uri="{FF2B5EF4-FFF2-40B4-BE49-F238E27FC236}">
                <a16:creationId xmlns:a16="http://schemas.microsoft.com/office/drawing/2014/main" id="{C0F2E87A-7B82-4968-8369-3C125BB6F633}"/>
              </a:ext>
            </a:extLst>
          </p:cNvPr>
          <p:cNvSpPr/>
          <p:nvPr/>
        </p:nvSpPr>
        <p:spPr>
          <a:xfrm>
            <a:off x="6576999" y="3896484"/>
            <a:ext cx="555165" cy="59055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en-US" sz="900" dirty="0">
              <a:latin typeface="Arial" panose="020B0604020202020204" pitchFamily="34" charset="0"/>
            </a:endParaRPr>
          </a:p>
        </p:txBody>
      </p:sp>
      <p:pic>
        <p:nvPicPr>
          <p:cNvPr id="23" name="Picture 22">
            <a:extLst>
              <a:ext uri="{FF2B5EF4-FFF2-40B4-BE49-F238E27FC236}">
                <a16:creationId xmlns:a16="http://schemas.microsoft.com/office/drawing/2014/main" id="{BAAB7F83-1F75-44AE-855A-680688DDAED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41454" y="3962807"/>
            <a:ext cx="431776" cy="459296"/>
          </a:xfrm>
          <a:prstGeom prst="rect">
            <a:avLst/>
          </a:prstGeom>
          <a:noFill/>
          <a:ln>
            <a:noFill/>
          </a:ln>
        </p:spPr>
      </p:pic>
      <p:sp>
        <p:nvSpPr>
          <p:cNvPr id="27" name="Rectangle: Rounded Corners 26">
            <a:extLst>
              <a:ext uri="{FF2B5EF4-FFF2-40B4-BE49-F238E27FC236}">
                <a16:creationId xmlns:a16="http://schemas.microsoft.com/office/drawing/2014/main" id="{D5CE85B7-0081-4AD4-A9E9-9F57471A3DEA}"/>
              </a:ext>
            </a:extLst>
          </p:cNvPr>
          <p:cNvSpPr/>
          <p:nvPr/>
        </p:nvSpPr>
        <p:spPr>
          <a:xfrm>
            <a:off x="7210129" y="5417927"/>
            <a:ext cx="4003012" cy="590550"/>
          </a:xfrm>
          <a:prstGeom prst="roundRect">
            <a:avLst>
              <a:gd name="adj" fmla="val 0"/>
            </a:avLst>
          </a:prstGeom>
          <a:noFill/>
          <a:ln w="28575">
            <a:no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tx1"/>
                </a:solidFill>
              </a:rPr>
              <a:t>Sixty-five percent of employees report wanting to be </a:t>
            </a:r>
            <a:r>
              <a:rPr lang="en-US" sz="1400" b="1" dirty="0">
                <a:solidFill>
                  <a:schemeClr val="tx1"/>
                </a:solidFill>
              </a:rPr>
              <a:t>full-time remote </a:t>
            </a:r>
            <a:r>
              <a:rPr lang="en-US" sz="1400" dirty="0">
                <a:solidFill>
                  <a:schemeClr val="tx1"/>
                </a:solidFill>
              </a:rPr>
              <a:t>workers post-pandemic (FlexJobs, 2020).</a:t>
            </a:r>
            <a:endParaRPr lang="en-CA" sz="1400" dirty="0">
              <a:solidFill>
                <a:schemeClr val="tx1"/>
              </a:solidFill>
            </a:endParaRPr>
          </a:p>
        </p:txBody>
      </p:sp>
      <p:sp>
        <p:nvSpPr>
          <p:cNvPr id="26" name="Oval 25">
            <a:extLst>
              <a:ext uri="{FF2B5EF4-FFF2-40B4-BE49-F238E27FC236}">
                <a16:creationId xmlns:a16="http://schemas.microsoft.com/office/drawing/2014/main" id="{6E7AE175-40E2-4F02-8090-41B5428B2953}"/>
              </a:ext>
            </a:extLst>
          </p:cNvPr>
          <p:cNvSpPr/>
          <p:nvPr/>
        </p:nvSpPr>
        <p:spPr>
          <a:xfrm>
            <a:off x="531847" y="3748179"/>
            <a:ext cx="590550" cy="59055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en-US" sz="900" dirty="0">
              <a:latin typeface="Arial" panose="020B0604020202020204" pitchFamily="34" charset="0"/>
            </a:endParaRPr>
          </a:p>
        </p:txBody>
      </p:sp>
      <p:sp>
        <p:nvSpPr>
          <p:cNvPr id="28" name="Oval 27">
            <a:extLst>
              <a:ext uri="{FF2B5EF4-FFF2-40B4-BE49-F238E27FC236}">
                <a16:creationId xmlns:a16="http://schemas.microsoft.com/office/drawing/2014/main" id="{B5126F94-248B-4482-814D-E4D03869D3DC}"/>
              </a:ext>
            </a:extLst>
          </p:cNvPr>
          <p:cNvSpPr/>
          <p:nvPr/>
        </p:nvSpPr>
        <p:spPr>
          <a:xfrm>
            <a:off x="528397" y="5411434"/>
            <a:ext cx="590550" cy="590550"/>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en-US" sz="900" dirty="0">
              <a:latin typeface="Arial" panose="020B0604020202020204" pitchFamily="34" charset="0"/>
            </a:endParaRPr>
          </a:p>
        </p:txBody>
      </p:sp>
      <p:pic>
        <p:nvPicPr>
          <p:cNvPr id="6" name="Graphic 5" descr="Globe outline">
            <a:extLst>
              <a:ext uri="{FF2B5EF4-FFF2-40B4-BE49-F238E27FC236}">
                <a16:creationId xmlns:a16="http://schemas.microsoft.com/office/drawing/2014/main" id="{81A3E782-D682-48B7-83D9-3C285E6FC9AC}"/>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7545" y="3834418"/>
            <a:ext cx="395106" cy="395106"/>
          </a:xfrm>
          <a:prstGeom prst="rect">
            <a:avLst/>
          </a:prstGeom>
        </p:spPr>
      </p:pic>
      <p:pic>
        <p:nvPicPr>
          <p:cNvPr id="8" name="Graphic 7" descr="Continuous Improvement with solid fill">
            <a:extLst>
              <a:ext uri="{FF2B5EF4-FFF2-40B4-BE49-F238E27FC236}">
                <a16:creationId xmlns:a16="http://schemas.microsoft.com/office/drawing/2014/main" id="{DEB5E1B1-0F44-48B7-9978-97BF042FEDD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16580" y="5503821"/>
            <a:ext cx="420846" cy="420846"/>
          </a:xfrm>
          <a:prstGeom prst="rect">
            <a:avLst/>
          </a:prstGeom>
        </p:spPr>
      </p:pic>
      <p:sp>
        <p:nvSpPr>
          <p:cNvPr id="29" name="Text Placeholder 6">
            <a:extLst>
              <a:ext uri="{FF2B5EF4-FFF2-40B4-BE49-F238E27FC236}">
                <a16:creationId xmlns:a16="http://schemas.microsoft.com/office/drawing/2014/main" id="{2198BA18-7DFE-4ED4-A55A-B1F5F74C42FC}"/>
              </a:ext>
            </a:extLst>
          </p:cNvPr>
          <p:cNvSpPr txBox="1">
            <a:spLocks/>
          </p:cNvSpPr>
          <p:nvPr/>
        </p:nvSpPr>
        <p:spPr>
          <a:xfrm>
            <a:off x="6576998" y="4794552"/>
            <a:ext cx="4844541" cy="468750"/>
          </a:xfrm>
          <a:prstGeom prst="rect">
            <a:avLst/>
          </a:prstGeom>
        </p:spPr>
        <p:txBody>
          <a:bodyPr lIns="0" tIns="0" rIns="0" bIns="0" anchor="t">
            <a:noAutofit/>
          </a:bodyPr>
          <a:lstStyle>
            <a:lvl1pPr marL="0" indent="0" algn="l" defTabSz="914400" rtl="0" eaLnBrk="1" latinLnBrk="0" hangingPunct="1">
              <a:lnSpc>
                <a:spcPts val="2400"/>
              </a:lnSpc>
              <a:spcBef>
                <a:spcPts val="1000"/>
              </a:spcBef>
              <a:buFont typeface="Arial" panose="020B0604020202020204" pitchFamily="34" charset="0"/>
              <a:buNone/>
              <a:defRPr sz="2000" b="0" i="0" kern="1200" spc="0">
                <a:solidFill>
                  <a:srgbClr val="2576B7"/>
                </a:solidFill>
                <a:latin typeface="Montserrat" pitchFamily="2" charset="77"/>
                <a:ea typeface="+mn-ea"/>
                <a:cs typeface="Arial" panose="020B0604020202020204" pitchFamily="34" charset="0"/>
              </a:defRPr>
            </a:lvl1pPr>
            <a:lvl2pPr marL="4572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1400" dirty="0">
                <a:solidFill>
                  <a:schemeClr val="accent1"/>
                </a:solidFill>
                <a:latin typeface="Montserrat SemiBold" panose="00000700000000000000" pitchFamily="2" charset="0"/>
              </a:rPr>
              <a:t>Beyond these benefits, increased work flexibility is becoming an expectation for employees</a:t>
            </a:r>
          </a:p>
        </p:txBody>
      </p:sp>
      <p:sp>
        <p:nvSpPr>
          <p:cNvPr id="31" name="Oval 30">
            <a:extLst>
              <a:ext uri="{FF2B5EF4-FFF2-40B4-BE49-F238E27FC236}">
                <a16:creationId xmlns:a16="http://schemas.microsoft.com/office/drawing/2014/main" id="{5474FF27-0BE1-4562-A329-C1FC92FB3B07}"/>
              </a:ext>
            </a:extLst>
          </p:cNvPr>
          <p:cNvSpPr/>
          <p:nvPr/>
        </p:nvSpPr>
        <p:spPr>
          <a:xfrm>
            <a:off x="6576998" y="5409376"/>
            <a:ext cx="590550" cy="590550"/>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en-US" sz="900" dirty="0">
              <a:latin typeface="Arial" panose="020B0604020202020204" pitchFamily="34" charset="0"/>
            </a:endParaRPr>
          </a:p>
        </p:txBody>
      </p:sp>
      <p:pic>
        <p:nvPicPr>
          <p:cNvPr id="36" name="Picture 35">
            <a:extLst>
              <a:ext uri="{FF2B5EF4-FFF2-40B4-BE49-F238E27FC236}">
                <a16:creationId xmlns:a16="http://schemas.microsoft.com/office/drawing/2014/main" id="{3588C6D1-AAB0-44D8-A6D7-CBFADDC09FAF}"/>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662185" y="5503822"/>
            <a:ext cx="420846" cy="420846"/>
          </a:xfrm>
          <a:prstGeom prst="rect">
            <a:avLst/>
          </a:prstGeom>
        </p:spPr>
      </p:pic>
    </p:spTree>
    <p:extLst>
      <p:ext uri="{BB962C8B-B14F-4D97-AF65-F5344CB8AC3E}">
        <p14:creationId xmlns:p14="http://schemas.microsoft.com/office/powerpoint/2010/main" val="6339358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44C11BF6-A06E-459E-910A-743959D7A4C1}"/>
              </a:ext>
            </a:extLst>
          </p:cNvPr>
          <p:cNvSpPr/>
          <p:nvPr/>
        </p:nvSpPr>
        <p:spPr>
          <a:xfrm>
            <a:off x="10668003" y="6396804"/>
            <a:ext cx="1469088" cy="190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 name="Title 1">
            <a:extLst>
              <a:ext uri="{FF2B5EF4-FFF2-40B4-BE49-F238E27FC236}">
                <a16:creationId xmlns:a16="http://schemas.microsoft.com/office/drawing/2014/main" id="{0A2BD069-92F3-4E27-8B31-48E374527C57}"/>
              </a:ext>
            </a:extLst>
          </p:cNvPr>
          <p:cNvSpPr>
            <a:spLocks noGrp="1"/>
          </p:cNvSpPr>
          <p:nvPr>
            <p:ph type="title"/>
          </p:nvPr>
        </p:nvSpPr>
        <p:spPr/>
        <p:txBody>
          <a:bodyPr/>
          <a:lstStyle/>
          <a:p>
            <a:r>
              <a:rPr lang="en-US" dirty="0"/>
              <a:t>Appendix: Salary options for WFA employees</a:t>
            </a:r>
            <a:endParaRPr lang="en-CA" dirty="0"/>
          </a:p>
        </p:txBody>
      </p:sp>
      <p:sp>
        <p:nvSpPr>
          <p:cNvPr id="3" name="Rectangle: Top Corners Rounded 2">
            <a:extLst>
              <a:ext uri="{FF2B5EF4-FFF2-40B4-BE49-F238E27FC236}">
                <a16:creationId xmlns:a16="http://schemas.microsoft.com/office/drawing/2014/main" id="{81E3E600-1282-4A8F-BCAA-3C2011695307}"/>
              </a:ext>
            </a:extLst>
          </p:cNvPr>
          <p:cNvSpPr/>
          <p:nvPr/>
        </p:nvSpPr>
        <p:spPr>
          <a:xfrm>
            <a:off x="188718" y="1058210"/>
            <a:ext cx="6359566" cy="355954"/>
          </a:xfrm>
          <a:prstGeom prst="round2SameRect">
            <a:avLst>
              <a:gd name="adj1" fmla="val 50000"/>
              <a:gd name="adj2" fmla="val 0"/>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2"/>
                </a:solidFill>
                <a:latin typeface="+mj-lt"/>
              </a:rPr>
              <a:t>Option 4: Formula approach</a:t>
            </a:r>
            <a:endParaRPr lang="en-CA" sz="1400" dirty="0">
              <a:solidFill>
                <a:schemeClr val="tx2"/>
              </a:solidFill>
              <a:latin typeface="+mj-lt"/>
            </a:endParaRPr>
          </a:p>
        </p:txBody>
      </p:sp>
      <p:sp>
        <p:nvSpPr>
          <p:cNvPr id="4" name="Rectangle 3">
            <a:extLst>
              <a:ext uri="{FF2B5EF4-FFF2-40B4-BE49-F238E27FC236}">
                <a16:creationId xmlns:a16="http://schemas.microsoft.com/office/drawing/2014/main" id="{74436F4D-5C18-43B2-9C06-DC3C3C119AAA}"/>
              </a:ext>
            </a:extLst>
          </p:cNvPr>
          <p:cNvSpPr/>
          <p:nvPr/>
        </p:nvSpPr>
        <p:spPr>
          <a:xfrm>
            <a:off x="188718" y="1414164"/>
            <a:ext cx="6508144" cy="52315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200"/>
              </a:spcBef>
            </a:pPr>
            <a:r>
              <a:rPr lang="en-US" sz="1400" dirty="0">
                <a:solidFill>
                  <a:schemeClr val="tx1"/>
                </a:solidFill>
              </a:rPr>
              <a:t>A formula approach (regardless of currency) incorporates different variables to calculate the compensation of WFA employees, such as:  </a:t>
            </a:r>
          </a:p>
          <a:p>
            <a:pPr marL="285750" indent="-285750">
              <a:spcBef>
                <a:spcPts val="200"/>
              </a:spcBef>
              <a:buFont typeface="Arial" panose="020B0604020202020204" pitchFamily="34" charset="0"/>
              <a:buChar char="•"/>
            </a:pPr>
            <a:r>
              <a:rPr lang="en-US" sz="1400" dirty="0">
                <a:solidFill>
                  <a:schemeClr val="tx1"/>
                </a:solidFill>
              </a:rPr>
              <a:t>Market data (i.e. pay range of a role in a specific geographic region)</a:t>
            </a:r>
          </a:p>
          <a:p>
            <a:pPr marL="285750" indent="-285750">
              <a:spcBef>
                <a:spcPts val="200"/>
              </a:spcBef>
              <a:buFont typeface="Arial" panose="020B0604020202020204" pitchFamily="34" charset="0"/>
              <a:buChar char="•"/>
            </a:pPr>
            <a:r>
              <a:rPr lang="en-US" sz="1400" dirty="0">
                <a:solidFill>
                  <a:schemeClr val="tx1"/>
                </a:solidFill>
              </a:rPr>
              <a:t>Employee experience (e.g. years in the workforce, skills)</a:t>
            </a:r>
          </a:p>
          <a:p>
            <a:pPr marL="285750" indent="-285750">
              <a:spcBef>
                <a:spcPts val="200"/>
              </a:spcBef>
              <a:buFont typeface="Arial" panose="020B0604020202020204" pitchFamily="34" charset="0"/>
              <a:buChar char="•"/>
            </a:pPr>
            <a:r>
              <a:rPr lang="en-US" sz="1400" dirty="0">
                <a:solidFill>
                  <a:schemeClr val="tx1"/>
                </a:solidFill>
              </a:rPr>
              <a:t>Internal value of role (e.g. number of points if point factor job evaluation is used)</a:t>
            </a:r>
          </a:p>
          <a:p>
            <a:pPr marL="285750" indent="-285750">
              <a:spcBef>
                <a:spcPts val="200"/>
              </a:spcBef>
              <a:buFont typeface="Arial" panose="020B0604020202020204" pitchFamily="34" charset="0"/>
              <a:buChar char="•"/>
            </a:pPr>
            <a:r>
              <a:rPr lang="en-US" sz="1400" dirty="0">
                <a:solidFill>
                  <a:schemeClr val="tx1"/>
                </a:solidFill>
              </a:rPr>
              <a:t>Cost of living data (e.g. average housing costs, utilities, food)</a:t>
            </a:r>
          </a:p>
          <a:p>
            <a:pPr marL="285750" indent="-285750">
              <a:spcBef>
                <a:spcPts val="200"/>
              </a:spcBef>
              <a:buFont typeface="Arial" panose="020B0604020202020204" pitchFamily="34" charset="0"/>
              <a:buChar char="•"/>
            </a:pPr>
            <a:r>
              <a:rPr lang="en-US" sz="1400" dirty="0">
                <a:solidFill>
                  <a:schemeClr val="tx1"/>
                </a:solidFill>
              </a:rPr>
              <a:t>Personal income tax rates</a:t>
            </a:r>
          </a:p>
          <a:p>
            <a:pPr>
              <a:spcBef>
                <a:spcPts val="200"/>
              </a:spcBef>
            </a:pPr>
            <a:r>
              <a:rPr lang="en-US" sz="1400" dirty="0">
                <a:solidFill>
                  <a:schemeClr val="tx1"/>
                </a:solidFill>
              </a:rPr>
              <a:t>The formula must be consistently applied to all WFA roles to ensure equitable treatment. </a:t>
            </a:r>
          </a:p>
          <a:p>
            <a:pPr>
              <a:spcBef>
                <a:spcPts val="200"/>
              </a:spcBef>
            </a:pPr>
            <a:r>
              <a:rPr lang="en-US" sz="1400" b="1" dirty="0">
                <a:solidFill>
                  <a:schemeClr val="tx1"/>
                </a:solidFill>
              </a:rPr>
              <a:t>Benefits: </a:t>
            </a:r>
          </a:p>
          <a:p>
            <a:pPr marL="285750" indent="-285750">
              <a:spcBef>
                <a:spcPts val="200"/>
              </a:spcBef>
              <a:buFont typeface="Arial" panose="020B0604020202020204" pitchFamily="34" charset="0"/>
              <a:buChar char="•"/>
            </a:pPr>
            <a:r>
              <a:rPr lang="en-US" sz="1400" dirty="0">
                <a:solidFill>
                  <a:schemeClr val="tx1"/>
                </a:solidFill>
              </a:rPr>
              <a:t>A consistent formula minimizes bias in compensation decisions</a:t>
            </a:r>
          </a:p>
          <a:p>
            <a:pPr marL="285750" indent="-285750">
              <a:spcBef>
                <a:spcPts val="200"/>
              </a:spcBef>
              <a:buFont typeface="Arial" panose="020B0604020202020204" pitchFamily="34" charset="0"/>
              <a:buChar char="•"/>
            </a:pPr>
            <a:r>
              <a:rPr lang="en-US" sz="1400" dirty="0">
                <a:solidFill>
                  <a:schemeClr val="tx1"/>
                </a:solidFill>
              </a:rPr>
              <a:t>Provides a more objective approach for varying pay among WFA employees</a:t>
            </a:r>
          </a:p>
          <a:p>
            <a:pPr marL="285750" indent="-285750">
              <a:spcBef>
                <a:spcPts val="200"/>
              </a:spcBef>
              <a:buFont typeface="Arial" panose="020B0604020202020204" pitchFamily="34" charset="0"/>
              <a:buChar char="•"/>
            </a:pPr>
            <a:r>
              <a:rPr lang="en-US" sz="1400" dirty="0">
                <a:solidFill>
                  <a:schemeClr val="tx1"/>
                </a:solidFill>
              </a:rPr>
              <a:t>Provides flexibility in the variables included in the formula </a:t>
            </a:r>
          </a:p>
          <a:p>
            <a:pPr>
              <a:spcBef>
                <a:spcPts val="200"/>
              </a:spcBef>
            </a:pPr>
            <a:r>
              <a:rPr lang="en-US" sz="1400" b="1" dirty="0">
                <a:solidFill>
                  <a:schemeClr val="tx1"/>
                </a:solidFill>
              </a:rPr>
              <a:t>Cautions: </a:t>
            </a:r>
          </a:p>
          <a:p>
            <a:pPr marL="285750" indent="-285750">
              <a:spcBef>
                <a:spcPts val="200"/>
              </a:spcBef>
              <a:buFont typeface="Arial" panose="020B0604020202020204" pitchFamily="34" charset="0"/>
              <a:buChar char="•"/>
            </a:pPr>
            <a:r>
              <a:rPr lang="en-US" sz="1400" dirty="0">
                <a:solidFill>
                  <a:schemeClr val="tx1"/>
                </a:solidFill>
              </a:rPr>
              <a:t>Requires frequent analysis of multiple costly salary surveys to ensure accurate and representative market data</a:t>
            </a:r>
          </a:p>
          <a:p>
            <a:pPr marL="285750" indent="-285750">
              <a:spcBef>
                <a:spcPts val="200"/>
              </a:spcBef>
              <a:buFont typeface="Arial" panose="020B0604020202020204" pitchFamily="34" charset="0"/>
              <a:buChar char="•"/>
            </a:pPr>
            <a:r>
              <a:rPr lang="en-US" sz="1400" dirty="0">
                <a:solidFill>
                  <a:schemeClr val="tx1"/>
                </a:solidFill>
              </a:rPr>
              <a:t>May be perceived as unfair among employees receiving lower compensation due to location only, resulting in lower engagement and retention issues, especially if competitors are not pursuing this compensation approach</a:t>
            </a:r>
          </a:p>
          <a:p>
            <a:pPr>
              <a:spcBef>
                <a:spcPts val="200"/>
              </a:spcBef>
            </a:pPr>
            <a:r>
              <a:rPr lang="en-US" sz="1400" b="1" dirty="0">
                <a:solidFill>
                  <a:schemeClr val="tx1"/>
                </a:solidFill>
              </a:rPr>
              <a:t>Use cases: </a:t>
            </a:r>
          </a:p>
          <a:p>
            <a:pPr marL="285750" indent="-285750">
              <a:spcBef>
                <a:spcPts val="200"/>
              </a:spcBef>
              <a:buFont typeface="Arial" panose="020B0604020202020204" pitchFamily="34" charset="0"/>
              <a:buChar char="•"/>
            </a:pPr>
            <a:r>
              <a:rPr lang="en-US" sz="1400" dirty="0">
                <a:solidFill>
                  <a:schemeClr val="tx1"/>
                </a:solidFill>
              </a:rPr>
              <a:t>Larger companies with a significant portion of the workforce working from anywhere</a:t>
            </a:r>
          </a:p>
          <a:p>
            <a:pPr marL="285750" indent="-285750">
              <a:spcBef>
                <a:spcPts val="200"/>
              </a:spcBef>
              <a:buFont typeface="Arial" panose="020B0604020202020204" pitchFamily="34" charset="0"/>
              <a:buChar char="•"/>
            </a:pPr>
            <a:r>
              <a:rPr lang="en-US" sz="1400" dirty="0">
                <a:solidFill>
                  <a:schemeClr val="tx1"/>
                </a:solidFill>
              </a:rPr>
              <a:t>Organizations looking to improve pay consistency </a:t>
            </a:r>
          </a:p>
          <a:p>
            <a:pPr marL="285750" indent="-285750">
              <a:spcBef>
                <a:spcPts val="200"/>
              </a:spcBef>
              <a:buFont typeface="Arial" panose="020B0604020202020204" pitchFamily="34" charset="0"/>
              <a:buChar char="•"/>
            </a:pPr>
            <a:r>
              <a:rPr lang="en-US" sz="1400" dirty="0">
                <a:solidFill>
                  <a:schemeClr val="tx1"/>
                </a:solidFill>
              </a:rPr>
              <a:t>Organizations with or looking to improve pay transparency</a:t>
            </a:r>
          </a:p>
        </p:txBody>
      </p:sp>
      <p:grpSp>
        <p:nvGrpSpPr>
          <p:cNvPr id="5" name="Group 4">
            <a:extLst>
              <a:ext uri="{FF2B5EF4-FFF2-40B4-BE49-F238E27FC236}">
                <a16:creationId xmlns:a16="http://schemas.microsoft.com/office/drawing/2014/main" id="{7228F95A-C8DB-4B55-A5FC-80629E03DFD4}"/>
              </a:ext>
            </a:extLst>
          </p:cNvPr>
          <p:cNvGrpSpPr/>
          <p:nvPr/>
        </p:nvGrpSpPr>
        <p:grpSpPr>
          <a:xfrm>
            <a:off x="6775523" y="1095115"/>
            <a:ext cx="5142621" cy="5374511"/>
            <a:chOff x="5298780" y="493529"/>
            <a:chExt cx="5142621" cy="5374511"/>
          </a:xfrm>
        </p:grpSpPr>
        <p:sp>
          <p:nvSpPr>
            <p:cNvPr id="6" name="Rectangle 5">
              <a:extLst>
                <a:ext uri="{FF2B5EF4-FFF2-40B4-BE49-F238E27FC236}">
                  <a16:creationId xmlns:a16="http://schemas.microsoft.com/office/drawing/2014/main" id="{65D3A50B-D26D-4B3E-9F1B-B46C3A93A319}"/>
                </a:ext>
              </a:extLst>
            </p:cNvPr>
            <p:cNvSpPr/>
            <p:nvPr/>
          </p:nvSpPr>
          <p:spPr>
            <a:xfrm>
              <a:off x="5298780" y="757473"/>
              <a:ext cx="5142621" cy="5110567"/>
            </a:xfrm>
            <a:prstGeom prst="rect">
              <a:avLst/>
            </a:prstGeom>
            <a:gradFill>
              <a:gsLst>
                <a:gs pos="0">
                  <a:schemeClr val="accent1">
                    <a:alpha val="23000"/>
                  </a:schemeClr>
                </a:gs>
                <a:gs pos="54000">
                  <a:schemeClr val="accent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800"/>
                </a:lnSpc>
                <a:spcBef>
                  <a:spcPts val="600"/>
                </a:spcBef>
              </a:pPr>
              <a:r>
                <a:rPr lang="en-US" sz="1400" b="1" dirty="0">
                  <a:solidFill>
                    <a:schemeClr val="accent2">
                      <a:lumMod val="75000"/>
                    </a:schemeClr>
                  </a:solidFill>
                  <a:latin typeface="Roboto Condensed Light" panose="02000000000000000000" pitchFamily="2" charset="0"/>
                  <a:ea typeface="Roboto Condensed Light" panose="02000000000000000000" pitchFamily="2" charset="0"/>
                </a:rPr>
                <a:t>Buffer, </a:t>
              </a:r>
              <a:r>
                <a:rPr lang="en-US" sz="1400" dirty="0">
                  <a:solidFill>
                    <a:schemeClr val="accent2">
                      <a:lumMod val="75000"/>
                    </a:schemeClr>
                  </a:solidFill>
                  <a:latin typeface="Roboto Condensed Light" panose="02000000000000000000" pitchFamily="2" charset="0"/>
                  <a:ea typeface="Roboto Condensed Light" panose="02000000000000000000" pitchFamily="2" charset="0"/>
                </a:rPr>
                <a:t>a fully remote organization, uses the following salary formula: </a:t>
              </a:r>
            </a:p>
            <a:p>
              <a:pPr algn="ctr">
                <a:lnSpc>
                  <a:spcPts val="1800"/>
                </a:lnSpc>
                <a:spcBef>
                  <a:spcPts val="600"/>
                </a:spcBef>
              </a:pPr>
              <a:r>
                <a:rPr lang="en-US" sz="1300" b="1" dirty="0">
                  <a:solidFill>
                    <a:schemeClr val="accent2">
                      <a:lumMod val="75000"/>
                    </a:schemeClr>
                  </a:solidFill>
                  <a:latin typeface="+mj-lt"/>
                  <a:ea typeface="Roboto Condensed Light" panose="02000000000000000000" pitchFamily="2" charset="0"/>
                </a:rPr>
                <a:t>Salary = Role </a:t>
              </a:r>
              <a:r>
                <a:rPr lang="en-US" sz="1300" dirty="0">
                  <a:solidFill>
                    <a:schemeClr val="accent2">
                      <a:lumMod val="75000"/>
                    </a:schemeClr>
                  </a:solidFill>
                  <a:latin typeface="+mj-lt"/>
                  <a:ea typeface="Roboto Condensed Light" panose="02000000000000000000" pitchFamily="2" charset="0"/>
                </a:rPr>
                <a:t>x </a:t>
              </a:r>
              <a:r>
                <a:rPr lang="en-US" sz="1300" b="1" dirty="0">
                  <a:solidFill>
                    <a:schemeClr val="accent2">
                      <a:lumMod val="75000"/>
                    </a:schemeClr>
                  </a:solidFill>
                  <a:latin typeface="+mj-lt"/>
                  <a:ea typeface="Roboto Condensed Light" panose="02000000000000000000" pitchFamily="2" charset="0"/>
                </a:rPr>
                <a:t>Cost of Living</a:t>
              </a:r>
            </a:p>
            <a:p>
              <a:pPr>
                <a:lnSpc>
                  <a:spcPts val="1800"/>
                </a:lnSpc>
                <a:spcBef>
                  <a:spcPts val="600"/>
                </a:spcBef>
              </a:pPr>
              <a:r>
                <a:rPr lang="en-US" sz="1300" b="1" dirty="0">
                  <a:solidFill>
                    <a:schemeClr val="accent2">
                      <a:lumMod val="75000"/>
                    </a:schemeClr>
                  </a:solidFill>
                  <a:latin typeface="+mj-lt"/>
                  <a:ea typeface="Roboto Condensed Light" panose="02000000000000000000" pitchFamily="2" charset="0"/>
                </a:rPr>
                <a:t>Role</a:t>
              </a:r>
            </a:p>
            <a:p>
              <a:pPr>
                <a:lnSpc>
                  <a:spcPts val="1800"/>
                </a:lnSpc>
                <a:spcBef>
                  <a:spcPts val="600"/>
                </a:spcBef>
              </a:pPr>
              <a:r>
                <a:rPr lang="en-US" sz="1400" dirty="0">
                  <a:solidFill>
                    <a:schemeClr val="accent2">
                      <a:lumMod val="75000"/>
                    </a:schemeClr>
                  </a:solidFill>
                </a:rPr>
                <a:t>Buffer leverages benchmarking data for each role (from the vendor Radford). The benchmark data is based on the software industry and the 50</a:t>
              </a:r>
              <a:r>
                <a:rPr lang="en-US" sz="1400" baseline="30000" dirty="0">
                  <a:solidFill>
                    <a:schemeClr val="accent2">
                      <a:lumMod val="75000"/>
                    </a:schemeClr>
                  </a:solidFill>
                </a:rPr>
                <a:t>th</a:t>
              </a:r>
              <a:r>
                <a:rPr lang="en-US" sz="1400" dirty="0">
                  <a:solidFill>
                    <a:schemeClr val="accent2">
                      <a:lumMod val="75000"/>
                    </a:schemeClr>
                  </a:solidFill>
                </a:rPr>
                <a:t> percentile of San Francisco market data. </a:t>
              </a:r>
              <a:endParaRPr lang="en-CA" sz="1400" dirty="0">
                <a:solidFill>
                  <a:schemeClr val="accent2">
                    <a:lumMod val="75000"/>
                  </a:schemeClr>
                </a:solidFill>
              </a:endParaRPr>
            </a:p>
            <a:p>
              <a:pPr>
                <a:lnSpc>
                  <a:spcPts val="1800"/>
                </a:lnSpc>
                <a:spcBef>
                  <a:spcPts val="600"/>
                </a:spcBef>
              </a:pPr>
              <a:r>
                <a:rPr lang="en-US" sz="1300" b="1" dirty="0">
                  <a:solidFill>
                    <a:schemeClr val="accent2">
                      <a:lumMod val="75000"/>
                    </a:schemeClr>
                  </a:solidFill>
                  <a:latin typeface="+mj-lt"/>
                  <a:ea typeface="Roboto Condensed Light" panose="02000000000000000000" pitchFamily="2" charset="0"/>
                </a:rPr>
                <a:t>Cost of Living</a:t>
              </a:r>
            </a:p>
            <a:p>
              <a:pPr>
                <a:spcBef>
                  <a:spcPts val="600"/>
                </a:spcBef>
              </a:pPr>
              <a:r>
                <a:rPr lang="en-US" sz="1400" dirty="0">
                  <a:solidFill>
                    <a:schemeClr val="accent2">
                      <a:lumMod val="75000"/>
                    </a:schemeClr>
                  </a:solidFill>
                </a:rPr>
                <a:t>Buffer multiplies the benchmark data with a cost of living factor (compared to San Francisco’s cost of living and property price index). This factor will depend on which of the following geographical groups the employee belongs to:</a:t>
              </a:r>
            </a:p>
            <a:p>
              <a:pPr marL="285750" indent="-285750">
                <a:spcBef>
                  <a:spcPts val="600"/>
                </a:spcBef>
                <a:buFont typeface="Arial" panose="020B0604020202020204" pitchFamily="34" charset="0"/>
                <a:buChar char="•"/>
              </a:pPr>
              <a:r>
                <a:rPr lang="en-US" sz="1400" b="1" dirty="0">
                  <a:solidFill>
                    <a:schemeClr val="accent2">
                      <a:lumMod val="75000"/>
                    </a:schemeClr>
                  </a:solidFill>
                </a:rPr>
                <a:t>High cost of living: </a:t>
              </a:r>
              <a:r>
                <a:rPr lang="en-US" sz="1400" dirty="0">
                  <a:solidFill>
                    <a:schemeClr val="accent2">
                      <a:lumMod val="75000"/>
                    </a:schemeClr>
                  </a:solidFill>
                </a:rPr>
                <a:t>100% of the San Francisco market  (e.g. New York)</a:t>
              </a:r>
            </a:p>
            <a:p>
              <a:pPr marL="285750" indent="-285750">
                <a:spcBef>
                  <a:spcPts val="600"/>
                </a:spcBef>
                <a:buFont typeface="Arial" panose="020B0604020202020204" pitchFamily="34" charset="0"/>
                <a:buChar char="•"/>
              </a:pPr>
              <a:r>
                <a:rPr lang="en-US" sz="1400" b="1" dirty="0">
                  <a:solidFill>
                    <a:schemeClr val="accent2">
                      <a:lumMod val="75000"/>
                    </a:schemeClr>
                  </a:solidFill>
                </a:rPr>
                <a:t>Intermediate cost of living:</a:t>
              </a:r>
              <a:r>
                <a:rPr lang="en-US" sz="1400" dirty="0">
                  <a:solidFill>
                    <a:schemeClr val="accent2">
                      <a:lumMod val="75000"/>
                    </a:schemeClr>
                  </a:solidFill>
                </a:rPr>
                <a:t> 90% of San Francisco market (e.g. Singapore) </a:t>
              </a:r>
            </a:p>
            <a:p>
              <a:pPr marL="285750" indent="-285750">
                <a:spcBef>
                  <a:spcPts val="600"/>
                </a:spcBef>
                <a:buFont typeface="Arial" panose="020B0604020202020204" pitchFamily="34" charset="0"/>
                <a:buChar char="•"/>
              </a:pPr>
              <a:r>
                <a:rPr lang="en-US" sz="1400" b="1" dirty="0">
                  <a:solidFill>
                    <a:schemeClr val="accent2">
                      <a:lumMod val="75000"/>
                    </a:schemeClr>
                  </a:solidFill>
                </a:rPr>
                <a:t>Average cost of living:</a:t>
              </a:r>
              <a:r>
                <a:rPr lang="en-US" sz="1400" dirty="0">
                  <a:solidFill>
                    <a:schemeClr val="accent2">
                      <a:lumMod val="75000"/>
                    </a:schemeClr>
                  </a:solidFill>
                </a:rPr>
                <a:t> 85% of San Francisco market (e.g. Madrid, ES)</a:t>
              </a:r>
            </a:p>
            <a:p>
              <a:pPr marL="285750" indent="-285750">
                <a:spcBef>
                  <a:spcPts val="600"/>
                </a:spcBef>
                <a:buFont typeface="Arial" panose="020B0604020202020204" pitchFamily="34" charset="0"/>
                <a:buChar char="•"/>
              </a:pPr>
              <a:r>
                <a:rPr lang="en-US" sz="1400" b="1" dirty="0">
                  <a:solidFill>
                    <a:schemeClr val="accent2">
                      <a:lumMod val="75000"/>
                    </a:schemeClr>
                  </a:solidFill>
                </a:rPr>
                <a:t>Low cost of living:</a:t>
              </a:r>
              <a:r>
                <a:rPr lang="en-US" sz="1400" dirty="0">
                  <a:solidFill>
                    <a:schemeClr val="accent2">
                      <a:lumMod val="75000"/>
                    </a:schemeClr>
                  </a:solidFill>
                </a:rPr>
                <a:t> 75% of San Francisco market (e.g. Bangalore, IN)</a:t>
              </a:r>
            </a:p>
            <a:p>
              <a:pPr>
                <a:spcBef>
                  <a:spcPts val="600"/>
                </a:spcBef>
              </a:pPr>
              <a:r>
                <a:rPr lang="en-US" sz="1400" dirty="0">
                  <a:solidFill>
                    <a:schemeClr val="accent2">
                      <a:lumMod val="75000"/>
                    </a:schemeClr>
                  </a:solidFill>
                </a:rPr>
                <a:t>All salaries are transparently documented on Buffer’s website to create trust and hold the organization accountable for fair salaries. </a:t>
              </a:r>
              <a:endParaRPr lang="en-CA" sz="1400" dirty="0">
                <a:solidFill>
                  <a:schemeClr val="accent2">
                    <a:lumMod val="75000"/>
                  </a:schemeClr>
                </a:solidFill>
              </a:endParaRPr>
            </a:p>
          </p:txBody>
        </p:sp>
        <p:sp>
          <p:nvSpPr>
            <p:cNvPr id="7" name="Rectangle 6">
              <a:extLst>
                <a:ext uri="{FF2B5EF4-FFF2-40B4-BE49-F238E27FC236}">
                  <a16:creationId xmlns:a16="http://schemas.microsoft.com/office/drawing/2014/main" id="{36C8389E-F626-46D0-8095-461891DE403A}"/>
                </a:ext>
              </a:extLst>
            </p:cNvPr>
            <p:cNvSpPr/>
            <p:nvPr/>
          </p:nvSpPr>
          <p:spPr>
            <a:xfrm>
              <a:off x="5489122" y="493529"/>
              <a:ext cx="2843639" cy="35595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mj-lt"/>
                </a:rPr>
                <a:t>Research In Practice</a:t>
              </a:r>
              <a:endParaRPr lang="en-CA" sz="1400" dirty="0">
                <a:latin typeface="+mj-lt"/>
              </a:endParaRPr>
            </a:p>
          </p:txBody>
        </p:sp>
      </p:grpSp>
      <p:sp>
        <p:nvSpPr>
          <p:cNvPr id="19" name="Rectangle 18">
            <a:extLst>
              <a:ext uri="{FF2B5EF4-FFF2-40B4-BE49-F238E27FC236}">
                <a16:creationId xmlns:a16="http://schemas.microsoft.com/office/drawing/2014/main" id="{A20AAEED-1120-4564-AC1A-7D088821A575}"/>
              </a:ext>
            </a:extLst>
          </p:cNvPr>
          <p:cNvSpPr/>
          <p:nvPr/>
        </p:nvSpPr>
        <p:spPr>
          <a:xfrm>
            <a:off x="10790531" y="6226660"/>
            <a:ext cx="1224031" cy="5310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400" dirty="0">
                <a:solidFill>
                  <a:schemeClr val="accent2">
                    <a:lumMod val="75000"/>
                  </a:schemeClr>
                </a:solidFill>
              </a:rPr>
              <a:t>(Buffer, 2021)</a:t>
            </a:r>
            <a:endParaRPr lang="en-CA" sz="1400" dirty="0">
              <a:solidFill>
                <a:schemeClr val="accent2">
                  <a:lumMod val="75000"/>
                </a:schemeClr>
              </a:solidFill>
            </a:endParaRPr>
          </a:p>
        </p:txBody>
      </p:sp>
    </p:spTree>
    <p:extLst>
      <p:ext uri="{BB962C8B-B14F-4D97-AF65-F5344CB8AC3E}">
        <p14:creationId xmlns:p14="http://schemas.microsoft.com/office/powerpoint/2010/main" val="37518606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4CA82B1-EF6B-6442-AFD4-99B7AC11CD83}"/>
              </a:ext>
            </a:extLst>
          </p:cNvPr>
          <p:cNvSpPr>
            <a:spLocks noGrp="1"/>
          </p:cNvSpPr>
          <p:nvPr>
            <p:ph type="title"/>
          </p:nvPr>
        </p:nvSpPr>
        <p:spPr>
          <a:xfrm>
            <a:off x="354106" y="530021"/>
            <a:ext cx="3464131" cy="1130188"/>
          </a:xfrm>
        </p:spPr>
        <p:txBody>
          <a:bodyPr/>
          <a:lstStyle/>
          <a:p>
            <a:pPr>
              <a:lnSpc>
                <a:spcPct val="90000"/>
              </a:lnSpc>
            </a:pPr>
            <a:r>
              <a:rPr lang="en-US" dirty="0">
                <a:solidFill>
                  <a:schemeClr val="bg1"/>
                </a:solidFill>
              </a:rPr>
              <a:t>Leverage Feedback to Drive Performance</a:t>
            </a:r>
          </a:p>
        </p:txBody>
      </p:sp>
      <p:sp>
        <p:nvSpPr>
          <p:cNvPr id="14" name="Text Placeholder 6">
            <a:extLst>
              <a:ext uri="{FF2B5EF4-FFF2-40B4-BE49-F238E27FC236}">
                <a16:creationId xmlns:a16="http://schemas.microsoft.com/office/drawing/2014/main" id="{598A4212-10DE-4744-A78A-B5F7C1DDE3D1}"/>
              </a:ext>
            </a:extLst>
          </p:cNvPr>
          <p:cNvSpPr txBox="1">
            <a:spLocks/>
          </p:cNvSpPr>
          <p:nvPr/>
        </p:nvSpPr>
        <p:spPr>
          <a:xfrm>
            <a:off x="0" y="2962746"/>
            <a:ext cx="3818238" cy="2802772"/>
          </a:xfrm>
          <a:prstGeom prst="rect">
            <a:avLst/>
          </a:prstGeom>
        </p:spPr>
        <p:txBody>
          <a:bodyPr lIns="0" tIns="0" rIns="0" bIns="0">
            <a:noAutofit/>
          </a:bodyPr>
          <a:lstStyle>
            <a:lvl1pPr marL="0" indent="0" algn="l" defTabSz="914400" rtl="0" eaLnBrk="1" latinLnBrk="0" hangingPunct="1">
              <a:lnSpc>
                <a:spcPts val="2400"/>
              </a:lnSpc>
              <a:spcBef>
                <a:spcPts val="1000"/>
              </a:spcBef>
              <a:buFont typeface="Arial" panose="020B0604020202020204" pitchFamily="34" charset="0"/>
              <a:buNone/>
              <a:defRPr sz="2000" b="0" i="0" kern="1200" spc="0">
                <a:solidFill>
                  <a:srgbClr val="2576B7"/>
                </a:solidFill>
                <a:latin typeface="Montserrat" pitchFamily="2" charset="77"/>
                <a:ea typeface="+mn-ea"/>
                <a:cs typeface="Arial" panose="020B0604020202020204" pitchFamily="34" charset="0"/>
              </a:defRPr>
            </a:lvl1pPr>
            <a:lvl2pPr marL="4572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6713">
              <a:lnSpc>
                <a:spcPct val="110000"/>
              </a:lnSpc>
            </a:pPr>
            <a:r>
              <a:rPr lang="en-US" dirty="0">
                <a:solidFill>
                  <a:schemeClr val="bg1"/>
                </a:solidFill>
                <a:latin typeface="Roboto Condensed Light" panose="02000000000000000000" pitchFamily="2" charset="0"/>
                <a:ea typeface="Roboto Condensed Light" panose="02000000000000000000" pitchFamily="2" charset="0"/>
              </a:rPr>
              <a:t>Identify </a:t>
            </a:r>
            <a:r>
              <a:rPr lang="en-CA" spc="17" dirty="0">
                <a:solidFill>
                  <a:schemeClr val="bg1"/>
                </a:solidFill>
                <a:latin typeface="Roboto Condensed Light" panose="02000000000000000000" pitchFamily="2" charset="0"/>
                <a:ea typeface="Roboto Condensed Light" panose="02000000000000000000" pitchFamily="2" charset="0"/>
                <a:cs typeface="Tahoma"/>
              </a:rPr>
              <a:t>impactful initiatives using our diagnostic programs to collect feedback from employees, stakeholders, and the HR team.</a:t>
            </a:r>
          </a:p>
          <a:p>
            <a:pPr marL="366713">
              <a:lnSpc>
                <a:spcPct val="110000"/>
              </a:lnSpc>
            </a:pPr>
            <a:r>
              <a:rPr lang="en-US" dirty="0">
                <a:solidFill>
                  <a:schemeClr val="bg1"/>
                </a:solidFill>
                <a:latin typeface="Roboto Condensed Light" panose="02000000000000000000" pitchFamily="2" charset="0"/>
                <a:ea typeface="Roboto Condensed Light" panose="02000000000000000000" pitchFamily="2" charset="0"/>
              </a:rPr>
              <a:t> </a:t>
            </a:r>
            <a:endParaRPr lang="en-US" sz="1200" dirty="0">
              <a:solidFill>
                <a:schemeClr val="bg1"/>
              </a:solidFill>
              <a:latin typeface="Roboto Condensed Light" panose="02000000000000000000" pitchFamily="2" charset="0"/>
              <a:ea typeface="Roboto Condensed Light" panose="02000000000000000000" pitchFamily="2" charset="0"/>
            </a:endParaRPr>
          </a:p>
        </p:txBody>
      </p:sp>
      <p:sp>
        <p:nvSpPr>
          <p:cNvPr id="9" name="Text Placeholder 6">
            <a:extLst>
              <a:ext uri="{FF2B5EF4-FFF2-40B4-BE49-F238E27FC236}">
                <a16:creationId xmlns:a16="http://schemas.microsoft.com/office/drawing/2014/main" id="{D80E0A55-1326-5E43-B104-6F7E9C39E2BB}"/>
              </a:ext>
            </a:extLst>
          </p:cNvPr>
          <p:cNvSpPr txBox="1">
            <a:spLocks/>
          </p:cNvSpPr>
          <p:nvPr/>
        </p:nvSpPr>
        <p:spPr>
          <a:xfrm>
            <a:off x="4480240" y="268263"/>
            <a:ext cx="5686987" cy="301663"/>
          </a:xfrm>
          <a:prstGeom prst="rect">
            <a:avLst/>
          </a:prstGeom>
        </p:spPr>
        <p:txBody>
          <a:bodyPr lIns="0" tIns="0" rIns="0" bIns="0">
            <a:noAutofit/>
          </a:bodyPr>
          <a:lstStyle>
            <a:lvl1pPr marL="0" indent="0" algn="l" defTabSz="914400" rtl="0" eaLnBrk="1" latinLnBrk="0" hangingPunct="1">
              <a:lnSpc>
                <a:spcPct val="110000"/>
              </a:lnSpc>
              <a:spcBef>
                <a:spcPts val="1000"/>
              </a:spcBef>
              <a:buFont typeface="Arial" panose="020B0604020202020204" pitchFamily="34" charset="0"/>
              <a:buNone/>
              <a:defRPr sz="2000" b="0" i="0" kern="1200">
                <a:solidFill>
                  <a:srgbClr val="848585"/>
                </a:solidFill>
                <a:latin typeface="Montserrat SemiBold" pitchFamily="2" charset="77"/>
                <a:ea typeface="+mn-ea"/>
                <a:cs typeface="Arial" panose="020B0604020202020204" pitchFamily="34" charset="0"/>
              </a:defRPr>
            </a:lvl1pPr>
            <a:lvl2pPr marL="4572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636363"/>
                </a:solidFill>
              </a:rPr>
              <a:t>Optimize the HR Department for Success</a:t>
            </a:r>
          </a:p>
        </p:txBody>
      </p:sp>
      <p:grpSp>
        <p:nvGrpSpPr>
          <p:cNvPr id="12" name="Group 11">
            <a:extLst>
              <a:ext uri="{FF2B5EF4-FFF2-40B4-BE49-F238E27FC236}">
                <a16:creationId xmlns:a16="http://schemas.microsoft.com/office/drawing/2014/main" id="{6C5BECFF-720E-41F0-B2DA-0FCC3EFA756C}"/>
              </a:ext>
            </a:extLst>
          </p:cNvPr>
          <p:cNvGrpSpPr/>
          <p:nvPr/>
        </p:nvGrpSpPr>
        <p:grpSpPr>
          <a:xfrm>
            <a:off x="4384776" y="647597"/>
            <a:ext cx="6650034" cy="715879"/>
            <a:chOff x="4376135" y="1142347"/>
            <a:chExt cx="6650034" cy="715879"/>
          </a:xfrm>
        </p:grpSpPr>
        <p:sp>
          <p:nvSpPr>
            <p:cNvPr id="10" name="Text Placeholder 7">
              <a:extLst>
                <a:ext uri="{FF2B5EF4-FFF2-40B4-BE49-F238E27FC236}">
                  <a16:creationId xmlns:a16="http://schemas.microsoft.com/office/drawing/2014/main" id="{C75B7407-1A16-C848-84D1-BBBA75018AC9}"/>
                </a:ext>
              </a:extLst>
            </p:cNvPr>
            <p:cNvSpPr txBox="1">
              <a:spLocks/>
            </p:cNvSpPr>
            <p:nvPr/>
          </p:nvSpPr>
          <p:spPr>
            <a:xfrm>
              <a:off x="4376136" y="1142347"/>
              <a:ext cx="6650033" cy="301663"/>
            </a:xfrm>
            <a:prstGeom prst="rect">
              <a:avLst/>
            </a:prstGeom>
          </p:spPr>
          <p:txBody>
            <a:bodyPr lIns="0" tIns="0" rIns="0" bIns="0" numCol="1" spcCol="360000">
              <a:noAutofit/>
            </a:bodyPr>
            <a:lstStyle>
              <a:lvl1pPr marL="0" indent="0" algn="l" defTabSz="914400" rtl="0" eaLnBrk="1" latinLnBrk="0" hangingPunct="1">
                <a:lnSpc>
                  <a:spcPct val="110000"/>
                </a:lnSpc>
                <a:spcBef>
                  <a:spcPts val="1000"/>
                </a:spcBef>
                <a:buFont typeface="Arial" panose="020B0604020202020204" pitchFamily="34" charset="0"/>
                <a:buNone/>
                <a:defRPr sz="1400" b="0" i="0" kern="1200">
                  <a:solidFill>
                    <a:srgbClr val="000000"/>
                  </a:solidFill>
                  <a:latin typeface="Roboto Condensed Light" panose="02000000000000000000" pitchFamily="2" charset="0"/>
                  <a:ea typeface="+mn-ea"/>
                  <a:cs typeface="Arial Narrow" panose="020B0604020202020204" pitchFamily="34" charset="0"/>
                </a:defRPr>
              </a:lvl1pPr>
              <a:lvl2pPr marL="4572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08000" defTabSz="1076325">
                <a:spcAft>
                  <a:spcPts val="200"/>
                </a:spcAft>
                <a:tabLst>
                  <a:tab pos="2152650" algn="l"/>
                </a:tabLst>
              </a:pPr>
              <a:r>
                <a:rPr lang="en-CA" sz="1600" b="1" dirty="0">
                  <a:solidFill>
                    <a:srgbClr val="41439A"/>
                  </a:solidFill>
                  <a:latin typeface="Montserrat Semi" pitchFamily="2" charset="77"/>
                </a:rPr>
                <a:t>HR Stakeholder Management Survey</a:t>
              </a:r>
            </a:p>
          </p:txBody>
        </p:sp>
        <p:sp>
          <p:nvSpPr>
            <p:cNvPr id="15" name="Text Placeholder 7">
              <a:extLst>
                <a:ext uri="{FF2B5EF4-FFF2-40B4-BE49-F238E27FC236}">
                  <a16:creationId xmlns:a16="http://schemas.microsoft.com/office/drawing/2014/main" id="{0D1ED4F1-2A3C-EB4A-A887-074531CA1F6B}"/>
                </a:ext>
              </a:extLst>
            </p:cNvPr>
            <p:cNvSpPr txBox="1">
              <a:spLocks/>
            </p:cNvSpPr>
            <p:nvPr/>
          </p:nvSpPr>
          <p:spPr>
            <a:xfrm>
              <a:off x="4376135" y="1355860"/>
              <a:ext cx="6650033" cy="502366"/>
            </a:xfrm>
            <a:prstGeom prst="rect">
              <a:avLst/>
            </a:prstGeom>
          </p:spPr>
          <p:txBody>
            <a:bodyPr lIns="0" tIns="0" rIns="0" bIns="0" numCol="1" spcCol="360000">
              <a:noAutofit/>
            </a:bodyPr>
            <a:lstStyle>
              <a:lvl1pPr marL="0" indent="0" algn="l" defTabSz="914400" rtl="0" eaLnBrk="1" latinLnBrk="0" hangingPunct="1">
                <a:lnSpc>
                  <a:spcPct val="110000"/>
                </a:lnSpc>
                <a:spcBef>
                  <a:spcPts val="1000"/>
                </a:spcBef>
                <a:buFont typeface="Arial" panose="020B0604020202020204" pitchFamily="34" charset="0"/>
                <a:buNone/>
                <a:defRPr sz="1400" b="0" i="0" kern="1200">
                  <a:solidFill>
                    <a:srgbClr val="000000"/>
                  </a:solidFill>
                  <a:latin typeface="Roboto Condensed Light" panose="02000000000000000000" pitchFamily="2" charset="0"/>
                  <a:ea typeface="+mn-ea"/>
                  <a:cs typeface="Arial Narrow" panose="020B0604020202020204" pitchFamily="34" charset="0"/>
                </a:defRPr>
              </a:lvl1pPr>
              <a:lvl2pPr marL="4572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08000" defTabSz="1076325">
                <a:tabLst>
                  <a:tab pos="2152650" algn="l"/>
                </a:tabLst>
              </a:pPr>
              <a:r>
                <a:rPr lang="en-CA" dirty="0"/>
                <a:t>Align HR initiatives with business strategy and stakeholder needs.</a:t>
              </a:r>
            </a:p>
          </p:txBody>
        </p:sp>
      </p:grpSp>
      <p:grpSp>
        <p:nvGrpSpPr>
          <p:cNvPr id="8" name="Group 7">
            <a:extLst>
              <a:ext uri="{FF2B5EF4-FFF2-40B4-BE49-F238E27FC236}">
                <a16:creationId xmlns:a16="http://schemas.microsoft.com/office/drawing/2014/main" id="{4417FA29-4675-4439-8187-8D925BAD8B68}"/>
              </a:ext>
            </a:extLst>
          </p:cNvPr>
          <p:cNvGrpSpPr/>
          <p:nvPr/>
        </p:nvGrpSpPr>
        <p:grpSpPr>
          <a:xfrm>
            <a:off x="4376309" y="1197343"/>
            <a:ext cx="6650034" cy="658467"/>
            <a:chOff x="4367668" y="1640607"/>
            <a:chExt cx="6650034" cy="658467"/>
          </a:xfrm>
        </p:grpSpPr>
        <p:sp>
          <p:nvSpPr>
            <p:cNvPr id="16" name="Text Placeholder 7">
              <a:extLst>
                <a:ext uri="{FF2B5EF4-FFF2-40B4-BE49-F238E27FC236}">
                  <a16:creationId xmlns:a16="http://schemas.microsoft.com/office/drawing/2014/main" id="{2D747518-5044-6442-800D-940962335F82}"/>
                </a:ext>
              </a:extLst>
            </p:cNvPr>
            <p:cNvSpPr txBox="1">
              <a:spLocks/>
            </p:cNvSpPr>
            <p:nvPr/>
          </p:nvSpPr>
          <p:spPr>
            <a:xfrm>
              <a:off x="4367669" y="1640607"/>
              <a:ext cx="6650033" cy="301663"/>
            </a:xfrm>
            <a:prstGeom prst="rect">
              <a:avLst/>
            </a:prstGeom>
          </p:spPr>
          <p:txBody>
            <a:bodyPr lIns="0" tIns="0" rIns="0" bIns="0" numCol="1" spcCol="360000">
              <a:noAutofit/>
            </a:bodyPr>
            <a:lstStyle>
              <a:lvl1pPr marL="0" indent="0" algn="l" defTabSz="914400" rtl="0" eaLnBrk="1" latinLnBrk="0" hangingPunct="1">
                <a:lnSpc>
                  <a:spcPct val="110000"/>
                </a:lnSpc>
                <a:spcBef>
                  <a:spcPts val="1000"/>
                </a:spcBef>
                <a:buFont typeface="Arial" panose="020B0604020202020204" pitchFamily="34" charset="0"/>
                <a:buNone/>
                <a:defRPr sz="1400" b="0" i="0" kern="1200">
                  <a:solidFill>
                    <a:srgbClr val="000000"/>
                  </a:solidFill>
                  <a:latin typeface="Roboto Condensed Light" panose="02000000000000000000" pitchFamily="2" charset="0"/>
                  <a:ea typeface="+mn-ea"/>
                  <a:cs typeface="Arial Narrow" panose="020B0604020202020204" pitchFamily="34" charset="0"/>
                </a:defRPr>
              </a:lvl1pPr>
              <a:lvl2pPr marL="4572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08000" defTabSz="1076325">
                <a:spcAft>
                  <a:spcPts val="200"/>
                </a:spcAft>
                <a:tabLst>
                  <a:tab pos="2152650" algn="l"/>
                </a:tabLst>
              </a:pPr>
              <a:r>
                <a:rPr lang="en-CA" sz="1600" b="1" dirty="0">
                  <a:solidFill>
                    <a:srgbClr val="41439A"/>
                  </a:solidFill>
                  <a:latin typeface="Montserrat Semi" pitchFamily="2" charset="77"/>
                </a:rPr>
                <a:t>HR Management &amp; Governance</a:t>
              </a:r>
            </a:p>
          </p:txBody>
        </p:sp>
        <p:sp>
          <p:nvSpPr>
            <p:cNvPr id="17" name="Text Placeholder 7">
              <a:extLst>
                <a:ext uri="{FF2B5EF4-FFF2-40B4-BE49-F238E27FC236}">
                  <a16:creationId xmlns:a16="http://schemas.microsoft.com/office/drawing/2014/main" id="{F7689A2A-97EB-8B44-966F-3426A35948D2}"/>
                </a:ext>
              </a:extLst>
            </p:cNvPr>
            <p:cNvSpPr txBox="1">
              <a:spLocks/>
            </p:cNvSpPr>
            <p:nvPr/>
          </p:nvSpPr>
          <p:spPr>
            <a:xfrm>
              <a:off x="4367668" y="1842378"/>
              <a:ext cx="6650033" cy="456696"/>
            </a:xfrm>
            <a:prstGeom prst="rect">
              <a:avLst/>
            </a:prstGeom>
          </p:spPr>
          <p:txBody>
            <a:bodyPr lIns="0" tIns="0" rIns="0" bIns="0" numCol="1" spcCol="360000">
              <a:noAutofit/>
            </a:bodyPr>
            <a:lstStyle>
              <a:lvl1pPr marL="0" indent="0" algn="l" defTabSz="914400" rtl="0" eaLnBrk="1" latinLnBrk="0" hangingPunct="1">
                <a:lnSpc>
                  <a:spcPct val="110000"/>
                </a:lnSpc>
                <a:spcBef>
                  <a:spcPts val="1000"/>
                </a:spcBef>
                <a:buFont typeface="Arial" panose="020B0604020202020204" pitchFamily="34" charset="0"/>
                <a:buNone/>
                <a:defRPr sz="1400" b="0" i="0" kern="1200">
                  <a:solidFill>
                    <a:srgbClr val="000000"/>
                  </a:solidFill>
                  <a:latin typeface="Roboto Condensed Light" panose="02000000000000000000" pitchFamily="2" charset="0"/>
                  <a:ea typeface="+mn-ea"/>
                  <a:cs typeface="Arial Narrow" panose="020B0604020202020204" pitchFamily="34" charset="0"/>
                </a:defRPr>
              </a:lvl1pPr>
              <a:lvl2pPr marL="4572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08000" defTabSz="1076325">
                <a:spcAft>
                  <a:spcPts val="1200"/>
                </a:spcAft>
                <a:tabLst>
                  <a:tab pos="2152650" algn="l"/>
                </a:tabLst>
              </a:pPr>
              <a:r>
                <a:rPr lang="en-CA" dirty="0"/>
                <a:t>Improve HR’s core functions and drive project success. </a:t>
              </a:r>
            </a:p>
          </p:txBody>
        </p:sp>
      </p:grpSp>
      <p:sp>
        <p:nvSpPr>
          <p:cNvPr id="18" name="Text Placeholder 6">
            <a:extLst>
              <a:ext uri="{FF2B5EF4-FFF2-40B4-BE49-F238E27FC236}">
                <a16:creationId xmlns:a16="http://schemas.microsoft.com/office/drawing/2014/main" id="{98505AD9-5A50-8743-A76A-21728443E5B7}"/>
              </a:ext>
            </a:extLst>
          </p:cNvPr>
          <p:cNvSpPr txBox="1">
            <a:spLocks/>
          </p:cNvSpPr>
          <p:nvPr/>
        </p:nvSpPr>
        <p:spPr>
          <a:xfrm>
            <a:off x="4488709" y="1891448"/>
            <a:ext cx="6650033" cy="349764"/>
          </a:xfrm>
          <a:prstGeom prst="rect">
            <a:avLst/>
          </a:prstGeom>
        </p:spPr>
        <p:txBody>
          <a:bodyPr lIns="0" tIns="0" rIns="0" bIns="0">
            <a:noAutofit/>
          </a:bodyPr>
          <a:lstStyle>
            <a:lvl1pPr marL="0" indent="0" algn="l" defTabSz="914400" rtl="0" eaLnBrk="1" latinLnBrk="0" hangingPunct="1">
              <a:lnSpc>
                <a:spcPct val="110000"/>
              </a:lnSpc>
              <a:spcBef>
                <a:spcPts val="1000"/>
              </a:spcBef>
              <a:buFont typeface="Arial" panose="020B0604020202020204" pitchFamily="34" charset="0"/>
              <a:buNone/>
              <a:defRPr sz="2000" b="0" i="0" kern="1200">
                <a:solidFill>
                  <a:srgbClr val="848585"/>
                </a:solidFill>
                <a:latin typeface="Montserrat SemiBold" pitchFamily="2" charset="77"/>
                <a:ea typeface="+mn-ea"/>
                <a:cs typeface="Arial" panose="020B0604020202020204" pitchFamily="34" charset="0"/>
              </a:defRPr>
            </a:lvl1pPr>
            <a:lvl2pPr marL="4572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636363"/>
                </a:solidFill>
              </a:rPr>
              <a:t>Improve Employee Experience and HR Processes</a:t>
            </a:r>
          </a:p>
        </p:txBody>
      </p:sp>
      <p:grpSp>
        <p:nvGrpSpPr>
          <p:cNvPr id="7" name="Group 6">
            <a:extLst>
              <a:ext uri="{FF2B5EF4-FFF2-40B4-BE49-F238E27FC236}">
                <a16:creationId xmlns:a16="http://schemas.microsoft.com/office/drawing/2014/main" id="{21936716-54C7-4235-95C1-F2CDBADAA90F}"/>
              </a:ext>
            </a:extLst>
          </p:cNvPr>
          <p:cNvGrpSpPr/>
          <p:nvPr/>
        </p:nvGrpSpPr>
        <p:grpSpPr>
          <a:xfrm>
            <a:off x="4384777" y="2777935"/>
            <a:ext cx="6650034" cy="688786"/>
            <a:chOff x="4363779" y="2759665"/>
            <a:chExt cx="6650034" cy="688786"/>
          </a:xfrm>
        </p:grpSpPr>
        <p:sp>
          <p:nvSpPr>
            <p:cNvPr id="19" name="Text Placeholder 7">
              <a:extLst>
                <a:ext uri="{FF2B5EF4-FFF2-40B4-BE49-F238E27FC236}">
                  <a16:creationId xmlns:a16="http://schemas.microsoft.com/office/drawing/2014/main" id="{9A3B649D-4978-6C49-9B51-249341EED539}"/>
                </a:ext>
              </a:extLst>
            </p:cNvPr>
            <p:cNvSpPr txBox="1">
              <a:spLocks/>
            </p:cNvSpPr>
            <p:nvPr/>
          </p:nvSpPr>
          <p:spPr>
            <a:xfrm>
              <a:off x="4363780" y="2759665"/>
              <a:ext cx="6650033" cy="301663"/>
            </a:xfrm>
            <a:prstGeom prst="rect">
              <a:avLst/>
            </a:prstGeom>
          </p:spPr>
          <p:txBody>
            <a:bodyPr lIns="0" tIns="0" rIns="0" bIns="0" numCol="1" spcCol="360000">
              <a:noAutofit/>
            </a:bodyPr>
            <a:lstStyle>
              <a:lvl1pPr marL="0" indent="0" algn="l" defTabSz="914400" rtl="0" eaLnBrk="1" latinLnBrk="0" hangingPunct="1">
                <a:lnSpc>
                  <a:spcPct val="110000"/>
                </a:lnSpc>
                <a:spcBef>
                  <a:spcPts val="1000"/>
                </a:spcBef>
                <a:buFont typeface="Arial" panose="020B0604020202020204" pitchFamily="34" charset="0"/>
                <a:buNone/>
                <a:defRPr sz="1400" b="0" i="0" kern="1200">
                  <a:solidFill>
                    <a:srgbClr val="000000"/>
                  </a:solidFill>
                  <a:latin typeface="Roboto Condensed Light" panose="02000000000000000000" pitchFamily="2" charset="0"/>
                  <a:ea typeface="+mn-ea"/>
                  <a:cs typeface="Arial Narrow" panose="020B0604020202020204" pitchFamily="34" charset="0"/>
                </a:defRPr>
              </a:lvl1pPr>
              <a:lvl2pPr marL="4572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08000" defTabSz="1076325">
                <a:spcAft>
                  <a:spcPts val="200"/>
                </a:spcAft>
                <a:tabLst>
                  <a:tab pos="2152650" algn="l"/>
                </a:tabLst>
              </a:pPr>
              <a:r>
                <a:rPr lang="en-CA" sz="1600" b="1" dirty="0">
                  <a:solidFill>
                    <a:srgbClr val="41439A"/>
                  </a:solidFill>
                  <a:latin typeface="Montserrat Semi" pitchFamily="2" charset="77"/>
                </a:rPr>
                <a:t>New Hire Survey</a:t>
              </a:r>
            </a:p>
          </p:txBody>
        </p:sp>
        <p:sp>
          <p:nvSpPr>
            <p:cNvPr id="20" name="Text Placeholder 7">
              <a:extLst>
                <a:ext uri="{FF2B5EF4-FFF2-40B4-BE49-F238E27FC236}">
                  <a16:creationId xmlns:a16="http://schemas.microsoft.com/office/drawing/2014/main" id="{AAC2EAC7-BE11-844A-9ED4-5FF62F2597DD}"/>
                </a:ext>
              </a:extLst>
            </p:cNvPr>
            <p:cNvSpPr txBox="1">
              <a:spLocks/>
            </p:cNvSpPr>
            <p:nvPr/>
          </p:nvSpPr>
          <p:spPr>
            <a:xfrm>
              <a:off x="4363779" y="2991755"/>
              <a:ext cx="6650033" cy="456696"/>
            </a:xfrm>
            <a:prstGeom prst="rect">
              <a:avLst/>
            </a:prstGeom>
          </p:spPr>
          <p:txBody>
            <a:bodyPr lIns="0" tIns="0" rIns="0" bIns="0" numCol="1" spcCol="360000">
              <a:noAutofit/>
            </a:bodyPr>
            <a:lstStyle>
              <a:lvl1pPr marL="0" indent="0" algn="l" defTabSz="914400" rtl="0" eaLnBrk="1" latinLnBrk="0" hangingPunct="1">
                <a:lnSpc>
                  <a:spcPct val="110000"/>
                </a:lnSpc>
                <a:spcBef>
                  <a:spcPts val="1000"/>
                </a:spcBef>
                <a:buFont typeface="Arial" panose="020B0604020202020204" pitchFamily="34" charset="0"/>
                <a:buNone/>
                <a:defRPr sz="1400" b="0" i="0" kern="1200">
                  <a:solidFill>
                    <a:srgbClr val="000000"/>
                  </a:solidFill>
                  <a:latin typeface="Roboto Condensed Light" panose="02000000000000000000" pitchFamily="2" charset="0"/>
                  <a:ea typeface="+mn-ea"/>
                  <a:cs typeface="Arial Narrow" panose="020B0604020202020204" pitchFamily="34" charset="0"/>
                </a:defRPr>
              </a:lvl1pPr>
              <a:lvl2pPr marL="4572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08000" defTabSz="1076325">
                <a:tabLst>
                  <a:tab pos="2152650" algn="l"/>
                </a:tabLst>
              </a:pPr>
              <a:r>
                <a:rPr lang="en-CA" dirty="0"/>
                <a:t>Ensure recruiting and onboarding programs are effective by surveying new employees.</a:t>
              </a:r>
            </a:p>
          </p:txBody>
        </p:sp>
      </p:grpSp>
      <p:grpSp>
        <p:nvGrpSpPr>
          <p:cNvPr id="5" name="Group 4">
            <a:extLst>
              <a:ext uri="{FF2B5EF4-FFF2-40B4-BE49-F238E27FC236}">
                <a16:creationId xmlns:a16="http://schemas.microsoft.com/office/drawing/2014/main" id="{4A7D5C9B-D05F-40BE-83DE-9FC57C43E5FD}"/>
              </a:ext>
            </a:extLst>
          </p:cNvPr>
          <p:cNvGrpSpPr/>
          <p:nvPr/>
        </p:nvGrpSpPr>
        <p:grpSpPr>
          <a:xfrm>
            <a:off x="4384777" y="3369204"/>
            <a:ext cx="6650034" cy="688786"/>
            <a:chOff x="4363779" y="3274001"/>
            <a:chExt cx="6650034" cy="688786"/>
          </a:xfrm>
        </p:grpSpPr>
        <p:sp>
          <p:nvSpPr>
            <p:cNvPr id="21" name="Text Placeholder 7">
              <a:extLst>
                <a:ext uri="{FF2B5EF4-FFF2-40B4-BE49-F238E27FC236}">
                  <a16:creationId xmlns:a16="http://schemas.microsoft.com/office/drawing/2014/main" id="{56DE3575-E917-BE46-A8F7-BB4475F6E4E3}"/>
                </a:ext>
              </a:extLst>
            </p:cNvPr>
            <p:cNvSpPr txBox="1">
              <a:spLocks/>
            </p:cNvSpPr>
            <p:nvPr/>
          </p:nvSpPr>
          <p:spPr>
            <a:xfrm>
              <a:off x="4363780" y="3274001"/>
              <a:ext cx="6650033" cy="301663"/>
            </a:xfrm>
            <a:prstGeom prst="rect">
              <a:avLst/>
            </a:prstGeom>
          </p:spPr>
          <p:txBody>
            <a:bodyPr lIns="0" tIns="0" rIns="0" bIns="0" numCol="1" spcCol="360000">
              <a:noAutofit/>
            </a:bodyPr>
            <a:lstStyle>
              <a:lvl1pPr marL="0" indent="0" algn="l" defTabSz="914400" rtl="0" eaLnBrk="1" latinLnBrk="0" hangingPunct="1">
                <a:lnSpc>
                  <a:spcPct val="110000"/>
                </a:lnSpc>
                <a:spcBef>
                  <a:spcPts val="1000"/>
                </a:spcBef>
                <a:buFont typeface="Arial" panose="020B0604020202020204" pitchFamily="34" charset="0"/>
                <a:buNone/>
                <a:defRPr sz="1400" b="0" i="0" kern="1200">
                  <a:solidFill>
                    <a:srgbClr val="000000"/>
                  </a:solidFill>
                  <a:latin typeface="Roboto Condensed Light" panose="02000000000000000000" pitchFamily="2" charset="0"/>
                  <a:ea typeface="+mn-ea"/>
                  <a:cs typeface="Arial Narrow" panose="020B0604020202020204" pitchFamily="34" charset="0"/>
                </a:defRPr>
              </a:lvl1pPr>
              <a:lvl2pPr marL="4572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08000" defTabSz="1076325">
                <a:spcAft>
                  <a:spcPts val="200"/>
                </a:spcAft>
                <a:tabLst>
                  <a:tab pos="2152650" algn="l"/>
                </a:tabLst>
              </a:pPr>
              <a:r>
                <a:rPr lang="en-CA" sz="1600" b="1" dirty="0">
                  <a:solidFill>
                    <a:srgbClr val="41439A"/>
                  </a:solidFill>
                  <a:latin typeface="Montserrat Semi" pitchFamily="2" charset="77"/>
                </a:rPr>
                <a:t>Employee Engagement</a:t>
              </a:r>
            </a:p>
          </p:txBody>
        </p:sp>
        <p:sp>
          <p:nvSpPr>
            <p:cNvPr id="22" name="Text Placeholder 7">
              <a:extLst>
                <a:ext uri="{FF2B5EF4-FFF2-40B4-BE49-F238E27FC236}">
                  <a16:creationId xmlns:a16="http://schemas.microsoft.com/office/drawing/2014/main" id="{A1B32A56-4991-3A45-8BFC-24FDA424AB80}"/>
                </a:ext>
              </a:extLst>
            </p:cNvPr>
            <p:cNvSpPr txBox="1">
              <a:spLocks/>
            </p:cNvSpPr>
            <p:nvPr/>
          </p:nvSpPr>
          <p:spPr>
            <a:xfrm>
              <a:off x="4363779" y="3506091"/>
              <a:ext cx="6650033" cy="456696"/>
            </a:xfrm>
            <a:prstGeom prst="rect">
              <a:avLst/>
            </a:prstGeom>
          </p:spPr>
          <p:txBody>
            <a:bodyPr lIns="0" tIns="0" rIns="0" bIns="0" numCol="1" spcCol="360000">
              <a:noAutofit/>
            </a:bodyPr>
            <a:lstStyle>
              <a:lvl1pPr marL="0" indent="0" algn="l" defTabSz="914400" rtl="0" eaLnBrk="1" latinLnBrk="0" hangingPunct="1">
                <a:lnSpc>
                  <a:spcPct val="110000"/>
                </a:lnSpc>
                <a:spcBef>
                  <a:spcPts val="1000"/>
                </a:spcBef>
                <a:buFont typeface="Arial" panose="020B0604020202020204" pitchFamily="34" charset="0"/>
                <a:buNone/>
                <a:defRPr sz="1400" b="0" i="0" kern="1200">
                  <a:solidFill>
                    <a:srgbClr val="000000"/>
                  </a:solidFill>
                  <a:latin typeface="Roboto Condensed Light" panose="02000000000000000000" pitchFamily="2" charset="0"/>
                  <a:ea typeface="+mn-ea"/>
                  <a:cs typeface="Arial Narrow" panose="020B0604020202020204" pitchFamily="34" charset="0"/>
                </a:defRPr>
              </a:lvl1pPr>
              <a:lvl2pPr marL="4572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08000" defTabSz="1076325">
                <a:tabLst>
                  <a:tab pos="2152650" algn="l"/>
                </a:tabLst>
              </a:pPr>
              <a:r>
                <a:rPr lang="en-CA" dirty="0"/>
                <a:t>Move beyond measuring job satisfaction with a comprehensive view of engagement.</a:t>
              </a:r>
            </a:p>
          </p:txBody>
        </p:sp>
      </p:grpSp>
      <p:grpSp>
        <p:nvGrpSpPr>
          <p:cNvPr id="4" name="Group 3">
            <a:extLst>
              <a:ext uri="{FF2B5EF4-FFF2-40B4-BE49-F238E27FC236}">
                <a16:creationId xmlns:a16="http://schemas.microsoft.com/office/drawing/2014/main" id="{BEF6D15C-7046-4320-8DA2-66A5C0CC9316}"/>
              </a:ext>
            </a:extLst>
          </p:cNvPr>
          <p:cNvGrpSpPr/>
          <p:nvPr/>
        </p:nvGrpSpPr>
        <p:grpSpPr>
          <a:xfrm>
            <a:off x="4384777" y="3960473"/>
            <a:ext cx="6650034" cy="678847"/>
            <a:chOff x="4363779" y="3790018"/>
            <a:chExt cx="6650034" cy="678847"/>
          </a:xfrm>
        </p:grpSpPr>
        <p:sp>
          <p:nvSpPr>
            <p:cNvPr id="23" name="Text Placeholder 7">
              <a:extLst>
                <a:ext uri="{FF2B5EF4-FFF2-40B4-BE49-F238E27FC236}">
                  <a16:creationId xmlns:a16="http://schemas.microsoft.com/office/drawing/2014/main" id="{095F7763-B08B-484A-A0E2-26A869E1BA09}"/>
                </a:ext>
              </a:extLst>
            </p:cNvPr>
            <p:cNvSpPr txBox="1">
              <a:spLocks/>
            </p:cNvSpPr>
            <p:nvPr/>
          </p:nvSpPr>
          <p:spPr>
            <a:xfrm>
              <a:off x="4363780" y="3790018"/>
              <a:ext cx="6650033" cy="301663"/>
            </a:xfrm>
            <a:prstGeom prst="rect">
              <a:avLst/>
            </a:prstGeom>
          </p:spPr>
          <p:txBody>
            <a:bodyPr lIns="0" tIns="0" rIns="0" bIns="0" numCol="1" spcCol="360000">
              <a:noAutofit/>
            </a:bodyPr>
            <a:lstStyle>
              <a:lvl1pPr marL="0" indent="0" algn="l" defTabSz="914400" rtl="0" eaLnBrk="1" latinLnBrk="0" hangingPunct="1">
                <a:lnSpc>
                  <a:spcPct val="110000"/>
                </a:lnSpc>
                <a:spcBef>
                  <a:spcPts val="1000"/>
                </a:spcBef>
                <a:buFont typeface="Arial" panose="020B0604020202020204" pitchFamily="34" charset="0"/>
                <a:buNone/>
                <a:defRPr sz="1400" b="0" i="0" kern="1200">
                  <a:solidFill>
                    <a:srgbClr val="000000"/>
                  </a:solidFill>
                  <a:latin typeface="Roboto Condensed Light" panose="02000000000000000000" pitchFamily="2" charset="0"/>
                  <a:ea typeface="+mn-ea"/>
                  <a:cs typeface="Arial Narrow" panose="020B0604020202020204" pitchFamily="34" charset="0"/>
                </a:defRPr>
              </a:lvl1pPr>
              <a:lvl2pPr marL="4572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08000" defTabSz="1076325">
                <a:spcAft>
                  <a:spcPts val="200"/>
                </a:spcAft>
                <a:tabLst>
                  <a:tab pos="2152650" algn="l"/>
                </a:tabLst>
              </a:pPr>
              <a:r>
                <a:rPr lang="en-CA" sz="1600" b="1" dirty="0">
                  <a:solidFill>
                    <a:srgbClr val="41439A"/>
                  </a:solidFill>
                  <a:latin typeface="Montserrat Semi" pitchFamily="2" charset="77"/>
                </a:rPr>
                <a:t>McLean Employee Experience Monitor</a:t>
              </a:r>
            </a:p>
          </p:txBody>
        </p:sp>
        <p:sp>
          <p:nvSpPr>
            <p:cNvPr id="24" name="Text Placeholder 7">
              <a:extLst>
                <a:ext uri="{FF2B5EF4-FFF2-40B4-BE49-F238E27FC236}">
                  <a16:creationId xmlns:a16="http://schemas.microsoft.com/office/drawing/2014/main" id="{7F6EF1DB-7B98-7E48-BF86-7E45F27886CA}"/>
                </a:ext>
              </a:extLst>
            </p:cNvPr>
            <p:cNvSpPr txBox="1">
              <a:spLocks/>
            </p:cNvSpPr>
            <p:nvPr/>
          </p:nvSpPr>
          <p:spPr>
            <a:xfrm>
              <a:off x="4363779" y="4012169"/>
              <a:ext cx="6650033" cy="456696"/>
            </a:xfrm>
            <a:prstGeom prst="rect">
              <a:avLst/>
            </a:prstGeom>
          </p:spPr>
          <p:txBody>
            <a:bodyPr lIns="0" tIns="0" rIns="0" bIns="0" numCol="1" spcCol="360000">
              <a:noAutofit/>
            </a:bodyPr>
            <a:lstStyle>
              <a:lvl1pPr marL="0" indent="0" algn="l" defTabSz="914400" rtl="0" eaLnBrk="1" latinLnBrk="0" hangingPunct="1">
                <a:lnSpc>
                  <a:spcPct val="110000"/>
                </a:lnSpc>
                <a:spcBef>
                  <a:spcPts val="1000"/>
                </a:spcBef>
                <a:buFont typeface="Arial" panose="020B0604020202020204" pitchFamily="34" charset="0"/>
                <a:buNone/>
                <a:defRPr sz="1400" b="0" i="0" kern="1200">
                  <a:solidFill>
                    <a:srgbClr val="000000"/>
                  </a:solidFill>
                  <a:latin typeface="Roboto Condensed Light" panose="02000000000000000000" pitchFamily="2" charset="0"/>
                  <a:ea typeface="+mn-ea"/>
                  <a:cs typeface="Arial Narrow" panose="020B0604020202020204" pitchFamily="34" charset="0"/>
                </a:defRPr>
              </a:lvl1pPr>
              <a:lvl2pPr marL="4572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08000" defTabSz="1076325">
                <a:tabLst>
                  <a:tab pos="2152650" algn="l"/>
                </a:tabLst>
              </a:pPr>
              <a:r>
                <a:rPr lang="en-CA" dirty="0"/>
                <a:t>Evolve to leader-driven engagement with a real-time dashboard and results. </a:t>
              </a:r>
            </a:p>
          </p:txBody>
        </p:sp>
      </p:grpSp>
      <p:grpSp>
        <p:nvGrpSpPr>
          <p:cNvPr id="3" name="Group 2">
            <a:extLst>
              <a:ext uri="{FF2B5EF4-FFF2-40B4-BE49-F238E27FC236}">
                <a16:creationId xmlns:a16="http://schemas.microsoft.com/office/drawing/2014/main" id="{0B969271-4C05-4120-B11D-DCE3A40A1B49}"/>
              </a:ext>
            </a:extLst>
          </p:cNvPr>
          <p:cNvGrpSpPr/>
          <p:nvPr/>
        </p:nvGrpSpPr>
        <p:grpSpPr>
          <a:xfrm>
            <a:off x="4384778" y="4541803"/>
            <a:ext cx="6650034" cy="678847"/>
            <a:chOff x="4363780" y="4301659"/>
            <a:chExt cx="6650034" cy="678847"/>
          </a:xfrm>
        </p:grpSpPr>
        <p:sp>
          <p:nvSpPr>
            <p:cNvPr id="25" name="Text Placeholder 7">
              <a:extLst>
                <a:ext uri="{FF2B5EF4-FFF2-40B4-BE49-F238E27FC236}">
                  <a16:creationId xmlns:a16="http://schemas.microsoft.com/office/drawing/2014/main" id="{AC74FBBB-38EE-8942-9455-937F6A76CE55}"/>
                </a:ext>
              </a:extLst>
            </p:cNvPr>
            <p:cNvSpPr txBox="1">
              <a:spLocks/>
            </p:cNvSpPr>
            <p:nvPr/>
          </p:nvSpPr>
          <p:spPr>
            <a:xfrm>
              <a:off x="4363781" y="4301659"/>
              <a:ext cx="6650033" cy="301663"/>
            </a:xfrm>
            <a:prstGeom prst="rect">
              <a:avLst/>
            </a:prstGeom>
          </p:spPr>
          <p:txBody>
            <a:bodyPr lIns="0" tIns="0" rIns="0" bIns="0" numCol="1" spcCol="360000">
              <a:noAutofit/>
            </a:bodyPr>
            <a:lstStyle>
              <a:lvl1pPr marL="0" indent="0" algn="l" defTabSz="914400" rtl="0" eaLnBrk="1" latinLnBrk="0" hangingPunct="1">
                <a:lnSpc>
                  <a:spcPct val="110000"/>
                </a:lnSpc>
                <a:spcBef>
                  <a:spcPts val="1000"/>
                </a:spcBef>
                <a:buFont typeface="Arial" panose="020B0604020202020204" pitchFamily="34" charset="0"/>
                <a:buNone/>
                <a:defRPr sz="1400" b="0" i="0" kern="1200">
                  <a:solidFill>
                    <a:srgbClr val="000000"/>
                  </a:solidFill>
                  <a:latin typeface="Roboto Condensed Light" panose="02000000000000000000" pitchFamily="2" charset="0"/>
                  <a:ea typeface="+mn-ea"/>
                  <a:cs typeface="Arial Narrow" panose="020B0604020202020204" pitchFamily="34" charset="0"/>
                </a:defRPr>
              </a:lvl1pPr>
              <a:lvl2pPr marL="4572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08000" defTabSz="1076325">
                <a:spcAft>
                  <a:spcPts val="200"/>
                </a:spcAft>
                <a:tabLst>
                  <a:tab pos="2152650" algn="l"/>
                </a:tabLst>
              </a:pPr>
              <a:r>
                <a:rPr lang="en-CA" sz="1600" b="1" dirty="0">
                  <a:solidFill>
                    <a:srgbClr val="41439A"/>
                  </a:solidFill>
                  <a:latin typeface="Montserrat Semi" pitchFamily="2" charset="77"/>
                </a:rPr>
                <a:t>Employee Exit Survey</a:t>
              </a:r>
            </a:p>
          </p:txBody>
        </p:sp>
        <p:sp>
          <p:nvSpPr>
            <p:cNvPr id="26" name="Text Placeholder 7">
              <a:extLst>
                <a:ext uri="{FF2B5EF4-FFF2-40B4-BE49-F238E27FC236}">
                  <a16:creationId xmlns:a16="http://schemas.microsoft.com/office/drawing/2014/main" id="{1F2706CE-2539-3B45-81E5-D48AA8FE96A7}"/>
                </a:ext>
              </a:extLst>
            </p:cNvPr>
            <p:cNvSpPr txBox="1">
              <a:spLocks/>
            </p:cNvSpPr>
            <p:nvPr/>
          </p:nvSpPr>
          <p:spPr>
            <a:xfrm>
              <a:off x="4363780" y="4523810"/>
              <a:ext cx="6650033" cy="456696"/>
            </a:xfrm>
            <a:prstGeom prst="rect">
              <a:avLst/>
            </a:prstGeom>
          </p:spPr>
          <p:txBody>
            <a:bodyPr lIns="0" tIns="0" rIns="0" bIns="0" numCol="1" spcCol="360000">
              <a:noAutofit/>
            </a:bodyPr>
            <a:lstStyle>
              <a:lvl1pPr marL="0" indent="0" algn="l" defTabSz="914400" rtl="0" eaLnBrk="1" latinLnBrk="0" hangingPunct="1">
                <a:lnSpc>
                  <a:spcPct val="110000"/>
                </a:lnSpc>
                <a:spcBef>
                  <a:spcPts val="1000"/>
                </a:spcBef>
                <a:buFont typeface="Arial" panose="020B0604020202020204" pitchFamily="34" charset="0"/>
                <a:buNone/>
                <a:defRPr sz="1400" b="0" i="0" kern="1200">
                  <a:solidFill>
                    <a:srgbClr val="000000"/>
                  </a:solidFill>
                  <a:latin typeface="Roboto Condensed Light" panose="02000000000000000000" pitchFamily="2" charset="0"/>
                  <a:ea typeface="+mn-ea"/>
                  <a:cs typeface="Arial Narrow" panose="020B0604020202020204" pitchFamily="34" charset="0"/>
                </a:defRPr>
              </a:lvl1pPr>
              <a:lvl2pPr marL="4572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08000"/>
              <a:r>
                <a:rPr lang="en-CA" dirty="0"/>
                <a:t>Understand why people leave the organization in order to proactively retain top talent.</a:t>
              </a:r>
            </a:p>
          </p:txBody>
        </p:sp>
      </p:grpSp>
      <p:grpSp>
        <p:nvGrpSpPr>
          <p:cNvPr id="2" name="Group 1">
            <a:extLst>
              <a:ext uri="{FF2B5EF4-FFF2-40B4-BE49-F238E27FC236}">
                <a16:creationId xmlns:a16="http://schemas.microsoft.com/office/drawing/2014/main" id="{1A6921E5-EC2E-4BA0-9C93-1C9694C3C5BB}"/>
              </a:ext>
            </a:extLst>
          </p:cNvPr>
          <p:cNvGrpSpPr/>
          <p:nvPr/>
        </p:nvGrpSpPr>
        <p:grpSpPr>
          <a:xfrm>
            <a:off x="4397135" y="5123132"/>
            <a:ext cx="6650034" cy="688786"/>
            <a:chOff x="4376137" y="5104862"/>
            <a:chExt cx="6650034" cy="688786"/>
          </a:xfrm>
        </p:grpSpPr>
        <p:sp>
          <p:nvSpPr>
            <p:cNvPr id="27" name="Text Placeholder 7">
              <a:extLst>
                <a:ext uri="{FF2B5EF4-FFF2-40B4-BE49-F238E27FC236}">
                  <a16:creationId xmlns:a16="http://schemas.microsoft.com/office/drawing/2014/main" id="{49C5214E-C4B6-0645-AB5A-75D2BD6753F1}"/>
                </a:ext>
              </a:extLst>
            </p:cNvPr>
            <p:cNvSpPr txBox="1">
              <a:spLocks/>
            </p:cNvSpPr>
            <p:nvPr/>
          </p:nvSpPr>
          <p:spPr>
            <a:xfrm>
              <a:off x="4376138" y="5104862"/>
              <a:ext cx="6650033" cy="301663"/>
            </a:xfrm>
            <a:prstGeom prst="rect">
              <a:avLst/>
            </a:prstGeom>
          </p:spPr>
          <p:txBody>
            <a:bodyPr lIns="0" tIns="0" rIns="0" bIns="0" numCol="1" spcCol="360000">
              <a:noAutofit/>
            </a:bodyPr>
            <a:lstStyle>
              <a:lvl1pPr marL="0" indent="0" algn="l" defTabSz="914400" rtl="0" eaLnBrk="1" latinLnBrk="0" hangingPunct="1">
                <a:lnSpc>
                  <a:spcPct val="110000"/>
                </a:lnSpc>
                <a:spcBef>
                  <a:spcPts val="1000"/>
                </a:spcBef>
                <a:buFont typeface="Arial" panose="020B0604020202020204" pitchFamily="34" charset="0"/>
                <a:buNone/>
                <a:defRPr sz="1400" b="0" i="0" kern="1200">
                  <a:solidFill>
                    <a:srgbClr val="000000"/>
                  </a:solidFill>
                  <a:latin typeface="Roboto Condensed Light" panose="02000000000000000000" pitchFamily="2" charset="0"/>
                  <a:ea typeface="+mn-ea"/>
                  <a:cs typeface="Arial Narrow" panose="020B0604020202020204" pitchFamily="34" charset="0"/>
                </a:defRPr>
              </a:lvl1pPr>
              <a:lvl2pPr marL="4572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08000" defTabSz="1076325">
                <a:spcAft>
                  <a:spcPts val="200"/>
                </a:spcAft>
                <a:tabLst>
                  <a:tab pos="2152650" algn="l"/>
                </a:tabLst>
              </a:pPr>
              <a:r>
                <a:rPr lang="en-CA" sz="1600" b="1" dirty="0">
                  <a:solidFill>
                    <a:srgbClr val="41439A"/>
                  </a:solidFill>
                  <a:latin typeface="Montserrat Semi" pitchFamily="2" charset="77"/>
                </a:rPr>
                <a:t>360 Degree Feedback</a:t>
              </a:r>
            </a:p>
          </p:txBody>
        </p:sp>
        <p:sp>
          <p:nvSpPr>
            <p:cNvPr id="28" name="Text Placeholder 7">
              <a:extLst>
                <a:ext uri="{FF2B5EF4-FFF2-40B4-BE49-F238E27FC236}">
                  <a16:creationId xmlns:a16="http://schemas.microsoft.com/office/drawing/2014/main" id="{32578B11-ECD7-5D49-B483-C1738DA9A36F}"/>
                </a:ext>
              </a:extLst>
            </p:cNvPr>
            <p:cNvSpPr txBox="1">
              <a:spLocks/>
            </p:cNvSpPr>
            <p:nvPr/>
          </p:nvSpPr>
          <p:spPr>
            <a:xfrm>
              <a:off x="4376137" y="5336952"/>
              <a:ext cx="6650033" cy="456696"/>
            </a:xfrm>
            <a:prstGeom prst="rect">
              <a:avLst/>
            </a:prstGeom>
          </p:spPr>
          <p:txBody>
            <a:bodyPr lIns="0" tIns="0" rIns="0" bIns="0" numCol="1" spcCol="360000">
              <a:noAutofit/>
            </a:bodyPr>
            <a:lstStyle>
              <a:lvl1pPr marL="0" indent="0" algn="l" defTabSz="914400" rtl="0" eaLnBrk="1" latinLnBrk="0" hangingPunct="1">
                <a:lnSpc>
                  <a:spcPct val="110000"/>
                </a:lnSpc>
                <a:spcBef>
                  <a:spcPts val="1000"/>
                </a:spcBef>
                <a:buFont typeface="Arial" panose="020B0604020202020204" pitchFamily="34" charset="0"/>
                <a:buNone/>
                <a:defRPr sz="1400" b="0" i="0" kern="1200">
                  <a:solidFill>
                    <a:srgbClr val="000000"/>
                  </a:solidFill>
                  <a:latin typeface="Roboto Condensed Light" panose="02000000000000000000" pitchFamily="2" charset="0"/>
                  <a:ea typeface="+mn-ea"/>
                  <a:cs typeface="Arial Narrow" panose="020B0604020202020204" pitchFamily="34" charset="0"/>
                </a:defRPr>
              </a:lvl1pPr>
              <a:lvl2pPr marL="4572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08000"/>
              <a:r>
                <a:rPr lang="en-CA" dirty="0"/>
                <a:t>Empower employees with a holistic view of their performance to prioritize development. </a:t>
              </a:r>
            </a:p>
          </p:txBody>
        </p:sp>
      </p:grpSp>
      <p:sp>
        <p:nvSpPr>
          <p:cNvPr id="29" name="Text Placeholder 7">
            <a:extLst>
              <a:ext uri="{FF2B5EF4-FFF2-40B4-BE49-F238E27FC236}">
                <a16:creationId xmlns:a16="http://schemas.microsoft.com/office/drawing/2014/main" id="{28769E80-80FD-D944-A3BD-1213CCE278AC}"/>
              </a:ext>
            </a:extLst>
          </p:cNvPr>
          <p:cNvSpPr txBox="1">
            <a:spLocks/>
          </p:cNvSpPr>
          <p:nvPr/>
        </p:nvSpPr>
        <p:spPr>
          <a:xfrm>
            <a:off x="4492597" y="5946490"/>
            <a:ext cx="6650033" cy="456696"/>
          </a:xfrm>
          <a:prstGeom prst="rect">
            <a:avLst/>
          </a:prstGeom>
        </p:spPr>
        <p:txBody>
          <a:bodyPr lIns="0" tIns="0" rIns="0" bIns="0" numCol="1" spcCol="360000">
            <a:noAutofit/>
          </a:bodyPr>
          <a:lstStyle>
            <a:lvl1pPr marL="0" indent="0" algn="l" defTabSz="914400" rtl="0" eaLnBrk="1" latinLnBrk="0" hangingPunct="1">
              <a:lnSpc>
                <a:spcPct val="110000"/>
              </a:lnSpc>
              <a:spcBef>
                <a:spcPts val="1000"/>
              </a:spcBef>
              <a:buFont typeface="Arial" panose="020B0604020202020204" pitchFamily="34" charset="0"/>
              <a:buNone/>
              <a:defRPr sz="1400" b="0" i="0" kern="1200">
                <a:solidFill>
                  <a:srgbClr val="000000"/>
                </a:solidFill>
                <a:latin typeface="Roboto Condensed Light" panose="02000000000000000000" pitchFamily="2" charset="0"/>
                <a:ea typeface="+mn-ea"/>
                <a:cs typeface="Arial Narrow" panose="020B0604020202020204" pitchFamily="34" charset="0"/>
              </a:defRPr>
            </a:lvl1pPr>
            <a:lvl2pPr marL="4572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sz="1600" spc="17" dirty="0">
                <a:ea typeface="Roboto Condensed Light" panose="02000000000000000000" pitchFamily="2" charset="0"/>
                <a:cs typeface="Tahoma"/>
              </a:rPr>
              <a:t>View our </a:t>
            </a:r>
            <a:r>
              <a:rPr lang="en-CA" sz="1600" spc="17" dirty="0">
                <a:solidFill>
                  <a:srgbClr val="41439A"/>
                </a:solidFill>
                <a:ea typeface="Roboto Condensed Light" panose="02000000000000000000" pitchFamily="2" charset="0"/>
                <a:cs typeface="Tahoma"/>
                <a:hlinkClick r:id="rId3">
                  <a:extLst>
                    <a:ext uri="{A12FA001-AC4F-418D-AE19-62706E023703}">
                      <ahyp:hlinkClr xmlns:ahyp="http://schemas.microsoft.com/office/drawing/2018/hyperlinkcolor" val="tx"/>
                    </a:ext>
                  </a:extLst>
                </a:hlinkClick>
              </a:rPr>
              <a:t>diagnostic programs</a:t>
            </a:r>
            <a:r>
              <a:rPr lang="en-CA" sz="1600" spc="17" dirty="0">
                <a:solidFill>
                  <a:srgbClr val="41439A"/>
                </a:solidFill>
                <a:ea typeface="Roboto Condensed Light" panose="02000000000000000000" pitchFamily="2" charset="0"/>
                <a:cs typeface="Tahoma"/>
              </a:rPr>
              <a:t> </a:t>
            </a:r>
            <a:r>
              <a:rPr lang="en-CA" sz="1600" spc="17" dirty="0">
                <a:ea typeface="Roboto Condensed Light" panose="02000000000000000000" pitchFamily="2" charset="0"/>
                <a:cs typeface="Tahoma"/>
              </a:rPr>
              <a:t>for more information.</a:t>
            </a:r>
          </a:p>
        </p:txBody>
      </p:sp>
      <p:grpSp>
        <p:nvGrpSpPr>
          <p:cNvPr id="30" name="Group 29">
            <a:extLst>
              <a:ext uri="{FF2B5EF4-FFF2-40B4-BE49-F238E27FC236}">
                <a16:creationId xmlns:a16="http://schemas.microsoft.com/office/drawing/2014/main" id="{65D6E65C-AFA4-4F4C-8378-27CBB685BAE2}"/>
              </a:ext>
            </a:extLst>
          </p:cNvPr>
          <p:cNvGrpSpPr/>
          <p:nvPr/>
        </p:nvGrpSpPr>
        <p:grpSpPr>
          <a:xfrm>
            <a:off x="4384776" y="2282897"/>
            <a:ext cx="6650034" cy="688786"/>
            <a:chOff x="4363779" y="2759665"/>
            <a:chExt cx="6650034" cy="688786"/>
          </a:xfrm>
        </p:grpSpPr>
        <p:sp>
          <p:nvSpPr>
            <p:cNvPr id="31" name="Text Placeholder 7">
              <a:extLst>
                <a:ext uri="{FF2B5EF4-FFF2-40B4-BE49-F238E27FC236}">
                  <a16:creationId xmlns:a16="http://schemas.microsoft.com/office/drawing/2014/main" id="{286B7CB1-74B1-4030-B423-A4FC537B2D28}"/>
                </a:ext>
              </a:extLst>
            </p:cNvPr>
            <p:cNvSpPr txBox="1">
              <a:spLocks/>
            </p:cNvSpPr>
            <p:nvPr/>
          </p:nvSpPr>
          <p:spPr>
            <a:xfrm>
              <a:off x="4363780" y="2759665"/>
              <a:ext cx="6650033" cy="301663"/>
            </a:xfrm>
            <a:prstGeom prst="rect">
              <a:avLst/>
            </a:prstGeom>
          </p:spPr>
          <p:txBody>
            <a:bodyPr lIns="0" tIns="0" rIns="0" bIns="0" numCol="1" spcCol="360000">
              <a:noAutofit/>
            </a:bodyPr>
            <a:lstStyle>
              <a:lvl1pPr marL="0" indent="0" algn="l" defTabSz="914400" rtl="0" eaLnBrk="1" latinLnBrk="0" hangingPunct="1">
                <a:lnSpc>
                  <a:spcPct val="110000"/>
                </a:lnSpc>
                <a:spcBef>
                  <a:spcPts val="1000"/>
                </a:spcBef>
                <a:buFont typeface="Arial" panose="020B0604020202020204" pitchFamily="34" charset="0"/>
                <a:buNone/>
                <a:defRPr sz="1400" b="0" i="0" kern="1200">
                  <a:solidFill>
                    <a:srgbClr val="000000"/>
                  </a:solidFill>
                  <a:latin typeface="Roboto Condensed Light" panose="02000000000000000000" pitchFamily="2" charset="0"/>
                  <a:ea typeface="+mn-ea"/>
                  <a:cs typeface="Arial Narrow" panose="020B0604020202020204" pitchFamily="34" charset="0"/>
                </a:defRPr>
              </a:lvl1pPr>
              <a:lvl2pPr marL="4572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08000" defTabSz="1076325">
                <a:spcAft>
                  <a:spcPts val="200"/>
                </a:spcAft>
                <a:tabLst>
                  <a:tab pos="2152650" algn="l"/>
                </a:tabLst>
              </a:pPr>
              <a:r>
                <a:rPr lang="en-US" sz="1600" b="1" dirty="0">
                  <a:solidFill>
                    <a:srgbClr val="41439A"/>
                  </a:solidFill>
                  <a:latin typeface="Montserrat Semi" pitchFamily="2" charset="77"/>
                </a:rPr>
                <a:t>P</a:t>
              </a:r>
              <a:r>
                <a:rPr lang="en-CA" sz="1600" b="1" dirty="0">
                  <a:solidFill>
                    <a:srgbClr val="41439A"/>
                  </a:solidFill>
                  <a:latin typeface="Montserrat Semi" pitchFamily="2" charset="77"/>
                </a:rPr>
                <a:t>andemic Engagement Pulse Check</a:t>
              </a:r>
            </a:p>
          </p:txBody>
        </p:sp>
        <p:sp>
          <p:nvSpPr>
            <p:cNvPr id="32" name="Text Placeholder 7">
              <a:extLst>
                <a:ext uri="{FF2B5EF4-FFF2-40B4-BE49-F238E27FC236}">
                  <a16:creationId xmlns:a16="http://schemas.microsoft.com/office/drawing/2014/main" id="{FFFA1407-68A3-4781-B076-801A42648B57}"/>
                </a:ext>
              </a:extLst>
            </p:cNvPr>
            <p:cNvSpPr txBox="1">
              <a:spLocks/>
            </p:cNvSpPr>
            <p:nvPr/>
          </p:nvSpPr>
          <p:spPr>
            <a:xfrm>
              <a:off x="4363779" y="2991755"/>
              <a:ext cx="6650033" cy="456696"/>
            </a:xfrm>
            <a:prstGeom prst="rect">
              <a:avLst/>
            </a:prstGeom>
          </p:spPr>
          <p:txBody>
            <a:bodyPr lIns="0" tIns="0" rIns="0" bIns="0" numCol="1" spcCol="360000">
              <a:noAutofit/>
            </a:bodyPr>
            <a:lstStyle>
              <a:lvl1pPr marL="0" indent="0" algn="l" defTabSz="914400" rtl="0" eaLnBrk="1" latinLnBrk="0" hangingPunct="1">
                <a:lnSpc>
                  <a:spcPct val="110000"/>
                </a:lnSpc>
                <a:spcBef>
                  <a:spcPts val="1000"/>
                </a:spcBef>
                <a:buFont typeface="Arial" panose="020B0604020202020204" pitchFamily="34" charset="0"/>
                <a:buNone/>
                <a:defRPr sz="1400" b="0" i="0" kern="1200">
                  <a:solidFill>
                    <a:srgbClr val="000000"/>
                  </a:solidFill>
                  <a:latin typeface="Roboto Condensed Light" panose="02000000000000000000" pitchFamily="2" charset="0"/>
                  <a:ea typeface="+mn-ea"/>
                  <a:cs typeface="Arial Narrow" panose="020B0604020202020204" pitchFamily="34" charset="0"/>
                </a:defRPr>
              </a:lvl1pPr>
              <a:lvl2pPr marL="4572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08000" defTabSz="1076325">
                <a:tabLst>
                  <a:tab pos="2152650" algn="l"/>
                </a:tabLst>
              </a:pPr>
              <a:r>
                <a:rPr lang="en-US" dirty="0"/>
                <a:t>Assess the effect of pandemic response plans on employee engagement.</a:t>
              </a:r>
              <a:endParaRPr lang="en-CA" dirty="0"/>
            </a:p>
          </p:txBody>
        </p:sp>
      </p:grpSp>
    </p:spTree>
    <p:extLst>
      <p:ext uri="{BB962C8B-B14F-4D97-AF65-F5344CB8AC3E}">
        <p14:creationId xmlns:p14="http://schemas.microsoft.com/office/powerpoint/2010/main" val="41626142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4CA82B1-EF6B-6442-AFD4-99B7AC11CD83}"/>
              </a:ext>
            </a:extLst>
          </p:cNvPr>
          <p:cNvSpPr>
            <a:spLocks noGrp="1"/>
          </p:cNvSpPr>
          <p:nvPr>
            <p:ph type="title"/>
          </p:nvPr>
        </p:nvSpPr>
        <p:spPr/>
        <p:txBody>
          <a:bodyPr/>
          <a:lstStyle/>
          <a:p>
            <a:pPr>
              <a:lnSpc>
                <a:spcPct val="90000"/>
              </a:lnSpc>
            </a:pPr>
            <a:r>
              <a:rPr lang="en-US" dirty="0">
                <a:solidFill>
                  <a:schemeClr val="bg1">
                    <a:lumMod val="50000"/>
                  </a:schemeClr>
                </a:solidFill>
              </a:rPr>
              <a:t>About</a:t>
            </a:r>
          </a:p>
        </p:txBody>
      </p:sp>
      <p:sp>
        <p:nvSpPr>
          <p:cNvPr id="23" name="TextBox 22">
            <a:extLst>
              <a:ext uri="{FF2B5EF4-FFF2-40B4-BE49-F238E27FC236}">
                <a16:creationId xmlns:a16="http://schemas.microsoft.com/office/drawing/2014/main" id="{A37E5CDB-E763-8D4F-B979-45C0730610CE}"/>
              </a:ext>
            </a:extLst>
          </p:cNvPr>
          <p:cNvSpPr txBox="1"/>
          <p:nvPr/>
        </p:nvSpPr>
        <p:spPr>
          <a:xfrm>
            <a:off x="-72428" y="-923453"/>
            <a:ext cx="0" cy="0"/>
          </a:xfrm>
          <a:prstGeom prst="rect">
            <a:avLst/>
          </a:prstGeom>
        </p:spPr>
        <p:txBody>
          <a:bodyPr wrap="none" lIns="0" tIns="0" rIns="0" bIns="0" numCol="1" spcCol="360000" rtlCol="0">
            <a:noAutofit/>
          </a:bodyPr>
          <a:lstStyle/>
          <a:p>
            <a:pPr marL="0" indent="0" algn="l">
              <a:lnSpc>
                <a:spcPct val="110000"/>
              </a:lnSpc>
              <a:buNone/>
            </a:pPr>
            <a:endParaRPr lang="en-US" sz="1400" dirty="0">
              <a:latin typeface="Roboto Condensed Light" panose="02000000000000000000" pitchFamily="2" charset="0"/>
              <a:ea typeface="Roboto Condensed Light" panose="02000000000000000000" pitchFamily="2" charset="0"/>
            </a:endParaRPr>
          </a:p>
        </p:txBody>
      </p:sp>
      <p:sp>
        <p:nvSpPr>
          <p:cNvPr id="31" name="Text Placeholder 7">
            <a:extLst>
              <a:ext uri="{FF2B5EF4-FFF2-40B4-BE49-F238E27FC236}">
                <a16:creationId xmlns:a16="http://schemas.microsoft.com/office/drawing/2014/main" id="{C2BBC1A1-EC69-054E-AF7E-CBCED76E0B70}"/>
              </a:ext>
            </a:extLst>
          </p:cNvPr>
          <p:cNvSpPr txBox="1">
            <a:spLocks/>
          </p:cNvSpPr>
          <p:nvPr/>
        </p:nvSpPr>
        <p:spPr>
          <a:xfrm>
            <a:off x="314709" y="1277629"/>
            <a:ext cx="7063244" cy="3473665"/>
          </a:xfrm>
          <a:prstGeom prst="rect">
            <a:avLst/>
          </a:prstGeom>
        </p:spPr>
        <p:txBody>
          <a:bodyPr lIns="0" tIns="0" rIns="0" bIns="0" numCol="1" spcCol="360000">
            <a:noAutofit/>
          </a:bodyPr>
          <a:lstStyle>
            <a:lvl1pPr marL="0" indent="0" algn="l" defTabSz="914400" rtl="0" eaLnBrk="1" latinLnBrk="0" hangingPunct="1">
              <a:lnSpc>
                <a:spcPts val="1800"/>
              </a:lnSpc>
              <a:spcBef>
                <a:spcPts val="1000"/>
              </a:spcBef>
              <a:buFont typeface="Arial" panose="020B0604020202020204" pitchFamily="34" charset="0"/>
              <a:buNone/>
              <a:defRPr sz="1400" b="0" i="0" kern="1200">
                <a:solidFill>
                  <a:srgbClr val="4A4A4A"/>
                </a:solidFill>
                <a:latin typeface="Roboto Condensed Light" panose="02000000000000000000" pitchFamily="2" charset="0"/>
                <a:ea typeface="+mn-ea"/>
                <a:cs typeface="Arial Narrow" panose="020B0604020202020204" pitchFamily="34" charset="0"/>
              </a:defRPr>
            </a:lvl1pPr>
            <a:lvl2pPr marL="4572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spcAft>
                <a:spcPts val="600"/>
              </a:spcAft>
            </a:pPr>
            <a:r>
              <a:rPr lang="en-CA" dirty="0">
                <a:solidFill>
                  <a:srgbClr val="000000"/>
                </a:solidFill>
                <a:ea typeface="Roboto Condensed Light" panose="02000000000000000000" pitchFamily="2" charset="0"/>
                <a:cs typeface="Arial" panose="020B0604020202020204" pitchFamily="34" charset="0"/>
              </a:rPr>
              <a:t>McLean &amp; Company is a research and advisory firm providing practical solutions to human resources challenges via executable research, tools, and advice that have a clear and measurable impact on your business.</a:t>
            </a:r>
          </a:p>
          <a:p>
            <a:pPr>
              <a:spcBef>
                <a:spcPts val="600"/>
              </a:spcBef>
              <a:spcAft>
                <a:spcPts val="600"/>
              </a:spcAft>
            </a:pPr>
            <a:r>
              <a:rPr lang="en-CA" dirty="0">
                <a:solidFill>
                  <a:srgbClr val="000000"/>
                </a:solidFill>
                <a:ea typeface="Roboto Condensed Light" panose="02000000000000000000" pitchFamily="2" charset="0"/>
                <a:cs typeface="Arial" panose="020B0604020202020204" pitchFamily="34" charset="0"/>
              </a:rPr>
              <a:t>Our research team uses a rigorous research process to identify and hone best practices; create practical tools, templates, and policies; and supply clients with the insight and guidance of our subject matter experts. McLean &amp; Company applies this proven research approach to both human resources and company management teams, creating complete solutions that supply the tools you need to get each project done right.</a:t>
            </a:r>
          </a:p>
          <a:p>
            <a:pPr>
              <a:spcBef>
                <a:spcPts val="600"/>
              </a:spcBef>
              <a:spcAft>
                <a:spcPts val="600"/>
              </a:spcAft>
            </a:pPr>
            <a:r>
              <a:rPr lang="en-CA" dirty="0">
                <a:solidFill>
                  <a:srgbClr val="000000"/>
                </a:solidFill>
                <a:ea typeface="Roboto Condensed Light" panose="02000000000000000000" pitchFamily="2" charset="0"/>
                <a:cs typeface="Arial" panose="020B0604020202020204" pitchFamily="34" charset="0"/>
              </a:rPr>
              <a:t>McLean &amp; Company analysts bring real-world experience to the table and apply their knowledge to solving the challenges faced by our clients on a daily basis. This process is informed by the participation of a client base that includes over 30,000 members and by an evolving client-driven research agenda.</a:t>
            </a:r>
          </a:p>
          <a:p>
            <a:pPr>
              <a:spcBef>
                <a:spcPts val="600"/>
              </a:spcBef>
              <a:spcAft>
                <a:spcPts val="600"/>
              </a:spcAft>
            </a:pPr>
            <a:r>
              <a:rPr lang="en-CA" dirty="0">
                <a:solidFill>
                  <a:srgbClr val="000000"/>
                </a:solidFill>
                <a:ea typeface="Roboto Condensed Light" panose="02000000000000000000" pitchFamily="2" charset="0"/>
                <a:cs typeface="Arial" panose="020B0604020202020204" pitchFamily="34" charset="0"/>
              </a:rPr>
              <a:t>McLean &amp; Company is a division of Info-Tech Research Group Inc.</a:t>
            </a:r>
            <a:endParaRPr lang="en-CA" b="1" dirty="0">
              <a:solidFill>
                <a:srgbClr val="000000"/>
              </a:solidFill>
              <a:ea typeface="Roboto Condensed Light" panose="02000000000000000000" pitchFamily="2" charset="0"/>
              <a:cs typeface="Arial" panose="020B0604020202020204" pitchFamily="34" charset="0"/>
            </a:endParaRPr>
          </a:p>
          <a:p>
            <a:pPr>
              <a:lnSpc>
                <a:spcPct val="110000"/>
              </a:lnSpc>
            </a:pPr>
            <a:endParaRPr lang="en-CA" dirty="0">
              <a:solidFill>
                <a:srgbClr val="000000"/>
              </a:solidFill>
              <a:ea typeface="Roboto Condensed Light" panose="02000000000000000000" pitchFamily="2" charset="0"/>
            </a:endParaRPr>
          </a:p>
        </p:txBody>
      </p:sp>
      <p:sp>
        <p:nvSpPr>
          <p:cNvPr id="40" name="TextBox 39">
            <a:extLst>
              <a:ext uri="{FF2B5EF4-FFF2-40B4-BE49-F238E27FC236}">
                <a16:creationId xmlns:a16="http://schemas.microsoft.com/office/drawing/2014/main" id="{F6F8F2C3-AB51-0445-B65F-272ADAEDC200}"/>
              </a:ext>
            </a:extLst>
          </p:cNvPr>
          <p:cNvSpPr txBox="1"/>
          <p:nvPr/>
        </p:nvSpPr>
        <p:spPr>
          <a:xfrm>
            <a:off x="6221691" y="6447934"/>
            <a:ext cx="0" cy="0"/>
          </a:xfrm>
          <a:prstGeom prst="rect">
            <a:avLst/>
          </a:prstGeom>
        </p:spPr>
        <p:txBody>
          <a:bodyPr wrap="none" lIns="0" tIns="0" rIns="0" bIns="0" numCol="1" spcCol="360000" rtlCol="0">
            <a:noAutofit/>
          </a:bodyPr>
          <a:lstStyle/>
          <a:p>
            <a:pPr marL="0" indent="0" algn="l">
              <a:lnSpc>
                <a:spcPct val="110000"/>
              </a:lnSpc>
              <a:buNone/>
            </a:pPr>
            <a:endParaRPr lang="en-US" sz="1400" dirty="0">
              <a:latin typeface="Roboto Condensed Light" panose="02000000000000000000" pitchFamily="2" charset="0"/>
              <a:ea typeface="Roboto Condensed Light" panose="02000000000000000000" pitchFamily="2" charset="0"/>
            </a:endParaRPr>
          </a:p>
        </p:txBody>
      </p:sp>
      <p:sp>
        <p:nvSpPr>
          <p:cNvPr id="48" name="TextBox 47">
            <a:extLst>
              <a:ext uri="{FF2B5EF4-FFF2-40B4-BE49-F238E27FC236}">
                <a16:creationId xmlns:a16="http://schemas.microsoft.com/office/drawing/2014/main" id="{11CA7905-7ECA-7F46-A967-DD4A0F36835F}"/>
              </a:ext>
            </a:extLst>
          </p:cNvPr>
          <p:cNvSpPr txBox="1"/>
          <p:nvPr/>
        </p:nvSpPr>
        <p:spPr>
          <a:xfrm>
            <a:off x="354106" y="5580371"/>
            <a:ext cx="6557798" cy="525731"/>
          </a:xfrm>
          <a:prstGeom prst="rect">
            <a:avLst/>
          </a:prstGeom>
        </p:spPr>
        <p:txBody>
          <a:bodyPr vert="horz" wrap="square" lIns="0" tIns="6931" rIns="0" bIns="0" rtlCol="0" anchor="t">
            <a:noAutofit/>
          </a:bodyPr>
          <a:lstStyle/>
          <a:p>
            <a:pPr marL="7620" marR="242570">
              <a:lnSpc>
                <a:spcPct val="110000"/>
              </a:lnSpc>
              <a:spcBef>
                <a:spcPts val="1000"/>
              </a:spcBef>
              <a:defRPr/>
            </a:pPr>
            <a:r>
              <a:rPr lang="en-US" sz="1200" b="1" dirty="0">
                <a:solidFill>
                  <a:srgbClr val="41439A"/>
                </a:solidFill>
                <a:latin typeface="Montserrat Semi"/>
              </a:rPr>
              <a:t>mcleanco.com</a:t>
            </a:r>
            <a:br>
              <a:rPr lang="en-US" sz="1200" dirty="0">
                <a:latin typeface="Montserrat Light" pitchFamily="2" charset="77"/>
              </a:rPr>
            </a:br>
            <a:r>
              <a:rPr lang="en-US" sz="1200" dirty="0">
                <a:solidFill>
                  <a:srgbClr val="41439A"/>
                </a:solidFill>
                <a:latin typeface="Montserrat Light"/>
              </a:rPr>
              <a:t>North America: </a:t>
            </a:r>
            <a:r>
              <a:rPr lang="en-US" sz="1200" dirty="0">
                <a:solidFill>
                  <a:srgbClr val="41439A"/>
                </a:solidFill>
                <a:latin typeface="Montserrat Light"/>
                <a:ea typeface="+mn-lt"/>
                <a:cs typeface="+mn-lt"/>
              </a:rPr>
              <a:t>1-877-281-0480</a:t>
            </a:r>
            <a:r>
              <a:rPr lang="en-US" sz="1200" dirty="0">
                <a:solidFill>
                  <a:srgbClr val="41439A"/>
                </a:solidFill>
                <a:latin typeface="Montserrat Light"/>
              </a:rPr>
              <a:t>       International: +1-519-936-2659</a:t>
            </a:r>
            <a:endParaRPr lang="en-US" dirty="0">
              <a:latin typeface="Roboto Condensed Light"/>
              <a:ea typeface="Roboto Condensed Light"/>
            </a:endParaRPr>
          </a:p>
        </p:txBody>
      </p:sp>
      <p:sp>
        <p:nvSpPr>
          <p:cNvPr id="49" name="TextBox 48">
            <a:extLst>
              <a:ext uri="{FF2B5EF4-FFF2-40B4-BE49-F238E27FC236}">
                <a16:creationId xmlns:a16="http://schemas.microsoft.com/office/drawing/2014/main" id="{1C6B7907-404C-D940-A237-345C58C4A3FC}"/>
              </a:ext>
            </a:extLst>
          </p:cNvPr>
          <p:cNvSpPr txBox="1"/>
          <p:nvPr/>
        </p:nvSpPr>
        <p:spPr>
          <a:xfrm>
            <a:off x="4807670" y="5288437"/>
            <a:ext cx="0" cy="0"/>
          </a:xfrm>
          <a:prstGeom prst="rect">
            <a:avLst/>
          </a:prstGeom>
        </p:spPr>
        <p:txBody>
          <a:bodyPr wrap="none" lIns="0" tIns="0" rIns="0" bIns="0" numCol="1" spcCol="360000" rtlCol="0">
            <a:noAutofit/>
          </a:bodyPr>
          <a:lstStyle/>
          <a:p>
            <a:pPr marL="0" indent="0" algn="l">
              <a:lnSpc>
                <a:spcPct val="110000"/>
              </a:lnSpc>
              <a:buNone/>
            </a:pPr>
            <a:endParaRPr lang="en-US" sz="1400" dirty="0">
              <a:latin typeface="Roboto Condensed Light" panose="02000000000000000000" pitchFamily="2" charset="0"/>
              <a:ea typeface="Roboto Condensed Light" panose="02000000000000000000" pitchFamily="2" charset="0"/>
            </a:endParaRPr>
          </a:p>
        </p:txBody>
      </p:sp>
      <p:sp>
        <p:nvSpPr>
          <p:cNvPr id="56" name="Text Placeholder 6">
            <a:extLst>
              <a:ext uri="{FF2B5EF4-FFF2-40B4-BE49-F238E27FC236}">
                <a16:creationId xmlns:a16="http://schemas.microsoft.com/office/drawing/2014/main" id="{7E2A6928-9C0C-104F-A8F2-861AD218435E}"/>
              </a:ext>
            </a:extLst>
          </p:cNvPr>
          <p:cNvSpPr txBox="1">
            <a:spLocks/>
          </p:cNvSpPr>
          <p:nvPr/>
        </p:nvSpPr>
        <p:spPr>
          <a:xfrm>
            <a:off x="0" y="5140038"/>
            <a:ext cx="2675284" cy="331519"/>
          </a:xfrm>
          <a:prstGeom prst="rect">
            <a:avLst/>
          </a:prstGeom>
        </p:spPr>
        <p:txBody>
          <a:bodyPr lIns="0" tIns="0" rIns="0" bIns="0">
            <a:noAutofit/>
          </a:bodyPr>
          <a:lstStyle>
            <a:lvl1pPr marL="0" indent="0" algn="l" defTabSz="914400" rtl="0" eaLnBrk="1" latinLnBrk="0" hangingPunct="1">
              <a:lnSpc>
                <a:spcPts val="2400"/>
              </a:lnSpc>
              <a:spcBef>
                <a:spcPts val="1000"/>
              </a:spcBef>
              <a:buFont typeface="Arial" panose="020B0604020202020204" pitchFamily="34" charset="0"/>
              <a:buNone/>
              <a:defRPr sz="2000" b="0" i="0" kern="1200" spc="0">
                <a:solidFill>
                  <a:srgbClr val="2576B7"/>
                </a:solidFill>
                <a:latin typeface="Montserrat" pitchFamily="2" charset="77"/>
                <a:ea typeface="+mn-ea"/>
                <a:cs typeface="Arial" panose="020B0604020202020204" pitchFamily="34" charset="0"/>
              </a:defRPr>
            </a:lvl1pPr>
            <a:lvl2pPr marL="4572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6713">
              <a:lnSpc>
                <a:spcPct val="110000"/>
              </a:lnSpc>
            </a:pPr>
            <a:r>
              <a:rPr lang="en-US" b="1" dirty="0">
                <a:solidFill>
                  <a:srgbClr val="41439A"/>
                </a:solidFill>
                <a:latin typeface="Montserrat Semi" pitchFamily="2" charset="77"/>
              </a:rPr>
              <a:t>Contact Us</a:t>
            </a:r>
            <a:endParaRPr lang="en-US" sz="1200" b="1" dirty="0">
              <a:solidFill>
                <a:srgbClr val="41439A"/>
              </a:solidFill>
              <a:latin typeface="Montserrat Semi" pitchFamily="2" charset="77"/>
            </a:endParaRPr>
          </a:p>
        </p:txBody>
      </p:sp>
      <p:sp>
        <p:nvSpPr>
          <p:cNvPr id="63" name="TextBox 62">
            <a:extLst>
              <a:ext uri="{FF2B5EF4-FFF2-40B4-BE49-F238E27FC236}">
                <a16:creationId xmlns:a16="http://schemas.microsoft.com/office/drawing/2014/main" id="{D4CBFED0-3E95-5046-B80B-C9F969C401DA}"/>
              </a:ext>
            </a:extLst>
          </p:cNvPr>
          <p:cNvSpPr txBox="1"/>
          <p:nvPr/>
        </p:nvSpPr>
        <p:spPr>
          <a:xfrm>
            <a:off x="56561" y="-94268"/>
            <a:ext cx="0" cy="0"/>
          </a:xfrm>
          <a:prstGeom prst="rect">
            <a:avLst/>
          </a:prstGeom>
        </p:spPr>
        <p:txBody>
          <a:bodyPr wrap="none" lIns="0" tIns="0" rIns="0" bIns="0" numCol="1" spcCol="360000" rtlCol="0">
            <a:noAutofit/>
          </a:bodyPr>
          <a:lstStyle/>
          <a:p>
            <a:pPr marL="0" indent="0" algn="l">
              <a:lnSpc>
                <a:spcPct val="110000"/>
              </a:lnSpc>
              <a:buNone/>
            </a:pPr>
            <a:endParaRPr lang="en-US" sz="1400" dirty="0">
              <a:latin typeface="Roboto Condensed Light" panose="02000000000000000000" pitchFamily="2" charset="0"/>
              <a:ea typeface="Roboto Condensed Light" panose="02000000000000000000" pitchFamily="2" charset="0"/>
            </a:endParaRPr>
          </a:p>
        </p:txBody>
      </p:sp>
      <p:sp>
        <p:nvSpPr>
          <p:cNvPr id="18" name="TextBox 17">
            <a:extLst>
              <a:ext uri="{FF2B5EF4-FFF2-40B4-BE49-F238E27FC236}">
                <a16:creationId xmlns:a16="http://schemas.microsoft.com/office/drawing/2014/main" id="{3BF3458E-50B7-446E-A61D-1F4BFDD0D382}"/>
              </a:ext>
            </a:extLst>
          </p:cNvPr>
          <p:cNvSpPr txBox="1"/>
          <p:nvPr/>
        </p:nvSpPr>
        <p:spPr>
          <a:xfrm>
            <a:off x="8936426" y="7062966"/>
            <a:ext cx="0" cy="0"/>
          </a:xfrm>
          <a:prstGeom prst="rect">
            <a:avLst/>
          </a:prstGeom>
        </p:spPr>
        <p:txBody>
          <a:bodyPr wrap="none" lIns="0" tIns="0" rIns="0" bIns="0" numCol="1" spcCol="360000" rtlCol="0">
            <a:noAutofit/>
          </a:bodyPr>
          <a:lstStyle/>
          <a:p>
            <a:pPr marL="0" indent="0" algn="l">
              <a:lnSpc>
                <a:spcPct val="110000"/>
              </a:lnSpc>
              <a:buNone/>
            </a:pPr>
            <a:endParaRPr lang="en-US" sz="1400" dirty="0">
              <a:latin typeface="Roboto Condensed Light" panose="02000000000000000000" pitchFamily="2" charset="0"/>
              <a:ea typeface="Roboto Condensed Light" panose="02000000000000000000" pitchFamily="2" charset="0"/>
            </a:endParaRPr>
          </a:p>
        </p:txBody>
      </p:sp>
      <p:sp>
        <p:nvSpPr>
          <p:cNvPr id="22" name="TextBox 21">
            <a:extLst>
              <a:ext uri="{FF2B5EF4-FFF2-40B4-BE49-F238E27FC236}">
                <a16:creationId xmlns:a16="http://schemas.microsoft.com/office/drawing/2014/main" id="{96AE24D6-C9A9-4A24-A33C-0B7635F765A2}"/>
              </a:ext>
            </a:extLst>
          </p:cNvPr>
          <p:cNvSpPr txBox="1"/>
          <p:nvPr/>
        </p:nvSpPr>
        <p:spPr>
          <a:xfrm>
            <a:off x="8936426" y="3589056"/>
            <a:ext cx="0" cy="0"/>
          </a:xfrm>
          <a:prstGeom prst="rect">
            <a:avLst/>
          </a:prstGeom>
        </p:spPr>
        <p:txBody>
          <a:bodyPr wrap="none" lIns="0" tIns="0" rIns="0" bIns="0" numCol="1" spcCol="360000" rtlCol="0">
            <a:noAutofit/>
          </a:bodyPr>
          <a:lstStyle/>
          <a:p>
            <a:pPr marL="0" indent="0" algn="l">
              <a:lnSpc>
                <a:spcPct val="110000"/>
              </a:lnSpc>
              <a:buNone/>
            </a:pPr>
            <a:endParaRPr lang="en-US" sz="1400" dirty="0">
              <a:latin typeface="Roboto Condensed Light" panose="02000000000000000000" pitchFamily="2" charset="0"/>
              <a:ea typeface="Roboto Condensed Light" panose="02000000000000000000" pitchFamily="2" charset="0"/>
            </a:endParaRPr>
          </a:p>
        </p:txBody>
      </p:sp>
      <p:sp>
        <p:nvSpPr>
          <p:cNvPr id="24" name="TextBox 23">
            <a:extLst>
              <a:ext uri="{FF2B5EF4-FFF2-40B4-BE49-F238E27FC236}">
                <a16:creationId xmlns:a16="http://schemas.microsoft.com/office/drawing/2014/main" id="{FBDC3B4D-8F00-4421-A382-A32A5D1AE1C7}"/>
              </a:ext>
            </a:extLst>
          </p:cNvPr>
          <p:cNvSpPr txBox="1"/>
          <p:nvPr/>
        </p:nvSpPr>
        <p:spPr>
          <a:xfrm>
            <a:off x="8663025" y="752023"/>
            <a:ext cx="3290756" cy="1088657"/>
          </a:xfrm>
          <a:prstGeom prst="rect">
            <a:avLst/>
          </a:prstGeom>
        </p:spPr>
        <p:txBody>
          <a:bodyPr vert="horz" wrap="square" lIns="0" tIns="6931" rIns="0" bIns="0" rtlCol="0">
            <a:noAutofit/>
          </a:bodyPr>
          <a:lstStyle/>
          <a:p>
            <a:pPr marL="367200" marR="242975" lvl="0" algn="l" defTabSz="554492" rtl="0" eaLnBrk="1" fontAlgn="auto" latinLnBrk="0" hangingPunct="1">
              <a:lnSpc>
                <a:spcPct val="110000"/>
              </a:lnSpc>
              <a:spcBef>
                <a:spcPts val="300"/>
              </a:spcBef>
              <a:spcAft>
                <a:spcPts val="0"/>
              </a:spcAft>
              <a:buClrTx/>
              <a:buSzTx/>
              <a:buFontTx/>
              <a:buNone/>
              <a:tabLst/>
              <a:defRPr/>
            </a:pPr>
            <a:r>
              <a:rPr lang="en-US" sz="1600" dirty="0">
                <a:solidFill>
                  <a:schemeClr val="bg1"/>
                </a:solidFill>
                <a:latin typeface="Roboto Condensed Light" panose="02000000000000000000" pitchFamily="2" charset="0"/>
                <a:ea typeface="Roboto Condensed Light" panose="02000000000000000000" pitchFamily="2" charset="0"/>
              </a:rPr>
              <a:t>Corporate Headquarters</a:t>
            </a:r>
          </a:p>
          <a:p>
            <a:pPr marL="367200" marR="242975" lvl="0" algn="l" defTabSz="554492" rtl="0" eaLnBrk="1" fontAlgn="auto" latinLnBrk="0" hangingPunct="1">
              <a:lnSpc>
                <a:spcPct val="110000"/>
              </a:lnSpc>
              <a:spcBef>
                <a:spcPts val="300"/>
              </a:spcBef>
              <a:spcAft>
                <a:spcPts val="0"/>
              </a:spcAft>
              <a:buClrTx/>
              <a:buSzTx/>
              <a:buFontTx/>
              <a:buNone/>
              <a:tabLst/>
              <a:defRPr/>
            </a:pPr>
            <a:r>
              <a:rPr lang="en-US" sz="1600" dirty="0">
                <a:solidFill>
                  <a:schemeClr val="bg1"/>
                </a:solidFill>
                <a:latin typeface="Roboto Condensed Light" panose="02000000000000000000" pitchFamily="2" charset="0"/>
                <a:ea typeface="Roboto Condensed Light" panose="02000000000000000000" pitchFamily="2" charset="0"/>
              </a:rPr>
              <a:t>345 Ridout Street North</a:t>
            </a:r>
          </a:p>
          <a:p>
            <a:pPr marL="367200" marR="242975" lvl="0" algn="l" defTabSz="554492" rtl="0" eaLnBrk="1" fontAlgn="auto" latinLnBrk="0" hangingPunct="1">
              <a:lnSpc>
                <a:spcPct val="110000"/>
              </a:lnSpc>
              <a:spcBef>
                <a:spcPts val="300"/>
              </a:spcBef>
              <a:spcAft>
                <a:spcPts val="0"/>
              </a:spcAft>
              <a:buClrTx/>
              <a:buSzTx/>
              <a:buFontTx/>
              <a:buNone/>
              <a:tabLst/>
              <a:defRPr/>
            </a:pPr>
            <a:r>
              <a:rPr lang="en-US" sz="1600" dirty="0">
                <a:solidFill>
                  <a:schemeClr val="bg1"/>
                </a:solidFill>
                <a:latin typeface="Roboto Condensed Light" panose="02000000000000000000" pitchFamily="2" charset="0"/>
                <a:ea typeface="Roboto Condensed Light" panose="02000000000000000000" pitchFamily="2" charset="0"/>
              </a:rPr>
              <a:t>London, Ontario, N6A 2N8</a:t>
            </a:r>
          </a:p>
          <a:p>
            <a:pPr marL="367200" marR="242975" lvl="0" indent="0" algn="l" defTabSz="554492" rtl="0" eaLnBrk="1" fontAlgn="auto" latinLnBrk="0" hangingPunct="1">
              <a:lnSpc>
                <a:spcPct val="110000"/>
              </a:lnSpc>
              <a:spcBef>
                <a:spcPts val="300"/>
              </a:spcBef>
              <a:spcAft>
                <a:spcPts val="0"/>
              </a:spcAft>
              <a:buClrTx/>
              <a:buSzTx/>
              <a:buFontTx/>
              <a:buNone/>
              <a:tabLst/>
              <a:defRPr/>
            </a:pPr>
            <a:endParaRPr lang="en-US" sz="1600" dirty="0">
              <a:solidFill>
                <a:schemeClr val="bg1"/>
              </a:solidFill>
              <a:latin typeface="Montserrat Light" pitchFamily="2" charset="77"/>
            </a:endParaRPr>
          </a:p>
        </p:txBody>
      </p:sp>
      <p:sp>
        <p:nvSpPr>
          <p:cNvPr id="25" name="Text Placeholder 6">
            <a:extLst>
              <a:ext uri="{FF2B5EF4-FFF2-40B4-BE49-F238E27FC236}">
                <a16:creationId xmlns:a16="http://schemas.microsoft.com/office/drawing/2014/main" id="{B218A3D8-AD76-4962-9345-57C26A71B8E4}"/>
              </a:ext>
            </a:extLst>
          </p:cNvPr>
          <p:cNvSpPr txBox="1">
            <a:spLocks/>
          </p:cNvSpPr>
          <p:nvPr/>
        </p:nvSpPr>
        <p:spPr>
          <a:xfrm>
            <a:off x="8663025" y="382926"/>
            <a:ext cx="2669691" cy="331519"/>
          </a:xfrm>
          <a:prstGeom prst="rect">
            <a:avLst/>
          </a:prstGeom>
        </p:spPr>
        <p:txBody>
          <a:bodyPr lIns="0" tIns="0" rIns="0" bIns="0">
            <a:noAutofit/>
          </a:bodyPr>
          <a:lstStyle>
            <a:lvl1pPr marL="0" indent="0" algn="l" defTabSz="914400" rtl="0" eaLnBrk="1" latinLnBrk="0" hangingPunct="1">
              <a:lnSpc>
                <a:spcPts val="2400"/>
              </a:lnSpc>
              <a:spcBef>
                <a:spcPts val="1000"/>
              </a:spcBef>
              <a:buFont typeface="Arial" panose="020B0604020202020204" pitchFamily="34" charset="0"/>
              <a:buNone/>
              <a:defRPr sz="2000" b="0" i="0" kern="1200" spc="0">
                <a:solidFill>
                  <a:srgbClr val="2576B7"/>
                </a:solidFill>
                <a:latin typeface="Montserrat" pitchFamily="2" charset="77"/>
                <a:ea typeface="+mn-ea"/>
                <a:cs typeface="Arial" panose="020B0604020202020204" pitchFamily="34" charset="0"/>
              </a:defRPr>
            </a:lvl1pPr>
            <a:lvl2pPr marL="4572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6713">
              <a:lnSpc>
                <a:spcPct val="110000"/>
              </a:lnSpc>
            </a:pPr>
            <a:r>
              <a:rPr lang="en-US" b="1" dirty="0">
                <a:solidFill>
                  <a:schemeClr val="bg1"/>
                </a:solidFill>
                <a:latin typeface="Montserrat Semi" pitchFamily="2" charset="77"/>
              </a:rPr>
              <a:t>London, ON</a:t>
            </a:r>
            <a:endParaRPr lang="en-US" sz="1200" b="1" dirty="0">
              <a:solidFill>
                <a:schemeClr val="bg1"/>
              </a:solidFill>
              <a:latin typeface="Montserrat Semi" pitchFamily="2" charset="77"/>
            </a:endParaRPr>
          </a:p>
        </p:txBody>
      </p:sp>
      <p:sp>
        <p:nvSpPr>
          <p:cNvPr id="26" name="TextBox 25">
            <a:extLst>
              <a:ext uri="{FF2B5EF4-FFF2-40B4-BE49-F238E27FC236}">
                <a16:creationId xmlns:a16="http://schemas.microsoft.com/office/drawing/2014/main" id="{654CE8BA-678C-415A-99D9-1AC645B52A54}"/>
              </a:ext>
            </a:extLst>
          </p:cNvPr>
          <p:cNvSpPr txBox="1"/>
          <p:nvPr/>
        </p:nvSpPr>
        <p:spPr>
          <a:xfrm>
            <a:off x="8691305" y="2301747"/>
            <a:ext cx="3262476" cy="812310"/>
          </a:xfrm>
          <a:prstGeom prst="rect">
            <a:avLst/>
          </a:prstGeom>
        </p:spPr>
        <p:txBody>
          <a:bodyPr vert="horz" wrap="square" lIns="0" tIns="6931" rIns="0" bIns="0" rtlCol="0">
            <a:noAutofit/>
          </a:bodyPr>
          <a:lstStyle/>
          <a:p>
            <a:pPr marL="367200" marR="242975" lvl="0" indent="0" algn="l" defTabSz="554492" rtl="0" eaLnBrk="1" fontAlgn="auto" latinLnBrk="0" hangingPunct="1">
              <a:lnSpc>
                <a:spcPct val="110000"/>
              </a:lnSpc>
              <a:spcBef>
                <a:spcPts val="300"/>
              </a:spcBef>
              <a:spcAft>
                <a:spcPts val="0"/>
              </a:spcAft>
              <a:buClrTx/>
              <a:buSzTx/>
              <a:buFontTx/>
              <a:buNone/>
              <a:tabLst/>
              <a:defRPr/>
            </a:pPr>
            <a:r>
              <a:rPr lang="en-US" sz="1600" dirty="0">
                <a:solidFill>
                  <a:schemeClr val="bg1"/>
                </a:solidFill>
                <a:latin typeface="Roboto Condensed Light" panose="02000000000000000000" pitchFamily="2" charset="0"/>
                <a:ea typeface="Roboto Condensed Light" panose="02000000000000000000" pitchFamily="2" charset="0"/>
              </a:rPr>
              <a:t>888 Yonge Street</a:t>
            </a:r>
          </a:p>
          <a:p>
            <a:pPr marL="367200" marR="242975" lvl="0" indent="0" algn="l" defTabSz="554492" rtl="0" eaLnBrk="1" fontAlgn="auto" latinLnBrk="0" hangingPunct="1">
              <a:lnSpc>
                <a:spcPct val="110000"/>
              </a:lnSpc>
              <a:spcBef>
                <a:spcPts val="300"/>
              </a:spcBef>
              <a:spcAft>
                <a:spcPts val="0"/>
              </a:spcAft>
              <a:buClrTx/>
              <a:buSzTx/>
              <a:buFontTx/>
              <a:buNone/>
              <a:tabLst/>
              <a:defRPr/>
            </a:pPr>
            <a:r>
              <a:rPr lang="en-US" sz="1600" dirty="0">
                <a:solidFill>
                  <a:schemeClr val="bg1"/>
                </a:solidFill>
                <a:latin typeface="Roboto Condensed Light" panose="02000000000000000000" pitchFamily="2" charset="0"/>
                <a:ea typeface="Roboto Condensed Light" panose="02000000000000000000" pitchFamily="2" charset="0"/>
              </a:rPr>
              <a:t>Toronto, Ontario, M4W 2J2</a:t>
            </a:r>
            <a:endParaRPr lang="en-US" sz="1600" dirty="0">
              <a:solidFill>
                <a:schemeClr val="bg1"/>
              </a:solidFill>
              <a:latin typeface="Montserrat Light" pitchFamily="2" charset="77"/>
            </a:endParaRPr>
          </a:p>
        </p:txBody>
      </p:sp>
      <p:sp>
        <p:nvSpPr>
          <p:cNvPr id="27" name="Text Placeholder 6">
            <a:extLst>
              <a:ext uri="{FF2B5EF4-FFF2-40B4-BE49-F238E27FC236}">
                <a16:creationId xmlns:a16="http://schemas.microsoft.com/office/drawing/2014/main" id="{7D007345-DDB9-4906-B783-2B3B3F916369}"/>
              </a:ext>
            </a:extLst>
          </p:cNvPr>
          <p:cNvSpPr txBox="1">
            <a:spLocks/>
          </p:cNvSpPr>
          <p:nvPr/>
        </p:nvSpPr>
        <p:spPr>
          <a:xfrm>
            <a:off x="8691305" y="1932650"/>
            <a:ext cx="2669691" cy="331519"/>
          </a:xfrm>
          <a:prstGeom prst="rect">
            <a:avLst/>
          </a:prstGeom>
        </p:spPr>
        <p:txBody>
          <a:bodyPr lIns="0" tIns="0" rIns="0" bIns="0">
            <a:noAutofit/>
          </a:bodyPr>
          <a:lstStyle>
            <a:lvl1pPr marL="0" indent="0" algn="l" defTabSz="914400" rtl="0" eaLnBrk="1" latinLnBrk="0" hangingPunct="1">
              <a:lnSpc>
                <a:spcPts val="2400"/>
              </a:lnSpc>
              <a:spcBef>
                <a:spcPts val="1000"/>
              </a:spcBef>
              <a:buFont typeface="Arial" panose="020B0604020202020204" pitchFamily="34" charset="0"/>
              <a:buNone/>
              <a:defRPr sz="2000" b="0" i="0" kern="1200" spc="0">
                <a:solidFill>
                  <a:srgbClr val="2576B7"/>
                </a:solidFill>
                <a:latin typeface="Montserrat" pitchFamily="2" charset="77"/>
                <a:ea typeface="+mn-ea"/>
                <a:cs typeface="Arial" panose="020B0604020202020204" pitchFamily="34" charset="0"/>
              </a:defRPr>
            </a:lvl1pPr>
            <a:lvl2pPr marL="4572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6713">
              <a:lnSpc>
                <a:spcPct val="110000"/>
              </a:lnSpc>
            </a:pPr>
            <a:r>
              <a:rPr lang="en-US" b="1" dirty="0">
                <a:solidFill>
                  <a:schemeClr val="bg1"/>
                </a:solidFill>
                <a:latin typeface="Montserrat Semi" pitchFamily="2" charset="77"/>
              </a:rPr>
              <a:t>Toronto, ON</a:t>
            </a:r>
            <a:endParaRPr lang="en-US" sz="1200" b="1" dirty="0">
              <a:solidFill>
                <a:schemeClr val="bg1"/>
              </a:solidFill>
              <a:latin typeface="Montserrat Semi" pitchFamily="2" charset="77"/>
            </a:endParaRPr>
          </a:p>
        </p:txBody>
      </p:sp>
      <p:sp>
        <p:nvSpPr>
          <p:cNvPr id="28" name="TextBox 27">
            <a:extLst>
              <a:ext uri="{FF2B5EF4-FFF2-40B4-BE49-F238E27FC236}">
                <a16:creationId xmlns:a16="http://schemas.microsoft.com/office/drawing/2014/main" id="{6E68A444-95A5-4EB8-B89D-33A108092542}"/>
              </a:ext>
            </a:extLst>
          </p:cNvPr>
          <p:cNvSpPr txBox="1"/>
          <p:nvPr/>
        </p:nvSpPr>
        <p:spPr>
          <a:xfrm>
            <a:off x="8936426" y="5059194"/>
            <a:ext cx="0" cy="0"/>
          </a:xfrm>
          <a:prstGeom prst="rect">
            <a:avLst/>
          </a:prstGeom>
        </p:spPr>
        <p:txBody>
          <a:bodyPr wrap="none" lIns="0" tIns="0" rIns="0" bIns="0" numCol="1" spcCol="360000" rtlCol="0">
            <a:noAutofit/>
          </a:bodyPr>
          <a:lstStyle/>
          <a:p>
            <a:pPr marL="0" indent="0" algn="l">
              <a:lnSpc>
                <a:spcPct val="110000"/>
              </a:lnSpc>
              <a:buNone/>
            </a:pPr>
            <a:endParaRPr lang="en-US" sz="1400" dirty="0">
              <a:latin typeface="Roboto Condensed Light" panose="02000000000000000000" pitchFamily="2" charset="0"/>
              <a:ea typeface="Roboto Condensed Light" panose="02000000000000000000" pitchFamily="2" charset="0"/>
            </a:endParaRPr>
          </a:p>
        </p:txBody>
      </p:sp>
      <p:sp>
        <p:nvSpPr>
          <p:cNvPr id="29" name="TextBox 28">
            <a:extLst>
              <a:ext uri="{FF2B5EF4-FFF2-40B4-BE49-F238E27FC236}">
                <a16:creationId xmlns:a16="http://schemas.microsoft.com/office/drawing/2014/main" id="{CA2D5714-E4B8-4450-BA0E-AC3B0436BD37}"/>
              </a:ext>
            </a:extLst>
          </p:cNvPr>
          <p:cNvSpPr txBox="1"/>
          <p:nvPr/>
        </p:nvSpPr>
        <p:spPr>
          <a:xfrm>
            <a:off x="8691305" y="3574822"/>
            <a:ext cx="3121314" cy="1034609"/>
          </a:xfrm>
          <a:prstGeom prst="rect">
            <a:avLst/>
          </a:prstGeom>
        </p:spPr>
        <p:txBody>
          <a:bodyPr vert="horz" wrap="square" lIns="0" tIns="6931" rIns="0" bIns="0" rtlCol="0">
            <a:noAutofit/>
          </a:bodyPr>
          <a:lstStyle/>
          <a:p>
            <a:pPr marL="367200" marR="242975" lvl="0">
              <a:lnSpc>
                <a:spcPct val="110000"/>
              </a:lnSpc>
              <a:spcBef>
                <a:spcPts val="300"/>
              </a:spcBef>
              <a:defRPr/>
            </a:pPr>
            <a:r>
              <a:rPr lang="en-US" sz="1600" dirty="0">
                <a:solidFill>
                  <a:schemeClr val="bg1"/>
                </a:solidFill>
                <a:latin typeface="Roboto Condensed Light" panose="02000000000000000000" pitchFamily="2" charset="0"/>
                <a:ea typeface="Roboto Condensed Light" panose="02000000000000000000" pitchFamily="2" charset="0"/>
              </a:rPr>
              <a:t>3960 Howard Hughes Parkway,</a:t>
            </a:r>
          </a:p>
          <a:p>
            <a:pPr marL="367200" marR="242975" lvl="0">
              <a:lnSpc>
                <a:spcPct val="110000"/>
              </a:lnSpc>
              <a:spcBef>
                <a:spcPts val="300"/>
              </a:spcBef>
              <a:defRPr/>
            </a:pPr>
            <a:r>
              <a:rPr lang="en-US" sz="1600" dirty="0">
                <a:solidFill>
                  <a:schemeClr val="bg1"/>
                </a:solidFill>
                <a:latin typeface="Roboto Condensed Light" panose="02000000000000000000" pitchFamily="2" charset="0"/>
                <a:ea typeface="Roboto Condensed Light" panose="02000000000000000000" pitchFamily="2" charset="0"/>
              </a:rPr>
              <a:t>Suite 500</a:t>
            </a:r>
          </a:p>
          <a:p>
            <a:pPr marL="367200" marR="242975" lvl="0">
              <a:lnSpc>
                <a:spcPct val="110000"/>
              </a:lnSpc>
              <a:spcBef>
                <a:spcPts val="300"/>
              </a:spcBef>
              <a:defRPr/>
            </a:pPr>
            <a:r>
              <a:rPr lang="en-US" sz="1600" dirty="0">
                <a:solidFill>
                  <a:schemeClr val="bg1"/>
                </a:solidFill>
                <a:latin typeface="Roboto Condensed Light" panose="02000000000000000000" pitchFamily="2" charset="0"/>
                <a:ea typeface="Roboto Condensed Light" panose="02000000000000000000" pitchFamily="2" charset="0"/>
              </a:rPr>
              <a:t>Las Vegas, NV, USA, 89169</a:t>
            </a:r>
            <a:endParaRPr lang="en-US" sz="1600" dirty="0">
              <a:solidFill>
                <a:schemeClr val="bg1"/>
              </a:solidFill>
              <a:latin typeface="Montserrat Light" pitchFamily="2" charset="77"/>
            </a:endParaRPr>
          </a:p>
        </p:txBody>
      </p:sp>
      <p:sp>
        <p:nvSpPr>
          <p:cNvPr id="30" name="Text Placeholder 6">
            <a:extLst>
              <a:ext uri="{FF2B5EF4-FFF2-40B4-BE49-F238E27FC236}">
                <a16:creationId xmlns:a16="http://schemas.microsoft.com/office/drawing/2014/main" id="{F2981B76-4A83-4D95-AB6D-D4F91FA62BAC}"/>
              </a:ext>
            </a:extLst>
          </p:cNvPr>
          <p:cNvSpPr txBox="1">
            <a:spLocks/>
          </p:cNvSpPr>
          <p:nvPr/>
        </p:nvSpPr>
        <p:spPr>
          <a:xfrm>
            <a:off x="8691305" y="3205096"/>
            <a:ext cx="2925307" cy="331519"/>
          </a:xfrm>
          <a:prstGeom prst="rect">
            <a:avLst/>
          </a:prstGeom>
        </p:spPr>
        <p:txBody>
          <a:bodyPr lIns="0" tIns="0" rIns="0" bIns="0">
            <a:noAutofit/>
          </a:bodyPr>
          <a:lstStyle>
            <a:lvl1pPr marL="0" indent="0" algn="l" defTabSz="914400" rtl="0" eaLnBrk="1" latinLnBrk="0" hangingPunct="1">
              <a:lnSpc>
                <a:spcPts val="2400"/>
              </a:lnSpc>
              <a:spcBef>
                <a:spcPts val="1000"/>
              </a:spcBef>
              <a:buFont typeface="Arial" panose="020B0604020202020204" pitchFamily="34" charset="0"/>
              <a:buNone/>
              <a:defRPr sz="2000" b="0" i="0" kern="1200" spc="0">
                <a:solidFill>
                  <a:srgbClr val="2576B7"/>
                </a:solidFill>
                <a:latin typeface="Montserrat" pitchFamily="2" charset="77"/>
                <a:ea typeface="+mn-ea"/>
                <a:cs typeface="Arial" panose="020B0604020202020204" pitchFamily="34" charset="0"/>
              </a:defRPr>
            </a:lvl1pPr>
            <a:lvl2pPr marL="4572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6713">
              <a:lnSpc>
                <a:spcPct val="110000"/>
              </a:lnSpc>
            </a:pPr>
            <a:r>
              <a:rPr lang="en-US" b="1" dirty="0">
                <a:solidFill>
                  <a:schemeClr val="bg1"/>
                </a:solidFill>
                <a:latin typeface="Montserrat Semi" pitchFamily="2" charset="77"/>
              </a:rPr>
              <a:t>Las Vegas, NV</a:t>
            </a:r>
            <a:endParaRPr lang="en-US" sz="1200" b="1" dirty="0">
              <a:solidFill>
                <a:schemeClr val="bg1"/>
              </a:solidFill>
              <a:latin typeface="Montserrat Semi" pitchFamily="2" charset="77"/>
            </a:endParaRPr>
          </a:p>
        </p:txBody>
      </p:sp>
      <p:sp>
        <p:nvSpPr>
          <p:cNvPr id="33" name="TextBox 32">
            <a:extLst>
              <a:ext uri="{FF2B5EF4-FFF2-40B4-BE49-F238E27FC236}">
                <a16:creationId xmlns:a16="http://schemas.microsoft.com/office/drawing/2014/main" id="{FA902883-0094-419C-862A-5A61B9D838FE}"/>
              </a:ext>
            </a:extLst>
          </p:cNvPr>
          <p:cNvSpPr txBox="1"/>
          <p:nvPr/>
        </p:nvSpPr>
        <p:spPr>
          <a:xfrm>
            <a:off x="8691305" y="5144836"/>
            <a:ext cx="3262477" cy="1034610"/>
          </a:xfrm>
          <a:prstGeom prst="rect">
            <a:avLst/>
          </a:prstGeom>
        </p:spPr>
        <p:txBody>
          <a:bodyPr vert="horz" wrap="square" lIns="0" tIns="6931" rIns="0" bIns="0" rtlCol="0">
            <a:noAutofit/>
          </a:bodyPr>
          <a:lstStyle/>
          <a:p>
            <a:pPr marL="367200" marR="242975">
              <a:lnSpc>
                <a:spcPct val="110000"/>
              </a:lnSpc>
              <a:spcBef>
                <a:spcPts val="300"/>
              </a:spcBef>
              <a:defRPr/>
            </a:pPr>
            <a:r>
              <a:rPr lang="en-US" sz="1600" dirty="0">
                <a:solidFill>
                  <a:schemeClr val="bg1"/>
                </a:solidFill>
                <a:latin typeface="Roboto Condensed Light" panose="02000000000000000000" pitchFamily="2" charset="0"/>
                <a:ea typeface="Roboto Condensed Light" panose="02000000000000000000" pitchFamily="2" charset="0"/>
              </a:rPr>
              <a:t>Level 4, 20 Hunter Street</a:t>
            </a:r>
          </a:p>
          <a:p>
            <a:pPr marL="367200" marR="242975">
              <a:lnSpc>
                <a:spcPct val="110000"/>
              </a:lnSpc>
              <a:spcBef>
                <a:spcPts val="300"/>
              </a:spcBef>
              <a:defRPr/>
            </a:pPr>
            <a:r>
              <a:rPr lang="en-US" sz="1600" dirty="0">
                <a:solidFill>
                  <a:schemeClr val="bg1"/>
                </a:solidFill>
                <a:latin typeface="Roboto Condensed Light" panose="02000000000000000000" pitchFamily="2" charset="0"/>
                <a:ea typeface="Roboto Condensed Light" panose="02000000000000000000" pitchFamily="2" charset="0"/>
              </a:rPr>
              <a:t>Sydney, NSW, Australia</a:t>
            </a:r>
          </a:p>
          <a:p>
            <a:pPr marL="367200" marR="242975">
              <a:lnSpc>
                <a:spcPct val="110000"/>
              </a:lnSpc>
              <a:spcBef>
                <a:spcPts val="300"/>
              </a:spcBef>
              <a:defRPr/>
            </a:pPr>
            <a:r>
              <a:rPr lang="en-US" sz="1600" dirty="0">
                <a:solidFill>
                  <a:schemeClr val="bg1"/>
                </a:solidFill>
                <a:latin typeface="Roboto Condensed Light" panose="02000000000000000000" pitchFamily="2" charset="0"/>
                <a:ea typeface="Roboto Condensed Light" panose="02000000000000000000" pitchFamily="2" charset="0"/>
              </a:rPr>
              <a:t>2060</a:t>
            </a:r>
          </a:p>
        </p:txBody>
      </p:sp>
      <p:sp>
        <p:nvSpPr>
          <p:cNvPr id="37" name="Text Placeholder 6">
            <a:extLst>
              <a:ext uri="{FF2B5EF4-FFF2-40B4-BE49-F238E27FC236}">
                <a16:creationId xmlns:a16="http://schemas.microsoft.com/office/drawing/2014/main" id="{FE3F3A05-513C-4239-911A-8CDFE43DAFAE}"/>
              </a:ext>
            </a:extLst>
          </p:cNvPr>
          <p:cNvSpPr txBox="1">
            <a:spLocks/>
          </p:cNvSpPr>
          <p:nvPr/>
        </p:nvSpPr>
        <p:spPr>
          <a:xfrm>
            <a:off x="8691305" y="4763820"/>
            <a:ext cx="2669691" cy="331519"/>
          </a:xfrm>
          <a:prstGeom prst="rect">
            <a:avLst/>
          </a:prstGeom>
        </p:spPr>
        <p:txBody>
          <a:bodyPr lIns="0" tIns="0" rIns="0" bIns="0">
            <a:noAutofit/>
          </a:bodyPr>
          <a:lstStyle>
            <a:lvl1pPr marL="0" indent="0" algn="l" defTabSz="914400" rtl="0" eaLnBrk="1" latinLnBrk="0" hangingPunct="1">
              <a:lnSpc>
                <a:spcPts val="2400"/>
              </a:lnSpc>
              <a:spcBef>
                <a:spcPts val="1000"/>
              </a:spcBef>
              <a:buFont typeface="Arial" panose="020B0604020202020204" pitchFamily="34" charset="0"/>
              <a:buNone/>
              <a:defRPr sz="2000" b="0" i="0" kern="1200" spc="0">
                <a:solidFill>
                  <a:srgbClr val="2576B7"/>
                </a:solidFill>
                <a:latin typeface="Montserrat" pitchFamily="2" charset="77"/>
                <a:ea typeface="+mn-ea"/>
                <a:cs typeface="Arial" panose="020B0604020202020204" pitchFamily="34" charset="0"/>
              </a:defRPr>
            </a:lvl1pPr>
            <a:lvl2pPr marL="4572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6713">
              <a:lnSpc>
                <a:spcPct val="110000"/>
              </a:lnSpc>
            </a:pPr>
            <a:r>
              <a:rPr lang="en-US" b="1" dirty="0">
                <a:solidFill>
                  <a:schemeClr val="bg1"/>
                </a:solidFill>
                <a:latin typeface="Montserrat Semi" pitchFamily="2" charset="77"/>
              </a:rPr>
              <a:t>Sydney, Australia</a:t>
            </a:r>
            <a:endParaRPr lang="en-US" sz="1200" b="1" dirty="0">
              <a:solidFill>
                <a:schemeClr val="bg1"/>
              </a:solidFill>
              <a:latin typeface="Montserrat Semi" pitchFamily="2" charset="77"/>
            </a:endParaRPr>
          </a:p>
        </p:txBody>
      </p:sp>
    </p:spTree>
    <p:extLst>
      <p:ext uri="{BB962C8B-B14F-4D97-AF65-F5344CB8AC3E}">
        <p14:creationId xmlns:p14="http://schemas.microsoft.com/office/powerpoint/2010/main" val="22932333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9720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354744" y="2234051"/>
            <a:ext cx="3849687" cy="264974"/>
          </a:xfrm>
        </p:spPr>
        <p:txBody>
          <a:bodyPr/>
          <a:lstStyle/>
          <a:p>
            <a:r>
              <a:rPr lang="en-CA" dirty="0"/>
              <a:t>Marie-Claude Bouchard</a:t>
            </a:r>
          </a:p>
          <a:p>
            <a:pPr>
              <a:spcBef>
                <a:spcPts val="300"/>
              </a:spcBef>
            </a:pPr>
            <a:r>
              <a:rPr lang="en-CA" sz="1400" b="0" dirty="0">
                <a:solidFill>
                  <a:schemeClr val="accent6">
                    <a:lumMod val="60000"/>
                    <a:lumOff val="40000"/>
                  </a:schemeClr>
                </a:solidFill>
                <a:latin typeface="+mn-lt"/>
              </a:rPr>
              <a:t>Employee Relations Consultant</a:t>
            </a:r>
          </a:p>
          <a:p>
            <a:pPr>
              <a:spcBef>
                <a:spcPts val="300"/>
              </a:spcBef>
            </a:pPr>
            <a:r>
              <a:rPr lang="en-CA" sz="1400" b="0" dirty="0">
                <a:solidFill>
                  <a:schemeClr val="accent6">
                    <a:lumMod val="60000"/>
                    <a:lumOff val="40000"/>
                  </a:schemeClr>
                </a:solidFill>
                <a:latin typeface="+mn-lt"/>
              </a:rPr>
              <a:t>iA Financial Group</a:t>
            </a:r>
          </a:p>
          <a:p>
            <a:endParaRPr lang="en-CA" dirty="0"/>
          </a:p>
        </p:txBody>
      </p:sp>
      <p:sp>
        <p:nvSpPr>
          <p:cNvPr id="6" name="Text Placeholder 3">
            <a:extLst>
              <a:ext uri="{FF2B5EF4-FFF2-40B4-BE49-F238E27FC236}">
                <a16:creationId xmlns:a16="http://schemas.microsoft.com/office/drawing/2014/main" id="{D8572A1C-6374-438B-B2F2-C1C623784095}"/>
              </a:ext>
            </a:extLst>
          </p:cNvPr>
          <p:cNvSpPr txBox="1">
            <a:spLocks/>
          </p:cNvSpPr>
          <p:nvPr/>
        </p:nvSpPr>
        <p:spPr>
          <a:xfrm>
            <a:off x="4555082" y="2226347"/>
            <a:ext cx="2671627" cy="264974"/>
          </a:xfrm>
          <a:prstGeom prst="rect">
            <a:avLst/>
          </a:prstGeom>
        </p:spPr>
        <p:txBody>
          <a:bodyPr lIns="0" tIns="0" rIns="0" bIns="0">
            <a:noAutofit/>
          </a:bodyPr>
          <a:lstStyle>
            <a:lvl1pPr marL="0" indent="0" algn="l" defTabSz="914400" rtl="0" eaLnBrk="1" latinLnBrk="0" hangingPunct="1">
              <a:lnSpc>
                <a:spcPct val="90000"/>
              </a:lnSpc>
              <a:spcBef>
                <a:spcPts val="1000"/>
              </a:spcBef>
              <a:buFont typeface="Arial" panose="020B0604020202020204" pitchFamily="34" charset="0"/>
              <a:buNone/>
              <a:defRPr sz="2000" b="1" i="0" kern="1200">
                <a:solidFill>
                  <a:srgbClr val="41439A"/>
                </a:solidFill>
                <a:latin typeface="Montserrat SemiBold"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500" b="1" i="0" kern="1200">
                <a:solidFill>
                  <a:schemeClr val="tx1"/>
                </a:solidFill>
                <a:latin typeface="Montserrat SemiBold"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500" b="1" i="0" kern="1200">
                <a:solidFill>
                  <a:schemeClr val="tx1"/>
                </a:solidFill>
                <a:latin typeface="Montserrat SemiBold"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500" b="1" i="0" kern="1200">
                <a:solidFill>
                  <a:schemeClr val="tx1"/>
                </a:solidFill>
                <a:latin typeface="Montserrat SemiBold"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500" b="1" i="0" kern="1200">
                <a:solidFill>
                  <a:schemeClr val="tx1"/>
                </a:solidFill>
                <a:latin typeface="Montserrat SemiBold"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dirty="0"/>
              <a:t>Shawn Gibson</a:t>
            </a:r>
          </a:p>
          <a:p>
            <a:pPr>
              <a:spcBef>
                <a:spcPts val="300"/>
              </a:spcBef>
            </a:pPr>
            <a:r>
              <a:rPr lang="en-CA" sz="1400" b="0" dirty="0">
                <a:solidFill>
                  <a:schemeClr val="accent6">
                    <a:lumMod val="60000"/>
                    <a:lumOff val="40000"/>
                  </a:schemeClr>
                </a:solidFill>
                <a:latin typeface="+mn-lt"/>
              </a:rPr>
              <a:t>Director, HR Operations</a:t>
            </a:r>
          </a:p>
          <a:p>
            <a:pPr>
              <a:spcBef>
                <a:spcPts val="300"/>
              </a:spcBef>
            </a:pPr>
            <a:r>
              <a:rPr lang="en-CA" sz="1400" b="0" dirty="0">
                <a:solidFill>
                  <a:schemeClr val="accent6">
                    <a:lumMod val="60000"/>
                    <a:lumOff val="40000"/>
                  </a:schemeClr>
                </a:solidFill>
                <a:latin typeface="+mn-lt"/>
              </a:rPr>
              <a:t>Info-Tech Research Group</a:t>
            </a:r>
          </a:p>
          <a:p>
            <a:endParaRPr lang="en-CA" dirty="0"/>
          </a:p>
        </p:txBody>
      </p:sp>
      <p:sp>
        <p:nvSpPr>
          <p:cNvPr id="2" name="Text Placeholder 3">
            <a:extLst>
              <a:ext uri="{FF2B5EF4-FFF2-40B4-BE49-F238E27FC236}">
                <a16:creationId xmlns:a16="http://schemas.microsoft.com/office/drawing/2014/main" id="{0D989A74-6852-4935-A081-2A7C875F5902}"/>
              </a:ext>
            </a:extLst>
          </p:cNvPr>
          <p:cNvSpPr txBox="1">
            <a:spLocks/>
          </p:cNvSpPr>
          <p:nvPr/>
        </p:nvSpPr>
        <p:spPr>
          <a:xfrm>
            <a:off x="7989157" y="2234051"/>
            <a:ext cx="3849687" cy="264974"/>
          </a:xfrm>
          <a:prstGeom prst="rect">
            <a:avLst/>
          </a:prstGeom>
        </p:spPr>
        <p:txBody>
          <a:bodyPr lIns="0" tIns="0" rIns="0" bIns="0">
            <a:noAutofit/>
          </a:bodyPr>
          <a:lstStyle>
            <a:lvl1pPr marL="0" indent="0" algn="l" defTabSz="914400" rtl="0" eaLnBrk="1" latinLnBrk="0" hangingPunct="1">
              <a:lnSpc>
                <a:spcPct val="90000"/>
              </a:lnSpc>
              <a:spcBef>
                <a:spcPts val="1000"/>
              </a:spcBef>
              <a:buFont typeface="Arial" panose="020B0604020202020204" pitchFamily="34" charset="0"/>
              <a:buNone/>
              <a:defRPr sz="2000" b="1" i="0" kern="1200">
                <a:solidFill>
                  <a:srgbClr val="41439A"/>
                </a:solidFill>
                <a:latin typeface="Montserrat SemiBold"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500" b="1" i="0" kern="1200">
                <a:solidFill>
                  <a:schemeClr val="tx1"/>
                </a:solidFill>
                <a:latin typeface="Montserrat SemiBold"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500" b="1" i="0" kern="1200">
                <a:solidFill>
                  <a:schemeClr val="tx1"/>
                </a:solidFill>
                <a:latin typeface="Montserrat SemiBold"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500" b="1" i="0" kern="1200">
                <a:solidFill>
                  <a:schemeClr val="tx1"/>
                </a:solidFill>
                <a:latin typeface="Montserrat SemiBold"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500" b="1" i="0" kern="1200">
                <a:solidFill>
                  <a:schemeClr val="tx1"/>
                </a:solidFill>
                <a:latin typeface="Montserrat SemiBold"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dirty="0"/>
              <a:t>Dessalen Wood</a:t>
            </a:r>
          </a:p>
          <a:p>
            <a:pPr>
              <a:spcBef>
                <a:spcPts val="300"/>
              </a:spcBef>
            </a:pPr>
            <a:r>
              <a:rPr lang="en-CA" sz="1400" b="0" dirty="0">
                <a:solidFill>
                  <a:schemeClr val="accent6">
                    <a:lumMod val="60000"/>
                    <a:lumOff val="40000"/>
                  </a:schemeClr>
                </a:solidFill>
                <a:latin typeface="+mn-lt"/>
              </a:rPr>
              <a:t>Chief People Officer</a:t>
            </a:r>
          </a:p>
          <a:p>
            <a:pPr>
              <a:spcBef>
                <a:spcPts val="300"/>
              </a:spcBef>
            </a:pPr>
            <a:r>
              <a:rPr lang="en-CA" sz="1400" b="0" dirty="0">
                <a:solidFill>
                  <a:schemeClr val="accent6">
                    <a:lumMod val="60000"/>
                    <a:lumOff val="40000"/>
                  </a:schemeClr>
                </a:solidFill>
                <a:latin typeface="+mn-lt"/>
              </a:rPr>
              <a:t>Thoughtexchange</a:t>
            </a:r>
          </a:p>
          <a:p>
            <a:endParaRPr lang="en-CA" dirty="0"/>
          </a:p>
        </p:txBody>
      </p:sp>
    </p:spTree>
    <p:extLst>
      <p:ext uri="{BB962C8B-B14F-4D97-AF65-F5344CB8AC3E}">
        <p14:creationId xmlns:p14="http://schemas.microsoft.com/office/powerpoint/2010/main" val="14505896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383163" y="1552498"/>
            <a:ext cx="5713631" cy="3257627"/>
          </a:xfrm>
        </p:spPr>
        <p:txBody>
          <a:bodyPr/>
          <a:lstStyle/>
          <a:p>
            <a:pPr>
              <a:lnSpc>
                <a:spcPct val="90000"/>
              </a:lnSpc>
              <a:spcBef>
                <a:spcPts val="600"/>
              </a:spcBef>
              <a:spcAft>
                <a:spcPts val="600"/>
              </a:spcAft>
            </a:pPr>
            <a:r>
              <a:rPr lang="en-US" sz="1400" kern="1200" dirty="0">
                <a:solidFill>
                  <a:srgbClr val="000000"/>
                </a:solidFill>
                <a:effectLst/>
                <a:latin typeface="+mn-lt"/>
                <a:ea typeface="+mn-ea"/>
                <a:cs typeface="+mn-cs"/>
              </a:rPr>
              <a:t>Choudhury, Prithwiraj. “Our Work-from-Anywhere Future.” </a:t>
            </a:r>
            <a:r>
              <a:rPr lang="en-US" sz="1400" i="1" kern="1200" dirty="0">
                <a:solidFill>
                  <a:srgbClr val="000000"/>
                </a:solidFill>
                <a:effectLst/>
                <a:latin typeface="+mn-lt"/>
                <a:ea typeface="+mn-ea"/>
                <a:cs typeface="+mn-cs"/>
              </a:rPr>
              <a:t>Harvard Business Review,</a:t>
            </a:r>
            <a:r>
              <a:rPr lang="en-US" sz="1400" kern="1200" dirty="0">
                <a:solidFill>
                  <a:srgbClr val="000000"/>
                </a:solidFill>
                <a:effectLst/>
                <a:latin typeface="+mn-lt"/>
                <a:ea typeface="+mn-ea"/>
                <a:cs typeface="+mn-cs"/>
              </a:rPr>
              <a:t> Nov. 2020. Web. Accessed 30 Jun. 2021. </a:t>
            </a:r>
            <a:endParaRPr lang="en-CA" sz="1400" dirty="0">
              <a:effectLst/>
              <a:latin typeface="+mn-lt"/>
              <a:ea typeface="Calibri" panose="020F0502020204030204" pitchFamily="34" charset="0"/>
              <a:cs typeface="Times New Roman" panose="02020603050405020304" pitchFamily="18" charset="0"/>
            </a:endParaRPr>
          </a:p>
          <a:p>
            <a:pPr>
              <a:lnSpc>
                <a:spcPct val="90000"/>
              </a:lnSpc>
              <a:spcBef>
                <a:spcPts val="600"/>
              </a:spcBef>
              <a:spcAft>
                <a:spcPts val="600"/>
              </a:spcAft>
            </a:pPr>
            <a:r>
              <a:rPr lang="en-US" sz="1400" kern="1200" dirty="0">
                <a:solidFill>
                  <a:srgbClr val="000000"/>
                </a:solidFill>
                <a:effectLst/>
                <a:latin typeface="+mn-lt"/>
                <a:ea typeface="+mn-ea"/>
                <a:cs typeface="+mn-cs"/>
              </a:rPr>
              <a:t>Choudhury, Prithwiraj et al. “Work-From-Anywhere: The Productivity Effects of Geographic Flexibility.” Harvard Business School Technology &amp; Operations Mgt. Unit Working Paper No. 19-054, Northeastern University School of Law Research Paper No. #3494473, 7 Aug. 2020. Web. Accessed 30 Jun. 2021. </a:t>
            </a:r>
            <a:endParaRPr lang="en-CA" sz="1400" dirty="0">
              <a:effectLst/>
              <a:latin typeface="+mn-lt"/>
              <a:ea typeface="Calibri" panose="020F0502020204030204" pitchFamily="34" charset="0"/>
              <a:cs typeface="Times New Roman" panose="02020603050405020304" pitchFamily="18" charset="0"/>
            </a:endParaRPr>
          </a:p>
          <a:p>
            <a:pPr>
              <a:lnSpc>
                <a:spcPct val="90000"/>
              </a:lnSpc>
              <a:spcBef>
                <a:spcPts val="600"/>
              </a:spcBef>
              <a:spcAft>
                <a:spcPts val="600"/>
              </a:spcAft>
            </a:pPr>
            <a:r>
              <a:rPr lang="en-US" sz="1400" kern="1200" dirty="0">
                <a:solidFill>
                  <a:srgbClr val="000000"/>
                </a:solidFill>
                <a:effectLst/>
                <a:latin typeface="+mn-lt"/>
                <a:ea typeface="+mn-ea"/>
                <a:cs typeface="+mn-cs"/>
              </a:rPr>
              <a:t>Courtney, Emily. “Remote Work Statistics: Navigating the New Normal.” </a:t>
            </a:r>
            <a:r>
              <a:rPr lang="en-US" sz="1400" i="1" kern="1200" dirty="0">
                <a:solidFill>
                  <a:srgbClr val="000000"/>
                </a:solidFill>
                <a:effectLst/>
                <a:latin typeface="+mn-lt"/>
                <a:ea typeface="+mn-ea"/>
                <a:cs typeface="+mn-cs"/>
              </a:rPr>
              <a:t>FlexJobs</a:t>
            </a:r>
            <a:r>
              <a:rPr lang="en-US" sz="1400" kern="1200" dirty="0">
                <a:solidFill>
                  <a:srgbClr val="000000"/>
                </a:solidFill>
                <a:effectLst/>
                <a:latin typeface="+mn-lt"/>
                <a:ea typeface="+mn-ea"/>
                <a:cs typeface="+mn-cs"/>
              </a:rPr>
              <a:t>, 2020. Web. Accessed 30 Jun. 2021. </a:t>
            </a:r>
            <a:endParaRPr lang="en-CA" sz="1400" dirty="0">
              <a:effectLst/>
              <a:latin typeface="+mn-lt"/>
              <a:ea typeface="Calibri" panose="020F0502020204030204" pitchFamily="34" charset="0"/>
              <a:cs typeface="Times New Roman" panose="02020603050405020304" pitchFamily="18" charset="0"/>
            </a:endParaRPr>
          </a:p>
          <a:p>
            <a:pPr>
              <a:lnSpc>
                <a:spcPct val="90000"/>
              </a:lnSpc>
              <a:spcBef>
                <a:spcPts val="600"/>
              </a:spcBef>
              <a:spcAft>
                <a:spcPts val="600"/>
              </a:spcAft>
            </a:pPr>
            <a:r>
              <a:rPr lang="en-US" sz="1400" kern="1200" dirty="0">
                <a:solidFill>
                  <a:srgbClr val="000000"/>
                </a:solidFill>
                <a:effectLst/>
                <a:latin typeface="+mn-lt"/>
                <a:ea typeface="+mn-ea"/>
                <a:cs typeface="+mn-cs"/>
              </a:rPr>
              <a:t>Hubbard, Caryn. “How We Decide What To Pay Our Team: Our Salary Formula and Compensation Philosophy”. </a:t>
            </a:r>
            <a:r>
              <a:rPr lang="en-US" sz="1400" i="1" kern="1200" dirty="0">
                <a:solidFill>
                  <a:srgbClr val="000000"/>
                </a:solidFill>
                <a:effectLst/>
                <a:latin typeface="+mn-lt"/>
                <a:ea typeface="+mn-ea"/>
                <a:cs typeface="+mn-cs"/>
              </a:rPr>
              <a:t>Buffer</a:t>
            </a:r>
            <a:r>
              <a:rPr lang="en-US" sz="1400" kern="1200" dirty="0">
                <a:solidFill>
                  <a:srgbClr val="000000"/>
                </a:solidFill>
                <a:effectLst/>
                <a:latin typeface="+mn-lt"/>
                <a:ea typeface="+mn-ea"/>
                <a:cs typeface="+mn-cs"/>
              </a:rPr>
              <a:t>, 24 May 2021. Web. Accessed 30 Jun. 2021. </a:t>
            </a:r>
            <a:endParaRPr lang="en-CA" sz="1400" dirty="0">
              <a:effectLst/>
              <a:latin typeface="+mn-lt"/>
              <a:ea typeface="Calibri" panose="020F0502020204030204" pitchFamily="34" charset="0"/>
              <a:cs typeface="Times New Roman" panose="02020603050405020304" pitchFamily="18" charset="0"/>
            </a:endParaRPr>
          </a:p>
          <a:p>
            <a:r>
              <a:rPr lang="en-CA" sz="1400" dirty="0">
                <a:effectLst/>
                <a:latin typeface="+mn-lt"/>
                <a:ea typeface="Calibri" panose="020F0502020204030204" pitchFamily="34" charset="0"/>
                <a:cs typeface="Times New Roman" panose="02020603050405020304" pitchFamily="18" charset="0"/>
              </a:rPr>
              <a:t> </a:t>
            </a:r>
          </a:p>
        </p:txBody>
      </p:sp>
      <p:sp>
        <p:nvSpPr>
          <p:cNvPr id="5" name="Title 4">
            <a:extLst>
              <a:ext uri="{FF2B5EF4-FFF2-40B4-BE49-F238E27FC236}">
                <a16:creationId xmlns:a16="http://schemas.microsoft.com/office/drawing/2014/main" id="{DE626062-C3E0-C440-8080-B1BE42E1C4FF}"/>
              </a:ext>
            </a:extLst>
          </p:cNvPr>
          <p:cNvSpPr>
            <a:spLocks noGrp="1"/>
          </p:cNvSpPr>
          <p:nvPr>
            <p:ph type="title"/>
          </p:nvPr>
        </p:nvSpPr>
        <p:spPr>
          <a:xfrm>
            <a:off x="354106" y="515733"/>
            <a:ext cx="5091351" cy="617031"/>
          </a:xfrm>
        </p:spPr>
        <p:txBody>
          <a:bodyPr/>
          <a:lstStyle/>
          <a:p>
            <a:r>
              <a:rPr lang="en-US" dirty="0">
                <a:solidFill>
                  <a:schemeClr val="bg1">
                    <a:lumMod val="50000"/>
                  </a:schemeClr>
                </a:solidFill>
              </a:rPr>
              <a:t>Works Cited</a:t>
            </a:r>
          </a:p>
        </p:txBody>
      </p:sp>
    </p:spTree>
    <p:extLst>
      <p:ext uri="{BB962C8B-B14F-4D97-AF65-F5344CB8AC3E}">
        <p14:creationId xmlns:p14="http://schemas.microsoft.com/office/powerpoint/2010/main" val="25884719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B285348-F399-0849-92E4-5BD3541498E2}"/>
              </a:ext>
            </a:extLst>
          </p:cNvPr>
          <p:cNvSpPr txBox="1"/>
          <p:nvPr/>
        </p:nvSpPr>
        <p:spPr>
          <a:xfrm>
            <a:off x="6124353" y="3444949"/>
            <a:ext cx="184731" cy="26039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0969151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Rounded Corners 27">
            <a:extLst>
              <a:ext uri="{FF2B5EF4-FFF2-40B4-BE49-F238E27FC236}">
                <a16:creationId xmlns:a16="http://schemas.microsoft.com/office/drawing/2014/main" id="{D495C97B-C0F3-4847-874E-EDF5707A737E}"/>
              </a:ext>
            </a:extLst>
          </p:cNvPr>
          <p:cNvSpPr/>
          <p:nvPr/>
        </p:nvSpPr>
        <p:spPr>
          <a:xfrm>
            <a:off x="9577397" y="2384453"/>
            <a:ext cx="2083781" cy="284978"/>
          </a:xfrm>
          <a:prstGeom prst="roundRect">
            <a:avLst/>
          </a:prstGeom>
          <a:solidFill>
            <a:schemeClr val="bg1"/>
          </a:solidFill>
          <a:ln w="28575">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400" dirty="0">
                <a:solidFill>
                  <a:schemeClr val="accent1"/>
                </a:solidFill>
                <a:latin typeface="+mj-lt"/>
              </a:rPr>
              <a:t>Sample Use Cases</a:t>
            </a:r>
            <a:endParaRPr lang="en-CA" sz="1400" dirty="0">
              <a:solidFill>
                <a:schemeClr val="accent1"/>
              </a:solidFill>
              <a:latin typeface="+mj-lt"/>
            </a:endParaRPr>
          </a:p>
        </p:txBody>
      </p:sp>
      <p:sp>
        <p:nvSpPr>
          <p:cNvPr id="29" name="Flowchart: Connector 28">
            <a:extLst>
              <a:ext uri="{FF2B5EF4-FFF2-40B4-BE49-F238E27FC236}">
                <a16:creationId xmlns:a16="http://schemas.microsoft.com/office/drawing/2014/main" id="{7109E42F-FF17-411D-8DF4-900349C100B1}"/>
              </a:ext>
            </a:extLst>
          </p:cNvPr>
          <p:cNvSpPr/>
          <p:nvPr/>
        </p:nvSpPr>
        <p:spPr>
          <a:xfrm>
            <a:off x="8911386" y="2309610"/>
            <a:ext cx="966161" cy="979367"/>
          </a:xfrm>
          <a:prstGeom prst="flowChartConnector">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 name="Title 4">
            <a:extLst>
              <a:ext uri="{FF2B5EF4-FFF2-40B4-BE49-F238E27FC236}">
                <a16:creationId xmlns:a16="http://schemas.microsoft.com/office/drawing/2014/main" id="{1E3B32A6-4D41-41AA-A326-B37005A0E451}"/>
              </a:ext>
            </a:extLst>
          </p:cNvPr>
          <p:cNvSpPr txBox="1">
            <a:spLocks/>
          </p:cNvSpPr>
          <p:nvPr/>
        </p:nvSpPr>
        <p:spPr>
          <a:xfrm>
            <a:off x="354105" y="535571"/>
            <a:ext cx="11119027" cy="1130188"/>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0" i="0" kern="1200">
                <a:solidFill>
                  <a:srgbClr val="717272"/>
                </a:solidFill>
                <a:latin typeface="Montserrat SemiBold" pitchFamily="2" charset="77"/>
                <a:ea typeface="+mj-ea"/>
                <a:cs typeface="Arial" panose="020B0604020202020204" pitchFamily="34" charset="0"/>
              </a:defRPr>
            </a:lvl1pPr>
          </a:lstStyle>
          <a:p>
            <a:r>
              <a:rPr lang="en-CA" dirty="0"/>
              <a:t>However, understanding the challenges associated with a WFA option is critical</a:t>
            </a:r>
          </a:p>
        </p:txBody>
      </p:sp>
      <p:sp>
        <p:nvSpPr>
          <p:cNvPr id="12" name="Rectangle 11">
            <a:extLst>
              <a:ext uri="{FF2B5EF4-FFF2-40B4-BE49-F238E27FC236}">
                <a16:creationId xmlns:a16="http://schemas.microsoft.com/office/drawing/2014/main" id="{2E3729FD-12AC-4875-99E7-07A0B07FBEBC}"/>
              </a:ext>
            </a:extLst>
          </p:cNvPr>
          <p:cNvSpPr/>
          <p:nvPr/>
        </p:nvSpPr>
        <p:spPr>
          <a:xfrm>
            <a:off x="1972769" y="1606625"/>
            <a:ext cx="6446663" cy="1546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300"/>
              </a:spcAft>
              <a:buFont typeface="Arial" panose="020B0604020202020204" pitchFamily="34" charset="0"/>
              <a:buChar char="•"/>
            </a:pPr>
            <a:r>
              <a:rPr lang="en-US" sz="1400" b="1" dirty="0">
                <a:solidFill>
                  <a:schemeClr val="tx1"/>
                </a:solidFill>
              </a:rPr>
              <a:t>WFA requires significant change management </a:t>
            </a:r>
            <a:r>
              <a:rPr lang="en-US" sz="1400" dirty="0">
                <a:solidFill>
                  <a:schemeClr val="tx1"/>
                </a:solidFill>
              </a:rPr>
              <a:t>and oversight. Processes and programs must be revamped and monitored to ensure jurisdictional compliance and to provide support to employees (e.g. systems that enable remote knowledge transfer).</a:t>
            </a:r>
            <a:endParaRPr lang="en-CA" sz="1400" dirty="0">
              <a:solidFill>
                <a:schemeClr val="tx1"/>
              </a:solidFill>
            </a:endParaRPr>
          </a:p>
          <a:p>
            <a:pPr marL="285750" indent="-285750">
              <a:spcAft>
                <a:spcPts val="300"/>
              </a:spcAft>
              <a:buFont typeface="Arial" panose="020B0604020202020204" pitchFamily="34" charset="0"/>
              <a:buChar char="•"/>
            </a:pPr>
            <a:r>
              <a:rPr lang="en-CA" sz="1400" dirty="0">
                <a:solidFill>
                  <a:schemeClr val="tx1"/>
                </a:solidFill>
              </a:rPr>
              <a:t>Compensation becomes increasingly complex as more members of an organization work from anywhere. Significant time and resources must be invested to continuously monitor the</a:t>
            </a:r>
            <a:r>
              <a:rPr lang="en-US" sz="1400" b="0" dirty="0">
                <a:solidFill>
                  <a:schemeClr val="tx1"/>
                </a:solidFill>
              </a:rPr>
              <a:t> market data in all employee locations.</a:t>
            </a:r>
            <a:endParaRPr lang="en-CA" sz="1400" dirty="0">
              <a:solidFill>
                <a:schemeClr val="tx1"/>
              </a:solidFill>
            </a:endParaRPr>
          </a:p>
        </p:txBody>
      </p:sp>
      <p:grpSp>
        <p:nvGrpSpPr>
          <p:cNvPr id="3" name="Group 2">
            <a:extLst>
              <a:ext uri="{FF2B5EF4-FFF2-40B4-BE49-F238E27FC236}">
                <a16:creationId xmlns:a16="http://schemas.microsoft.com/office/drawing/2014/main" id="{2F33F3B0-E720-40DC-9612-6D60F396C481}"/>
              </a:ext>
            </a:extLst>
          </p:cNvPr>
          <p:cNvGrpSpPr/>
          <p:nvPr/>
        </p:nvGrpSpPr>
        <p:grpSpPr>
          <a:xfrm>
            <a:off x="268311" y="1881974"/>
            <a:ext cx="1762238" cy="1132705"/>
            <a:chOff x="268314" y="2017599"/>
            <a:chExt cx="1762238" cy="1132705"/>
          </a:xfrm>
        </p:grpSpPr>
        <p:sp>
          <p:nvSpPr>
            <p:cNvPr id="14" name="Rectangle 13">
              <a:extLst>
                <a:ext uri="{FF2B5EF4-FFF2-40B4-BE49-F238E27FC236}">
                  <a16:creationId xmlns:a16="http://schemas.microsoft.com/office/drawing/2014/main" id="{A257EEEC-DDA8-486D-B1CC-426F194115D1}"/>
                </a:ext>
              </a:extLst>
            </p:cNvPr>
            <p:cNvSpPr/>
            <p:nvPr/>
          </p:nvSpPr>
          <p:spPr>
            <a:xfrm>
              <a:off x="268314" y="2842527"/>
              <a:ext cx="1762238" cy="307777"/>
            </a:xfrm>
            <a:prstGeom prst="rect">
              <a:avLst/>
            </a:prstGeom>
            <a:noFill/>
          </p:spPr>
          <p:txBody>
            <a:bodyPr wrap="square">
              <a:spAutoFit/>
            </a:bodyPr>
            <a:lstStyle/>
            <a:p>
              <a:pPr lvl="0" algn="ctr"/>
              <a:r>
                <a:rPr lang="en-US" sz="1400" dirty="0">
                  <a:solidFill>
                    <a:schemeClr val="accent1"/>
                  </a:solidFill>
                  <a:latin typeface="Montserrat SemiBold"/>
                </a:rPr>
                <a:t>ORGANIZATIONS</a:t>
              </a:r>
              <a:endParaRPr lang="en-US" sz="1400" b="1" dirty="0">
                <a:solidFill>
                  <a:schemeClr val="accent1"/>
                </a:solidFill>
                <a:latin typeface="Montserrat SemiBold"/>
              </a:endParaRPr>
            </a:p>
          </p:txBody>
        </p:sp>
        <p:grpSp>
          <p:nvGrpSpPr>
            <p:cNvPr id="2" name="Group 1">
              <a:extLst>
                <a:ext uri="{FF2B5EF4-FFF2-40B4-BE49-F238E27FC236}">
                  <a16:creationId xmlns:a16="http://schemas.microsoft.com/office/drawing/2014/main" id="{0B402039-A0E1-4F3E-83B1-388F859D1BF1}"/>
                </a:ext>
              </a:extLst>
            </p:cNvPr>
            <p:cNvGrpSpPr/>
            <p:nvPr/>
          </p:nvGrpSpPr>
          <p:grpSpPr>
            <a:xfrm>
              <a:off x="532413" y="2017599"/>
              <a:ext cx="1234041" cy="751484"/>
              <a:chOff x="537908" y="1827130"/>
              <a:chExt cx="1234041" cy="751484"/>
            </a:xfrm>
          </p:grpSpPr>
          <p:pic>
            <p:nvPicPr>
              <p:cNvPr id="15" name="Picture 14">
                <a:extLst>
                  <a:ext uri="{FF2B5EF4-FFF2-40B4-BE49-F238E27FC236}">
                    <a16:creationId xmlns:a16="http://schemas.microsoft.com/office/drawing/2014/main" id="{2F05CF4D-CC56-4279-9F54-B7C4B61EDEA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10321" y="1961315"/>
                <a:ext cx="475479" cy="475479"/>
              </a:xfrm>
              <a:prstGeom prst="rect">
                <a:avLst/>
              </a:prstGeom>
            </p:spPr>
          </p:pic>
          <p:graphicFrame>
            <p:nvGraphicFramePr>
              <p:cNvPr id="16" name="Chart 15">
                <a:extLst>
                  <a:ext uri="{FF2B5EF4-FFF2-40B4-BE49-F238E27FC236}">
                    <a16:creationId xmlns:a16="http://schemas.microsoft.com/office/drawing/2014/main" id="{85F0FB17-841D-47D1-A4EC-F0D528F9C9B4}"/>
                  </a:ext>
                </a:extLst>
              </p:cNvPr>
              <p:cNvGraphicFramePr/>
              <p:nvPr/>
            </p:nvGraphicFramePr>
            <p:xfrm>
              <a:off x="537908" y="1827130"/>
              <a:ext cx="1234041" cy="751484"/>
            </p:xfrm>
            <a:graphic>
              <a:graphicData uri="http://schemas.openxmlformats.org/drawingml/2006/chart">
                <c:chart xmlns:c="http://schemas.openxmlformats.org/drawingml/2006/chart" xmlns:r="http://schemas.openxmlformats.org/officeDocument/2006/relationships" r:id="rId4"/>
              </a:graphicData>
            </a:graphic>
          </p:graphicFrame>
        </p:grpSp>
      </p:grpSp>
      <p:grpSp>
        <p:nvGrpSpPr>
          <p:cNvPr id="5" name="Group 4">
            <a:extLst>
              <a:ext uri="{FF2B5EF4-FFF2-40B4-BE49-F238E27FC236}">
                <a16:creationId xmlns:a16="http://schemas.microsoft.com/office/drawing/2014/main" id="{43FF6917-BA93-4EE9-861A-214A6EC9C4B1}"/>
              </a:ext>
            </a:extLst>
          </p:cNvPr>
          <p:cNvGrpSpPr/>
          <p:nvPr/>
        </p:nvGrpSpPr>
        <p:grpSpPr>
          <a:xfrm>
            <a:off x="575282" y="3305505"/>
            <a:ext cx="1129569" cy="1100878"/>
            <a:chOff x="583279" y="3323002"/>
            <a:chExt cx="1129569" cy="1100878"/>
          </a:xfrm>
        </p:grpSpPr>
        <p:grpSp>
          <p:nvGrpSpPr>
            <p:cNvPr id="4" name="Group 3">
              <a:extLst>
                <a:ext uri="{FF2B5EF4-FFF2-40B4-BE49-F238E27FC236}">
                  <a16:creationId xmlns:a16="http://schemas.microsoft.com/office/drawing/2014/main" id="{5CD656D7-10DC-4AB5-9242-857689CA0C6F}"/>
                </a:ext>
              </a:extLst>
            </p:cNvPr>
            <p:cNvGrpSpPr/>
            <p:nvPr/>
          </p:nvGrpSpPr>
          <p:grpSpPr>
            <a:xfrm>
              <a:off x="748994" y="3323002"/>
              <a:ext cx="787141" cy="726486"/>
              <a:chOff x="15054" y="3322299"/>
              <a:chExt cx="787141" cy="726486"/>
            </a:xfrm>
          </p:grpSpPr>
          <p:pic>
            <p:nvPicPr>
              <p:cNvPr id="17" name="Picture 16">
                <a:extLst>
                  <a:ext uri="{FF2B5EF4-FFF2-40B4-BE49-F238E27FC236}">
                    <a16:creationId xmlns:a16="http://schemas.microsoft.com/office/drawing/2014/main" id="{161AF70C-A673-4398-B0E8-EA5ABA5C2D85}"/>
                  </a:ext>
                </a:extLst>
              </p:cNvPr>
              <p:cNvPicPr>
                <a:picLocks noChangeAspect="1"/>
              </p:cNvPicPr>
              <p:nvPr/>
            </p:nvPicPr>
            <p:blipFill>
              <a:blip r:embed="rId5" cstate="screen">
                <a:duotone>
                  <a:schemeClr val="accent2">
                    <a:shade val="45000"/>
                    <a:satMod val="135000"/>
                  </a:schemeClr>
                  <a:prstClr val="white"/>
                </a:duotone>
                <a:extLst>
                  <a:ext uri="{BEBA8EAE-BF5A-486C-A8C5-ECC9F3942E4B}">
                    <a14:imgProps xmlns:a14="http://schemas.microsoft.com/office/drawing/2010/main">
                      <a14:imgLayer r:embed="rId6">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a:off x="153354" y="3431472"/>
                <a:ext cx="510540" cy="510540"/>
              </a:xfrm>
              <a:prstGeom prst="rect">
                <a:avLst/>
              </a:prstGeom>
            </p:spPr>
          </p:pic>
          <p:graphicFrame>
            <p:nvGraphicFramePr>
              <p:cNvPr id="18" name="Chart 17">
                <a:extLst>
                  <a:ext uri="{FF2B5EF4-FFF2-40B4-BE49-F238E27FC236}">
                    <a16:creationId xmlns:a16="http://schemas.microsoft.com/office/drawing/2014/main" id="{44255BC9-2D16-4317-886F-B5CCBC5D07B2}"/>
                  </a:ext>
                </a:extLst>
              </p:cNvPr>
              <p:cNvGraphicFramePr/>
              <p:nvPr/>
            </p:nvGraphicFramePr>
            <p:xfrm>
              <a:off x="15054" y="3322299"/>
              <a:ext cx="787141" cy="726486"/>
            </p:xfrm>
            <a:graphic>
              <a:graphicData uri="http://schemas.openxmlformats.org/drawingml/2006/chart">
                <c:chart xmlns:c="http://schemas.openxmlformats.org/drawingml/2006/chart" xmlns:r="http://schemas.openxmlformats.org/officeDocument/2006/relationships" r:id="rId7"/>
              </a:graphicData>
            </a:graphic>
          </p:graphicFrame>
        </p:grpSp>
        <p:sp>
          <p:nvSpPr>
            <p:cNvPr id="19" name="Rectangle 18">
              <a:extLst>
                <a:ext uri="{FF2B5EF4-FFF2-40B4-BE49-F238E27FC236}">
                  <a16:creationId xmlns:a16="http://schemas.microsoft.com/office/drawing/2014/main" id="{38089CD7-9AA3-4E07-B470-6DC8764791B3}"/>
                </a:ext>
              </a:extLst>
            </p:cNvPr>
            <p:cNvSpPr/>
            <p:nvPr/>
          </p:nvSpPr>
          <p:spPr>
            <a:xfrm>
              <a:off x="583279" y="4116103"/>
              <a:ext cx="1129569" cy="307777"/>
            </a:xfrm>
            <a:prstGeom prst="rect">
              <a:avLst/>
            </a:prstGeom>
            <a:noFill/>
          </p:spPr>
          <p:txBody>
            <a:bodyPr wrap="square">
              <a:spAutoFit/>
            </a:bodyPr>
            <a:lstStyle/>
            <a:p>
              <a:pPr lvl="0" algn="ctr"/>
              <a:r>
                <a:rPr lang="en-US" sz="1400" dirty="0">
                  <a:solidFill>
                    <a:schemeClr val="accent2"/>
                  </a:solidFill>
                  <a:latin typeface="Montserrat SemiBold"/>
                </a:rPr>
                <a:t>LEADERS</a:t>
              </a:r>
              <a:endParaRPr lang="en-US" sz="1400" b="1" dirty="0">
                <a:solidFill>
                  <a:schemeClr val="accent2"/>
                </a:solidFill>
                <a:latin typeface="Montserrat SemiBold"/>
              </a:endParaRPr>
            </a:p>
          </p:txBody>
        </p:sp>
      </p:grpSp>
      <p:grpSp>
        <p:nvGrpSpPr>
          <p:cNvPr id="7" name="Group 6">
            <a:extLst>
              <a:ext uri="{FF2B5EF4-FFF2-40B4-BE49-F238E27FC236}">
                <a16:creationId xmlns:a16="http://schemas.microsoft.com/office/drawing/2014/main" id="{15FCB170-1319-440C-9CBF-6DFC30FD9A60}"/>
              </a:ext>
            </a:extLst>
          </p:cNvPr>
          <p:cNvGrpSpPr/>
          <p:nvPr/>
        </p:nvGrpSpPr>
        <p:grpSpPr>
          <a:xfrm>
            <a:off x="409996" y="4836238"/>
            <a:ext cx="1478873" cy="1171115"/>
            <a:chOff x="408625" y="4490495"/>
            <a:chExt cx="1478873" cy="1171115"/>
          </a:xfrm>
        </p:grpSpPr>
        <p:grpSp>
          <p:nvGrpSpPr>
            <p:cNvPr id="6" name="Group 5">
              <a:extLst>
                <a:ext uri="{FF2B5EF4-FFF2-40B4-BE49-F238E27FC236}">
                  <a16:creationId xmlns:a16="http://schemas.microsoft.com/office/drawing/2014/main" id="{A3D1EB1A-1F05-4651-B411-5B51A8093D40}"/>
                </a:ext>
              </a:extLst>
            </p:cNvPr>
            <p:cNvGrpSpPr/>
            <p:nvPr/>
          </p:nvGrpSpPr>
          <p:grpSpPr>
            <a:xfrm>
              <a:off x="768135" y="4490495"/>
              <a:ext cx="741124" cy="796723"/>
              <a:chOff x="656710" y="5794840"/>
              <a:chExt cx="741124" cy="796723"/>
            </a:xfrm>
          </p:grpSpPr>
          <p:pic>
            <p:nvPicPr>
              <p:cNvPr id="20" name="Picture 19">
                <a:extLst>
                  <a:ext uri="{FF2B5EF4-FFF2-40B4-BE49-F238E27FC236}">
                    <a16:creationId xmlns:a16="http://schemas.microsoft.com/office/drawing/2014/main" id="{EC1C1C78-1B07-4B94-A66C-43EC17C38D38}"/>
                  </a:ext>
                </a:extLst>
              </p:cNvPr>
              <p:cNvPicPr>
                <a:picLocks noChangeAspect="1"/>
              </p:cNvPicPr>
              <p:nvPr/>
            </p:nvPicPr>
            <p:blipFill>
              <a:blip r:embed="rId8" cstate="screen">
                <a:duotone>
                  <a:schemeClr val="accent3">
                    <a:shade val="45000"/>
                    <a:satMod val="135000"/>
                  </a:schemeClr>
                  <a:prstClr val="white"/>
                </a:duotone>
                <a:extLst>
                  <a:ext uri="{BEBA8EAE-BF5A-486C-A8C5-ECC9F3942E4B}">
                    <a14:imgProps xmlns:a14="http://schemas.microsoft.com/office/drawing/2010/main">
                      <a14:imgLayer r:embed="rId9">
                        <a14:imgEffect>
                          <a14:brightnessContrast bright="-20000"/>
                        </a14:imgEffect>
                      </a14:imgLayer>
                    </a14:imgProps>
                  </a:ext>
                  <a:ext uri="{28A0092B-C50C-407E-A947-70E740481C1C}">
                    <a14:useLocalDpi xmlns:a14="http://schemas.microsoft.com/office/drawing/2010/main"/>
                  </a:ext>
                </a:extLst>
              </a:blip>
              <a:stretch>
                <a:fillRect/>
              </a:stretch>
            </p:blipFill>
            <p:spPr>
              <a:xfrm>
                <a:off x="777026" y="5942955"/>
                <a:ext cx="500491" cy="500491"/>
              </a:xfrm>
              <a:prstGeom prst="rect">
                <a:avLst/>
              </a:prstGeom>
            </p:spPr>
          </p:pic>
          <p:graphicFrame>
            <p:nvGraphicFramePr>
              <p:cNvPr id="21" name="Chart 20">
                <a:extLst>
                  <a:ext uri="{FF2B5EF4-FFF2-40B4-BE49-F238E27FC236}">
                    <a16:creationId xmlns:a16="http://schemas.microsoft.com/office/drawing/2014/main" id="{BE401221-DEE3-49E1-8DDF-9CB46C68C81C}"/>
                  </a:ext>
                </a:extLst>
              </p:cNvPr>
              <p:cNvGraphicFramePr/>
              <p:nvPr>
                <p:extLst>
                  <p:ext uri="{D42A27DB-BD31-4B8C-83A1-F6EECF244321}">
                    <p14:modId xmlns:p14="http://schemas.microsoft.com/office/powerpoint/2010/main" val="4251340353"/>
                  </p:ext>
                </p:extLst>
              </p:nvPr>
            </p:nvGraphicFramePr>
            <p:xfrm>
              <a:off x="656710" y="5794840"/>
              <a:ext cx="741124" cy="796723"/>
            </p:xfrm>
            <a:graphic>
              <a:graphicData uri="http://schemas.openxmlformats.org/drawingml/2006/chart">
                <c:chart xmlns:c="http://schemas.openxmlformats.org/drawingml/2006/chart" xmlns:r="http://schemas.openxmlformats.org/officeDocument/2006/relationships" r:id="rId10"/>
              </a:graphicData>
            </a:graphic>
          </p:graphicFrame>
        </p:grpSp>
        <p:sp>
          <p:nvSpPr>
            <p:cNvPr id="22" name="Rectangle 21">
              <a:extLst>
                <a:ext uri="{FF2B5EF4-FFF2-40B4-BE49-F238E27FC236}">
                  <a16:creationId xmlns:a16="http://schemas.microsoft.com/office/drawing/2014/main" id="{CE5A8490-D391-45A9-9A24-8A8A9E99BA6C}"/>
                </a:ext>
              </a:extLst>
            </p:cNvPr>
            <p:cNvSpPr/>
            <p:nvPr/>
          </p:nvSpPr>
          <p:spPr>
            <a:xfrm>
              <a:off x="408625" y="5353833"/>
              <a:ext cx="1478873" cy="307777"/>
            </a:xfrm>
            <a:prstGeom prst="rect">
              <a:avLst/>
            </a:prstGeom>
            <a:noFill/>
          </p:spPr>
          <p:txBody>
            <a:bodyPr wrap="square">
              <a:spAutoFit/>
            </a:bodyPr>
            <a:lstStyle/>
            <a:p>
              <a:pPr lvl="0" algn="ctr"/>
              <a:r>
                <a:rPr lang="en-US" sz="1400" b="1" dirty="0">
                  <a:solidFill>
                    <a:schemeClr val="accent5"/>
                  </a:solidFill>
                  <a:latin typeface="Montserrat SemiBold"/>
                </a:rPr>
                <a:t>EMPLOYEES</a:t>
              </a:r>
            </a:p>
          </p:txBody>
        </p:sp>
      </p:grpSp>
      <p:sp>
        <p:nvSpPr>
          <p:cNvPr id="23" name="Rectangle 22">
            <a:extLst>
              <a:ext uri="{FF2B5EF4-FFF2-40B4-BE49-F238E27FC236}">
                <a16:creationId xmlns:a16="http://schemas.microsoft.com/office/drawing/2014/main" id="{31848866-325B-4E4A-A448-56740E0F5830}"/>
              </a:ext>
            </a:extLst>
          </p:cNvPr>
          <p:cNvSpPr/>
          <p:nvPr/>
        </p:nvSpPr>
        <p:spPr>
          <a:xfrm>
            <a:off x="1972770" y="3268290"/>
            <a:ext cx="6276081" cy="11301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300"/>
              </a:spcAft>
              <a:buFont typeface="Arial" panose="020B0604020202020204" pitchFamily="34" charset="0"/>
              <a:buChar char="•"/>
            </a:pPr>
            <a:r>
              <a:rPr lang="en-CA" sz="1400" dirty="0">
                <a:solidFill>
                  <a:schemeClr val="tx1"/>
                </a:solidFill>
              </a:rPr>
              <a:t>Managers must make a continuous effort to </a:t>
            </a:r>
            <a:r>
              <a:rPr lang="en-CA" sz="1400" b="1" dirty="0">
                <a:solidFill>
                  <a:schemeClr val="tx1"/>
                </a:solidFill>
              </a:rPr>
              <a:t>build trust and relationships </a:t>
            </a:r>
            <a:r>
              <a:rPr lang="en-CA" sz="1400" dirty="0">
                <a:solidFill>
                  <a:schemeClr val="tx1"/>
                </a:solidFill>
              </a:rPr>
              <a:t>with their WFA employees. Understanding potential cultural differences is critical to establishing team norms.</a:t>
            </a:r>
          </a:p>
          <a:p>
            <a:pPr marL="285750" indent="-285750">
              <a:spcAft>
                <a:spcPts val="300"/>
              </a:spcAft>
              <a:buFont typeface="Arial" panose="020B0604020202020204" pitchFamily="34" charset="0"/>
              <a:buChar char="•"/>
            </a:pPr>
            <a:r>
              <a:rPr lang="en-CA" sz="1400" dirty="0">
                <a:solidFill>
                  <a:schemeClr val="tx1"/>
                </a:solidFill>
              </a:rPr>
              <a:t>Employees’ mental wellbeing may not be as easily apparent in a WFA arrangement. Leaders must be more aware of any challenges that arise (e.g. geopolitical factors). </a:t>
            </a:r>
          </a:p>
        </p:txBody>
      </p:sp>
      <p:sp>
        <p:nvSpPr>
          <p:cNvPr id="24" name="Rectangle 23">
            <a:extLst>
              <a:ext uri="{FF2B5EF4-FFF2-40B4-BE49-F238E27FC236}">
                <a16:creationId xmlns:a16="http://schemas.microsoft.com/office/drawing/2014/main" id="{07C0435C-2E41-4E9F-9F53-BA2CED02F4EC}"/>
              </a:ext>
            </a:extLst>
          </p:cNvPr>
          <p:cNvSpPr/>
          <p:nvPr/>
        </p:nvSpPr>
        <p:spPr>
          <a:xfrm>
            <a:off x="1973578" y="4957262"/>
            <a:ext cx="6446664" cy="8371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300"/>
              </a:spcAft>
              <a:buFont typeface="Arial" panose="020B0604020202020204" pitchFamily="34" charset="0"/>
              <a:buChar char="•"/>
            </a:pPr>
            <a:r>
              <a:rPr lang="en-CA" sz="1400" dirty="0">
                <a:solidFill>
                  <a:schemeClr val="tx1"/>
                </a:solidFill>
              </a:rPr>
              <a:t>WFA affects </a:t>
            </a:r>
            <a:r>
              <a:rPr lang="en-CA" sz="1400" b="1" dirty="0">
                <a:solidFill>
                  <a:schemeClr val="tx1"/>
                </a:solidFill>
              </a:rPr>
              <a:t>team dynamics and how employees collaborate, </a:t>
            </a:r>
            <a:r>
              <a:rPr lang="en-CA" sz="1400" dirty="0">
                <a:solidFill>
                  <a:schemeClr val="tx1"/>
                </a:solidFill>
              </a:rPr>
              <a:t>especially when there are time zone differences or not everyone on the team is WFA</a:t>
            </a:r>
            <a:r>
              <a:rPr lang="en-CA" sz="1400" b="1" dirty="0">
                <a:solidFill>
                  <a:schemeClr val="tx1"/>
                </a:solidFill>
              </a:rPr>
              <a:t>. Clear expectations must be set </a:t>
            </a:r>
            <a:r>
              <a:rPr lang="en-CA" sz="1400" dirty="0">
                <a:solidFill>
                  <a:schemeClr val="tx1"/>
                </a:solidFill>
              </a:rPr>
              <a:t>around when and how work is completed (e.g. when real-time responses are required vs. asynchronous communication – when employees can respond in their own time). </a:t>
            </a:r>
          </a:p>
          <a:p>
            <a:pPr marL="285750" indent="-285750">
              <a:spcAft>
                <a:spcPts val="300"/>
              </a:spcAft>
              <a:buFont typeface="Arial" panose="020B0604020202020204" pitchFamily="34" charset="0"/>
              <a:buChar char="•"/>
            </a:pPr>
            <a:r>
              <a:rPr lang="en-CA" sz="1400" dirty="0">
                <a:solidFill>
                  <a:schemeClr val="tx1"/>
                </a:solidFill>
              </a:rPr>
              <a:t>WFA requires employees to excel at specific skills/behaviors such as communication and time management. Working in different time zones requires employees to work independently with minimal guidance. </a:t>
            </a:r>
          </a:p>
        </p:txBody>
      </p:sp>
      <p:sp>
        <p:nvSpPr>
          <p:cNvPr id="27" name="Rectangle 26">
            <a:extLst>
              <a:ext uri="{FF2B5EF4-FFF2-40B4-BE49-F238E27FC236}">
                <a16:creationId xmlns:a16="http://schemas.microsoft.com/office/drawing/2014/main" id="{688928C9-D0C8-4A23-993D-378EBB3BD6A2}"/>
              </a:ext>
            </a:extLst>
          </p:cNvPr>
          <p:cNvSpPr/>
          <p:nvPr/>
        </p:nvSpPr>
        <p:spPr>
          <a:xfrm>
            <a:off x="8864064" y="2835913"/>
            <a:ext cx="2797114" cy="239331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600"/>
              </a:spcBef>
            </a:pPr>
            <a:endParaRPr lang="en-US" sz="100" b="1" dirty="0">
              <a:solidFill>
                <a:sysClr val="windowText" lastClr="000000"/>
              </a:solidFill>
              <a:ea typeface="Calibri" panose="020F0502020204030204" pitchFamily="34" charset="0"/>
              <a:cs typeface="Arial" panose="020B0604020202020204" pitchFamily="34" charset="0"/>
            </a:endParaRPr>
          </a:p>
          <a:p>
            <a:pPr marL="285750" indent="-285750">
              <a:spcBef>
                <a:spcPts val="600"/>
              </a:spcBef>
              <a:spcAft>
                <a:spcPts val="300"/>
              </a:spcAft>
              <a:buFont typeface="Arial" panose="020B0604020202020204" pitchFamily="34" charset="0"/>
              <a:buChar char="•"/>
            </a:pPr>
            <a:r>
              <a:rPr lang="en-US" sz="1400" dirty="0">
                <a:solidFill>
                  <a:sysClr val="windowText" lastClr="000000"/>
                </a:solidFill>
                <a:ea typeface="Calibri" panose="020F0502020204030204" pitchFamily="34" charset="0"/>
                <a:cs typeface="Arial" panose="020B0604020202020204" pitchFamily="34" charset="0"/>
              </a:rPr>
              <a:t>Desire to attract a larger talent pool and seek employees with unique experiences and skillsets.</a:t>
            </a:r>
          </a:p>
          <a:p>
            <a:pPr marL="285750" indent="-285750">
              <a:spcBef>
                <a:spcPts val="600"/>
              </a:spcBef>
              <a:spcAft>
                <a:spcPts val="300"/>
              </a:spcAft>
              <a:buFont typeface="Arial" panose="020B0604020202020204" pitchFamily="34" charset="0"/>
              <a:buChar char="•"/>
            </a:pPr>
            <a:r>
              <a:rPr lang="en-US" sz="1400" dirty="0">
                <a:solidFill>
                  <a:sysClr val="windowText" lastClr="000000"/>
                </a:solidFill>
                <a:ea typeface="Calibri" panose="020F0502020204030204" pitchFamily="34" charset="0"/>
                <a:cs typeface="Arial" panose="020B0604020202020204" pitchFamily="34" charset="0"/>
              </a:rPr>
              <a:t>Plan</a:t>
            </a:r>
            <a:r>
              <a:rPr lang="en-US" sz="1400" dirty="0">
                <a:solidFill>
                  <a:sysClr val="windowText" lastClr="000000"/>
                </a:solidFill>
                <a:effectLst/>
                <a:ea typeface="Calibri" panose="020F0502020204030204" pitchFamily="34" charset="0"/>
                <a:cs typeface="Arial" panose="020B0604020202020204" pitchFamily="34" charset="0"/>
              </a:rPr>
              <a:t> to reduce real estate, utility, and other operational costs.</a:t>
            </a:r>
          </a:p>
          <a:p>
            <a:pPr marL="285750" indent="-285750">
              <a:spcBef>
                <a:spcPts val="600"/>
              </a:spcBef>
              <a:spcAft>
                <a:spcPts val="300"/>
              </a:spcAft>
              <a:buFont typeface="Arial" panose="020B0604020202020204" pitchFamily="34" charset="0"/>
              <a:buChar char="•"/>
            </a:pPr>
            <a:r>
              <a:rPr lang="en-US" sz="1400" dirty="0">
                <a:solidFill>
                  <a:sysClr val="windowText" lastClr="000000"/>
                </a:solidFill>
                <a:ea typeface="Calibri" panose="020F0502020204030204" pitchFamily="34" charset="0"/>
                <a:cs typeface="Arial" panose="020B0604020202020204" pitchFamily="34" charset="0"/>
              </a:rPr>
              <a:t>Need to provide support to customers across a large variety of locations or multiple time zones.</a:t>
            </a:r>
          </a:p>
        </p:txBody>
      </p:sp>
      <p:pic>
        <p:nvPicPr>
          <p:cNvPr id="33" name="Graphic 32" descr="Puzzle pieces outline">
            <a:extLst>
              <a:ext uri="{FF2B5EF4-FFF2-40B4-BE49-F238E27FC236}">
                <a16:creationId xmlns:a16="http://schemas.microsoft.com/office/drawing/2014/main" id="{B638D5BD-9CA1-40BB-A79D-9A33B9130883}"/>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138935" y="2300442"/>
            <a:ext cx="522680" cy="535471"/>
          </a:xfrm>
          <a:prstGeom prst="rect">
            <a:avLst/>
          </a:prstGeom>
        </p:spPr>
      </p:pic>
      <p:cxnSp>
        <p:nvCxnSpPr>
          <p:cNvPr id="9" name="Straight Connector 8">
            <a:extLst>
              <a:ext uri="{FF2B5EF4-FFF2-40B4-BE49-F238E27FC236}">
                <a16:creationId xmlns:a16="http://schemas.microsoft.com/office/drawing/2014/main" id="{84485DD0-061B-486F-B622-77D4FAAF750A}"/>
              </a:ext>
            </a:extLst>
          </p:cNvPr>
          <p:cNvCxnSpPr>
            <a:cxnSpLocks/>
          </p:cNvCxnSpPr>
          <p:nvPr/>
        </p:nvCxnSpPr>
        <p:spPr>
          <a:xfrm>
            <a:off x="532410" y="3126720"/>
            <a:ext cx="7716441" cy="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564040CB-3B5B-466B-879B-7D680096D10B}"/>
              </a:ext>
            </a:extLst>
          </p:cNvPr>
          <p:cNvCxnSpPr>
            <a:cxnSpLocks/>
          </p:cNvCxnSpPr>
          <p:nvPr/>
        </p:nvCxnSpPr>
        <p:spPr>
          <a:xfrm>
            <a:off x="532410" y="4521675"/>
            <a:ext cx="7716441" cy="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55282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7588A41-987D-4018-B886-EF12C322B385}"/>
              </a:ext>
            </a:extLst>
          </p:cNvPr>
          <p:cNvSpPr>
            <a:spLocks noGrp="1"/>
          </p:cNvSpPr>
          <p:nvPr>
            <p:ph type="title"/>
          </p:nvPr>
        </p:nvSpPr>
        <p:spPr/>
        <p:txBody>
          <a:bodyPr/>
          <a:lstStyle/>
          <a:p>
            <a:r>
              <a:rPr lang="en-CA" dirty="0"/>
              <a:t>How to use this job aid</a:t>
            </a:r>
          </a:p>
        </p:txBody>
      </p:sp>
      <p:sp>
        <p:nvSpPr>
          <p:cNvPr id="3" name="Rectangle: Rounded Corners 2">
            <a:extLst>
              <a:ext uri="{FF2B5EF4-FFF2-40B4-BE49-F238E27FC236}">
                <a16:creationId xmlns:a16="http://schemas.microsoft.com/office/drawing/2014/main" id="{0C0314FF-DDA5-4D97-A0DF-B0A9ED17EE60}"/>
              </a:ext>
            </a:extLst>
          </p:cNvPr>
          <p:cNvSpPr/>
          <p:nvPr/>
        </p:nvSpPr>
        <p:spPr>
          <a:xfrm>
            <a:off x="2005895" y="5907673"/>
            <a:ext cx="7496324" cy="557328"/>
          </a:xfrm>
          <a:prstGeom prst="roundRect">
            <a:avLst>
              <a:gd name="adj" fmla="val 50000"/>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68000"/>
            <a:r>
              <a:rPr lang="en-US" sz="1400" dirty="0">
                <a:solidFill>
                  <a:schemeClr val="tx1"/>
                </a:solidFill>
                <a:latin typeface="Roboto Condensed Light" panose="02000000000000000000" pitchFamily="2" charset="0"/>
                <a:ea typeface="Roboto Condensed Light" panose="02000000000000000000" pitchFamily="2" charset="0"/>
              </a:rPr>
              <a:t>Legal and regulatory implications will vary depending on the employee type/category (e.g. permanent employees, independent contractors). This job aid will focus on permanent employees.</a:t>
            </a:r>
            <a:endParaRPr lang="en-US" sz="1400" i="1" dirty="0">
              <a:solidFill>
                <a:schemeClr val="tx1"/>
              </a:solidFill>
              <a:latin typeface="Roboto Condensed Light" panose="02000000000000000000" pitchFamily="2" charset="0"/>
              <a:ea typeface="Roboto Condensed Light" panose="02000000000000000000" pitchFamily="2" charset="0"/>
            </a:endParaRPr>
          </a:p>
        </p:txBody>
      </p:sp>
      <p:sp>
        <p:nvSpPr>
          <p:cNvPr id="7" name="Rectangle 6">
            <a:extLst>
              <a:ext uri="{FF2B5EF4-FFF2-40B4-BE49-F238E27FC236}">
                <a16:creationId xmlns:a16="http://schemas.microsoft.com/office/drawing/2014/main" id="{0CCF269A-D63C-4A23-8A0C-35B2ACE2D33D}"/>
              </a:ext>
            </a:extLst>
          </p:cNvPr>
          <p:cNvSpPr/>
          <p:nvPr/>
        </p:nvSpPr>
        <p:spPr>
          <a:xfrm>
            <a:off x="302275" y="3092349"/>
            <a:ext cx="1252461" cy="307777"/>
          </a:xfrm>
          <a:prstGeom prst="rect">
            <a:avLst/>
          </a:prstGeom>
        </p:spPr>
        <p:txBody>
          <a:bodyPr wrap="square">
            <a:spAutoFit/>
          </a:bodyPr>
          <a:lstStyle/>
          <a:p>
            <a:pPr algn="ctr"/>
            <a:r>
              <a:rPr lang="en-US" sz="1400" b="1" dirty="0">
                <a:latin typeface="+mj-lt"/>
              </a:rPr>
              <a:t>Full WFH </a:t>
            </a:r>
            <a:endParaRPr lang="en-CA" sz="1400" b="1" dirty="0">
              <a:latin typeface="+mj-lt"/>
            </a:endParaRPr>
          </a:p>
        </p:txBody>
      </p:sp>
      <p:sp>
        <p:nvSpPr>
          <p:cNvPr id="8" name="Rectangle 7">
            <a:extLst>
              <a:ext uri="{FF2B5EF4-FFF2-40B4-BE49-F238E27FC236}">
                <a16:creationId xmlns:a16="http://schemas.microsoft.com/office/drawing/2014/main" id="{D5270B2E-DA04-422C-B413-A29B94B7F773}"/>
              </a:ext>
            </a:extLst>
          </p:cNvPr>
          <p:cNvSpPr/>
          <p:nvPr/>
        </p:nvSpPr>
        <p:spPr>
          <a:xfrm>
            <a:off x="3559350" y="3092349"/>
            <a:ext cx="1953844" cy="307777"/>
          </a:xfrm>
          <a:prstGeom prst="rect">
            <a:avLst/>
          </a:prstGeom>
        </p:spPr>
        <p:txBody>
          <a:bodyPr wrap="square">
            <a:spAutoFit/>
          </a:bodyPr>
          <a:lstStyle/>
          <a:p>
            <a:pPr algn="ctr"/>
            <a:r>
              <a:rPr lang="en-US" sz="1400" b="1" dirty="0">
                <a:latin typeface="+mj-lt"/>
              </a:rPr>
              <a:t>Hybrid WFH team</a:t>
            </a:r>
            <a:endParaRPr lang="en-CA" sz="1400" b="1" dirty="0">
              <a:latin typeface="+mj-lt"/>
            </a:endParaRPr>
          </a:p>
        </p:txBody>
      </p:sp>
      <p:sp>
        <p:nvSpPr>
          <p:cNvPr id="9" name="Rectangle 8">
            <a:extLst>
              <a:ext uri="{FF2B5EF4-FFF2-40B4-BE49-F238E27FC236}">
                <a16:creationId xmlns:a16="http://schemas.microsoft.com/office/drawing/2014/main" id="{DC4FB051-268E-4BF5-9C84-2716A7FAD424}"/>
              </a:ext>
            </a:extLst>
          </p:cNvPr>
          <p:cNvSpPr/>
          <p:nvPr/>
        </p:nvSpPr>
        <p:spPr>
          <a:xfrm>
            <a:off x="4176677" y="4797716"/>
            <a:ext cx="1279305" cy="523220"/>
          </a:xfrm>
          <a:prstGeom prst="rect">
            <a:avLst/>
          </a:prstGeom>
        </p:spPr>
        <p:txBody>
          <a:bodyPr wrap="square">
            <a:spAutoFit/>
          </a:bodyPr>
          <a:lstStyle/>
          <a:p>
            <a:pPr algn="ctr"/>
            <a:r>
              <a:rPr lang="en-US" sz="1400" b="1" dirty="0">
                <a:solidFill>
                  <a:schemeClr val="bg2"/>
                </a:solidFill>
                <a:latin typeface="+mj-lt"/>
              </a:rPr>
              <a:t>Partial WFH team</a:t>
            </a:r>
            <a:endParaRPr lang="en-CA" sz="1400" b="1" dirty="0">
              <a:solidFill>
                <a:schemeClr val="bg2"/>
              </a:solidFill>
              <a:latin typeface="+mj-lt"/>
            </a:endParaRPr>
          </a:p>
        </p:txBody>
      </p:sp>
      <p:sp>
        <p:nvSpPr>
          <p:cNvPr id="10" name="Rectangle 9">
            <a:extLst>
              <a:ext uri="{FF2B5EF4-FFF2-40B4-BE49-F238E27FC236}">
                <a16:creationId xmlns:a16="http://schemas.microsoft.com/office/drawing/2014/main" id="{7F25A7F7-8BCF-4AB7-8055-74B309D62B2F}"/>
              </a:ext>
            </a:extLst>
          </p:cNvPr>
          <p:cNvSpPr/>
          <p:nvPr/>
        </p:nvSpPr>
        <p:spPr>
          <a:xfrm>
            <a:off x="485945" y="4856071"/>
            <a:ext cx="1237455" cy="523220"/>
          </a:xfrm>
          <a:prstGeom prst="rect">
            <a:avLst/>
          </a:prstGeom>
        </p:spPr>
        <p:txBody>
          <a:bodyPr wrap="square">
            <a:spAutoFit/>
          </a:bodyPr>
          <a:lstStyle/>
          <a:p>
            <a:pPr algn="ctr"/>
            <a:r>
              <a:rPr lang="en-US" sz="1400" b="1" dirty="0">
                <a:solidFill>
                  <a:schemeClr val="bg2"/>
                </a:solidFill>
                <a:latin typeface="+mj-lt"/>
              </a:rPr>
              <a:t>Balanced WFH team</a:t>
            </a:r>
            <a:endParaRPr lang="en-CA" sz="1400" b="1" dirty="0">
              <a:solidFill>
                <a:schemeClr val="bg2"/>
              </a:solidFill>
              <a:latin typeface="+mj-lt"/>
            </a:endParaRPr>
          </a:p>
        </p:txBody>
      </p:sp>
      <p:grpSp>
        <p:nvGrpSpPr>
          <p:cNvPr id="57" name="Group 56">
            <a:extLst>
              <a:ext uri="{FF2B5EF4-FFF2-40B4-BE49-F238E27FC236}">
                <a16:creationId xmlns:a16="http://schemas.microsoft.com/office/drawing/2014/main" id="{7A38CDE3-474D-4A4E-888D-9528A1DF3394}"/>
              </a:ext>
            </a:extLst>
          </p:cNvPr>
          <p:cNvGrpSpPr/>
          <p:nvPr/>
        </p:nvGrpSpPr>
        <p:grpSpPr>
          <a:xfrm>
            <a:off x="1802063" y="3429000"/>
            <a:ext cx="1981036" cy="1746099"/>
            <a:chOff x="4946745" y="2167820"/>
            <a:chExt cx="1993683" cy="1746099"/>
          </a:xfrm>
        </p:grpSpPr>
        <p:grpSp>
          <p:nvGrpSpPr>
            <p:cNvPr id="6" name="Group 5">
              <a:extLst>
                <a:ext uri="{FF2B5EF4-FFF2-40B4-BE49-F238E27FC236}">
                  <a16:creationId xmlns:a16="http://schemas.microsoft.com/office/drawing/2014/main" id="{70930539-3E0B-4314-B989-FDD9F2B11358}"/>
                </a:ext>
              </a:extLst>
            </p:cNvPr>
            <p:cNvGrpSpPr/>
            <p:nvPr/>
          </p:nvGrpSpPr>
          <p:grpSpPr>
            <a:xfrm>
              <a:off x="4946745" y="2167820"/>
              <a:ext cx="1993683" cy="1746099"/>
              <a:chOff x="3861792" y="1544949"/>
              <a:chExt cx="4468417" cy="3947883"/>
            </a:xfrm>
          </p:grpSpPr>
          <p:sp>
            <p:nvSpPr>
              <p:cNvPr id="11" name="Oval 51">
                <a:extLst>
                  <a:ext uri="{FF2B5EF4-FFF2-40B4-BE49-F238E27FC236}">
                    <a16:creationId xmlns:a16="http://schemas.microsoft.com/office/drawing/2014/main" id="{ACFBCC38-90E1-4946-92C3-18CDB1BDA0C9}"/>
                  </a:ext>
                </a:extLst>
              </p:cNvPr>
              <p:cNvSpPr>
                <a:spLocks noChangeArrowheads="1"/>
              </p:cNvSpPr>
              <p:nvPr/>
            </p:nvSpPr>
            <p:spPr bwMode="auto">
              <a:xfrm>
                <a:off x="4142663" y="1544949"/>
                <a:ext cx="3946589" cy="3947883"/>
              </a:xfrm>
              <a:prstGeom prst="ellipse">
                <a:avLst/>
              </a:prstGeom>
              <a:solidFill>
                <a:sysClr val="window" lastClr="FFFFFF">
                  <a:lumMod val="95000"/>
                </a:sysClr>
              </a:solidFill>
              <a:ln w="12700"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black"/>
                  </a:solidFill>
                  <a:effectLst/>
                  <a:uLnTx/>
                  <a:uFillTx/>
                  <a:latin typeface="Calibri Light"/>
                </a:endParaRPr>
              </a:p>
            </p:txBody>
          </p:sp>
          <p:sp>
            <p:nvSpPr>
              <p:cNvPr id="12" name="Oval 51">
                <a:extLst>
                  <a:ext uri="{FF2B5EF4-FFF2-40B4-BE49-F238E27FC236}">
                    <a16:creationId xmlns:a16="http://schemas.microsoft.com/office/drawing/2014/main" id="{601E1657-3625-440D-89BC-287884B13725}"/>
                  </a:ext>
                </a:extLst>
              </p:cNvPr>
              <p:cNvSpPr>
                <a:spLocks noChangeArrowheads="1"/>
              </p:cNvSpPr>
              <p:nvPr/>
            </p:nvSpPr>
            <p:spPr bwMode="auto">
              <a:xfrm>
                <a:off x="4633392" y="2035840"/>
                <a:ext cx="2965130" cy="2966103"/>
              </a:xfrm>
              <a:prstGeom prst="ellipse">
                <a:avLst/>
              </a:prstGeom>
              <a:solidFill>
                <a:sysClr val="window" lastClr="FFFFFF"/>
              </a:solidFill>
              <a:ln w="14288" cap="flat">
                <a:noFill/>
                <a:prstDash val="solid"/>
                <a:miter lim="800000"/>
                <a:headEnd/>
                <a:tailEnd/>
              </a:ln>
              <a:effectLst>
                <a:outerShdw blurRad="63500" sx="102000" sy="102000" algn="ctr" rotWithShape="0">
                  <a:prstClr val="black">
                    <a:alpha val="20000"/>
                  </a:prst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black"/>
                  </a:solidFill>
                  <a:effectLst/>
                  <a:uLnTx/>
                  <a:uFillTx/>
                  <a:latin typeface="Calibri Light"/>
                </a:endParaRPr>
              </a:p>
            </p:txBody>
          </p:sp>
          <p:grpSp>
            <p:nvGrpSpPr>
              <p:cNvPr id="13" name="Group 12">
                <a:extLst>
                  <a:ext uri="{FF2B5EF4-FFF2-40B4-BE49-F238E27FC236}">
                    <a16:creationId xmlns:a16="http://schemas.microsoft.com/office/drawing/2014/main" id="{8C1579F1-F6C8-4306-91C3-411700FA1F79}"/>
                  </a:ext>
                </a:extLst>
              </p:cNvPr>
              <p:cNvGrpSpPr/>
              <p:nvPr/>
            </p:nvGrpSpPr>
            <p:grpSpPr>
              <a:xfrm>
                <a:off x="4201432" y="1936817"/>
                <a:ext cx="1085850" cy="724937"/>
                <a:chOff x="2657475" y="2508801"/>
                <a:chExt cx="1085850" cy="724937"/>
              </a:xfrm>
            </p:grpSpPr>
            <p:cxnSp>
              <p:nvCxnSpPr>
                <p:cNvPr id="43" name="Straight Connector 42">
                  <a:extLst>
                    <a:ext uri="{FF2B5EF4-FFF2-40B4-BE49-F238E27FC236}">
                      <a16:creationId xmlns:a16="http://schemas.microsoft.com/office/drawing/2014/main" id="{9C4C1E12-6F7E-4FFF-81E9-E663EEA3A3B7}"/>
                    </a:ext>
                  </a:extLst>
                </p:cNvPr>
                <p:cNvCxnSpPr/>
                <p:nvPr/>
              </p:nvCxnSpPr>
              <p:spPr>
                <a:xfrm>
                  <a:off x="2657475" y="2510954"/>
                  <a:ext cx="495300" cy="0"/>
                </a:xfrm>
                <a:prstGeom prst="line">
                  <a:avLst/>
                </a:prstGeom>
                <a:noFill/>
                <a:ln w="12700" cap="flat" cmpd="sng" algn="ctr">
                  <a:solidFill>
                    <a:sysClr val="windowText" lastClr="000000">
                      <a:lumMod val="65000"/>
                      <a:lumOff val="35000"/>
                    </a:sysClr>
                  </a:solidFill>
                  <a:prstDash val="solid"/>
                  <a:miter lim="800000"/>
                </a:ln>
                <a:effectLst/>
              </p:spPr>
            </p:cxnSp>
            <p:cxnSp>
              <p:nvCxnSpPr>
                <p:cNvPr id="44" name="Straight Connector 43">
                  <a:extLst>
                    <a:ext uri="{FF2B5EF4-FFF2-40B4-BE49-F238E27FC236}">
                      <a16:creationId xmlns:a16="http://schemas.microsoft.com/office/drawing/2014/main" id="{F0219DBD-9FB3-4B78-A66A-3573330AEC98}"/>
                    </a:ext>
                  </a:extLst>
                </p:cNvPr>
                <p:cNvCxnSpPr/>
                <p:nvPr/>
              </p:nvCxnSpPr>
              <p:spPr>
                <a:xfrm>
                  <a:off x="3152775" y="2508801"/>
                  <a:ext cx="590550" cy="724937"/>
                </a:xfrm>
                <a:prstGeom prst="line">
                  <a:avLst/>
                </a:prstGeom>
                <a:noFill/>
                <a:ln w="12700" cap="flat" cmpd="sng" algn="ctr">
                  <a:solidFill>
                    <a:sysClr val="windowText" lastClr="000000">
                      <a:lumMod val="65000"/>
                      <a:lumOff val="35000"/>
                    </a:sysClr>
                  </a:solidFill>
                  <a:prstDash val="solid"/>
                  <a:miter lim="800000"/>
                  <a:tailEnd type="oval"/>
                </a:ln>
                <a:effectLst/>
              </p:spPr>
            </p:cxnSp>
          </p:grpSp>
          <p:grpSp>
            <p:nvGrpSpPr>
              <p:cNvPr id="14" name="Group 13">
                <a:extLst>
                  <a:ext uri="{FF2B5EF4-FFF2-40B4-BE49-F238E27FC236}">
                    <a16:creationId xmlns:a16="http://schemas.microsoft.com/office/drawing/2014/main" id="{1BB6B53D-7319-44FE-9DB0-C531CC4F6DD0}"/>
                  </a:ext>
                </a:extLst>
              </p:cNvPr>
              <p:cNvGrpSpPr/>
              <p:nvPr/>
            </p:nvGrpSpPr>
            <p:grpSpPr>
              <a:xfrm>
                <a:off x="3861792" y="1722266"/>
                <a:ext cx="405535" cy="419472"/>
                <a:chOff x="2317835" y="2294250"/>
                <a:chExt cx="405535" cy="419472"/>
              </a:xfrm>
            </p:grpSpPr>
            <p:grpSp>
              <p:nvGrpSpPr>
                <p:cNvPr id="39" name="Group 38">
                  <a:extLst>
                    <a:ext uri="{FF2B5EF4-FFF2-40B4-BE49-F238E27FC236}">
                      <a16:creationId xmlns:a16="http://schemas.microsoft.com/office/drawing/2014/main" id="{D2D2E0CC-6D6D-4C41-8DEB-986E450C8223}"/>
                    </a:ext>
                  </a:extLst>
                </p:cNvPr>
                <p:cNvGrpSpPr/>
                <p:nvPr/>
              </p:nvGrpSpPr>
              <p:grpSpPr>
                <a:xfrm>
                  <a:off x="2317835" y="2308187"/>
                  <a:ext cx="405535" cy="405535"/>
                  <a:chOff x="444007" y="2244886"/>
                  <a:chExt cx="539767" cy="539767"/>
                </a:xfrm>
              </p:grpSpPr>
              <p:sp>
                <p:nvSpPr>
                  <p:cNvPr id="41" name="Oval 40">
                    <a:extLst>
                      <a:ext uri="{FF2B5EF4-FFF2-40B4-BE49-F238E27FC236}">
                        <a16:creationId xmlns:a16="http://schemas.microsoft.com/office/drawing/2014/main" id="{E4CC1F7B-9BAF-4A7C-A8B0-129D506CB17B}"/>
                      </a:ext>
                    </a:extLst>
                  </p:cNvPr>
                  <p:cNvSpPr/>
                  <p:nvPr/>
                </p:nvSpPr>
                <p:spPr>
                  <a:xfrm>
                    <a:off x="444007" y="2244886"/>
                    <a:ext cx="539767" cy="539767"/>
                  </a:xfrm>
                  <a:prstGeom prst="ellipse">
                    <a:avLst/>
                  </a:prstGeom>
                  <a:solidFill>
                    <a:sysClr val="window" lastClr="FFFFFF"/>
                  </a:solidFill>
                  <a:ln w="12700" cap="flat" cmpd="sng" algn="ctr">
                    <a:noFill/>
                    <a:prstDash val="solid"/>
                    <a:miter lim="800000"/>
                  </a:ln>
                  <a:effectLst>
                    <a:outerShdw blurRad="50800" dist="38100" dir="5400000" algn="t" rotWithShape="0">
                      <a:prstClr val="black">
                        <a:alpha val="3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white"/>
                      </a:solidFill>
                      <a:effectLst/>
                      <a:uLnTx/>
                      <a:uFillTx/>
                      <a:latin typeface="Calibri Light"/>
                      <a:ea typeface="+mn-ea"/>
                      <a:cs typeface="+mn-cs"/>
                    </a:endParaRPr>
                  </a:p>
                </p:txBody>
              </p:sp>
              <p:sp>
                <p:nvSpPr>
                  <p:cNvPr id="42" name="Oval 41">
                    <a:extLst>
                      <a:ext uri="{FF2B5EF4-FFF2-40B4-BE49-F238E27FC236}">
                        <a16:creationId xmlns:a16="http://schemas.microsoft.com/office/drawing/2014/main" id="{922BDABD-C8A0-4BA4-B926-8297DFE53F5E}"/>
                      </a:ext>
                    </a:extLst>
                  </p:cNvPr>
                  <p:cNvSpPr/>
                  <p:nvPr/>
                </p:nvSpPr>
                <p:spPr>
                  <a:xfrm>
                    <a:off x="490846" y="2291725"/>
                    <a:ext cx="446088" cy="446088"/>
                  </a:xfrm>
                  <a:prstGeom prst="ellipse">
                    <a:avLst/>
                  </a:prstGeom>
                  <a:solidFill>
                    <a:schemeClr val="accent1">
                      <a:lumMod val="75000"/>
                    </a:schemeClr>
                  </a:solidFill>
                  <a:ln w="12700" cap="flat" cmpd="sng" algn="ctr">
                    <a:noFill/>
                    <a:prstDash val="solid"/>
                    <a:miter lim="800000"/>
                  </a:ln>
                  <a:effectLst>
                    <a:outerShdw blurRad="25400" dist="38100" dir="5400000" algn="t" rotWithShape="0">
                      <a:prstClr val="black">
                        <a:alpha val="3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white"/>
                      </a:solidFill>
                      <a:effectLst/>
                      <a:uLnTx/>
                      <a:uFillTx/>
                      <a:latin typeface="Calibri Light"/>
                      <a:ea typeface="+mn-ea"/>
                      <a:cs typeface="+mn-cs"/>
                    </a:endParaRPr>
                  </a:p>
                </p:txBody>
              </p:sp>
            </p:grpSp>
            <p:sp>
              <p:nvSpPr>
                <p:cNvPr id="40" name="TextBox 39">
                  <a:extLst>
                    <a:ext uri="{FF2B5EF4-FFF2-40B4-BE49-F238E27FC236}">
                      <a16:creationId xmlns:a16="http://schemas.microsoft.com/office/drawing/2014/main" id="{2982E6FC-3D30-43B8-9F79-87B9401AC765}"/>
                    </a:ext>
                  </a:extLst>
                </p:cNvPr>
                <p:cNvSpPr txBox="1"/>
                <p:nvPr/>
              </p:nvSpPr>
              <p:spPr>
                <a:xfrm>
                  <a:off x="2435812" y="2294250"/>
                  <a:ext cx="111381" cy="417525"/>
                </a:xfrm>
                <a:prstGeom prst="rect">
                  <a:avLst/>
                </a:prstGeom>
                <a:noFill/>
                <a:ln w="6350">
                  <a:noFill/>
                  <a:prstDash val="dash"/>
                </a:ln>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rPr>
                    <a:t>1</a:t>
                  </a:r>
                </a:p>
              </p:txBody>
            </p:sp>
          </p:grpSp>
          <p:grpSp>
            <p:nvGrpSpPr>
              <p:cNvPr id="15" name="Group 14">
                <a:extLst>
                  <a:ext uri="{FF2B5EF4-FFF2-40B4-BE49-F238E27FC236}">
                    <a16:creationId xmlns:a16="http://schemas.microsoft.com/office/drawing/2014/main" id="{30998188-BFB2-43AD-9ABC-F8533AA04DD6}"/>
                  </a:ext>
                </a:extLst>
              </p:cNvPr>
              <p:cNvGrpSpPr/>
              <p:nvPr/>
            </p:nvGrpSpPr>
            <p:grpSpPr>
              <a:xfrm>
                <a:off x="6904719" y="1926447"/>
                <a:ext cx="1085850" cy="735307"/>
                <a:chOff x="5360762" y="2498431"/>
                <a:chExt cx="1085850" cy="735307"/>
              </a:xfrm>
            </p:grpSpPr>
            <p:cxnSp>
              <p:nvCxnSpPr>
                <p:cNvPr id="37" name="Straight Connector 36">
                  <a:extLst>
                    <a:ext uri="{FF2B5EF4-FFF2-40B4-BE49-F238E27FC236}">
                      <a16:creationId xmlns:a16="http://schemas.microsoft.com/office/drawing/2014/main" id="{79F2AD61-FF31-4AC4-A38F-FC77D8EFFD49}"/>
                    </a:ext>
                  </a:extLst>
                </p:cNvPr>
                <p:cNvCxnSpPr/>
                <p:nvPr/>
              </p:nvCxnSpPr>
              <p:spPr>
                <a:xfrm flipH="1">
                  <a:off x="5951312" y="2498431"/>
                  <a:ext cx="495300" cy="0"/>
                </a:xfrm>
                <a:prstGeom prst="line">
                  <a:avLst/>
                </a:prstGeom>
                <a:noFill/>
                <a:ln w="12700" cap="flat" cmpd="sng" algn="ctr">
                  <a:solidFill>
                    <a:sysClr val="windowText" lastClr="000000">
                      <a:lumMod val="65000"/>
                      <a:lumOff val="35000"/>
                    </a:sysClr>
                  </a:solidFill>
                  <a:prstDash val="solid"/>
                  <a:miter lim="800000"/>
                </a:ln>
                <a:effectLst/>
              </p:spPr>
            </p:cxnSp>
            <p:cxnSp>
              <p:nvCxnSpPr>
                <p:cNvPr id="38" name="Straight Connector 37">
                  <a:extLst>
                    <a:ext uri="{FF2B5EF4-FFF2-40B4-BE49-F238E27FC236}">
                      <a16:creationId xmlns:a16="http://schemas.microsoft.com/office/drawing/2014/main" id="{7BE053F2-2DDB-4E2B-BED0-F7F31EA558B3}"/>
                    </a:ext>
                  </a:extLst>
                </p:cNvPr>
                <p:cNvCxnSpPr/>
                <p:nvPr/>
              </p:nvCxnSpPr>
              <p:spPr>
                <a:xfrm flipH="1">
                  <a:off x="5360762" y="2508801"/>
                  <a:ext cx="590550" cy="724937"/>
                </a:xfrm>
                <a:prstGeom prst="line">
                  <a:avLst/>
                </a:prstGeom>
                <a:noFill/>
                <a:ln w="12700" cap="flat" cmpd="sng" algn="ctr">
                  <a:solidFill>
                    <a:sysClr val="windowText" lastClr="000000">
                      <a:lumMod val="65000"/>
                      <a:lumOff val="35000"/>
                    </a:sysClr>
                  </a:solidFill>
                  <a:prstDash val="solid"/>
                  <a:miter lim="800000"/>
                  <a:tailEnd type="oval"/>
                </a:ln>
                <a:effectLst/>
              </p:spPr>
            </p:cxnSp>
          </p:grpSp>
          <p:grpSp>
            <p:nvGrpSpPr>
              <p:cNvPr id="16" name="Group 15">
                <a:extLst>
                  <a:ext uri="{FF2B5EF4-FFF2-40B4-BE49-F238E27FC236}">
                    <a16:creationId xmlns:a16="http://schemas.microsoft.com/office/drawing/2014/main" id="{DBE8FA5C-40B4-4BBB-A2FD-B8640F94CD85}"/>
                  </a:ext>
                </a:extLst>
              </p:cNvPr>
              <p:cNvGrpSpPr/>
              <p:nvPr/>
            </p:nvGrpSpPr>
            <p:grpSpPr>
              <a:xfrm flipH="1">
                <a:off x="7924674" y="1719338"/>
                <a:ext cx="405535" cy="422400"/>
                <a:chOff x="2317835" y="2291322"/>
                <a:chExt cx="405535" cy="422400"/>
              </a:xfrm>
            </p:grpSpPr>
            <p:grpSp>
              <p:nvGrpSpPr>
                <p:cNvPr id="33" name="Group 32">
                  <a:extLst>
                    <a:ext uri="{FF2B5EF4-FFF2-40B4-BE49-F238E27FC236}">
                      <a16:creationId xmlns:a16="http://schemas.microsoft.com/office/drawing/2014/main" id="{266FAC12-63A0-4797-8640-B22FC9B4DC97}"/>
                    </a:ext>
                  </a:extLst>
                </p:cNvPr>
                <p:cNvGrpSpPr/>
                <p:nvPr/>
              </p:nvGrpSpPr>
              <p:grpSpPr>
                <a:xfrm>
                  <a:off x="2317835" y="2308187"/>
                  <a:ext cx="405535" cy="405535"/>
                  <a:chOff x="444007" y="2244886"/>
                  <a:chExt cx="539767" cy="539767"/>
                </a:xfrm>
              </p:grpSpPr>
              <p:sp>
                <p:nvSpPr>
                  <p:cNvPr id="35" name="Oval 34">
                    <a:extLst>
                      <a:ext uri="{FF2B5EF4-FFF2-40B4-BE49-F238E27FC236}">
                        <a16:creationId xmlns:a16="http://schemas.microsoft.com/office/drawing/2014/main" id="{2F97D7ED-1E72-432A-B13C-A8AD01D19E22}"/>
                      </a:ext>
                    </a:extLst>
                  </p:cNvPr>
                  <p:cNvSpPr/>
                  <p:nvPr/>
                </p:nvSpPr>
                <p:spPr>
                  <a:xfrm>
                    <a:off x="444007" y="2244886"/>
                    <a:ext cx="539767" cy="539767"/>
                  </a:xfrm>
                  <a:prstGeom prst="ellipse">
                    <a:avLst/>
                  </a:prstGeom>
                  <a:solidFill>
                    <a:sysClr val="window" lastClr="FFFFFF"/>
                  </a:solidFill>
                  <a:ln w="12700" cap="flat" cmpd="sng" algn="ctr">
                    <a:noFill/>
                    <a:prstDash val="solid"/>
                    <a:miter lim="800000"/>
                  </a:ln>
                  <a:effectLst>
                    <a:outerShdw blurRad="50800" dist="38100" dir="5400000" algn="t" rotWithShape="0">
                      <a:prstClr val="black">
                        <a:alpha val="3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white"/>
                      </a:solidFill>
                      <a:effectLst/>
                      <a:uLnTx/>
                      <a:uFillTx/>
                      <a:latin typeface="Calibri Light"/>
                      <a:ea typeface="+mn-ea"/>
                      <a:cs typeface="+mn-cs"/>
                    </a:endParaRPr>
                  </a:p>
                </p:txBody>
              </p:sp>
              <p:sp>
                <p:nvSpPr>
                  <p:cNvPr id="36" name="Oval 35">
                    <a:extLst>
                      <a:ext uri="{FF2B5EF4-FFF2-40B4-BE49-F238E27FC236}">
                        <a16:creationId xmlns:a16="http://schemas.microsoft.com/office/drawing/2014/main" id="{147C95C2-324E-4465-8FA6-37A28A1A497F}"/>
                      </a:ext>
                    </a:extLst>
                  </p:cNvPr>
                  <p:cNvSpPr/>
                  <p:nvPr/>
                </p:nvSpPr>
                <p:spPr>
                  <a:xfrm>
                    <a:off x="490847" y="2291726"/>
                    <a:ext cx="446087" cy="446087"/>
                  </a:xfrm>
                  <a:prstGeom prst="ellipse">
                    <a:avLst/>
                  </a:prstGeom>
                  <a:solidFill>
                    <a:schemeClr val="accent1">
                      <a:lumMod val="60000"/>
                      <a:lumOff val="40000"/>
                    </a:schemeClr>
                  </a:solidFill>
                  <a:ln w="12700" cap="flat" cmpd="sng" algn="ctr">
                    <a:noFill/>
                    <a:prstDash val="solid"/>
                    <a:miter lim="800000"/>
                  </a:ln>
                  <a:effectLst>
                    <a:outerShdw blurRad="25400" dist="38100" dir="5400000" algn="t" rotWithShape="0">
                      <a:prstClr val="black">
                        <a:alpha val="3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white"/>
                      </a:solidFill>
                      <a:effectLst/>
                      <a:uLnTx/>
                      <a:uFillTx/>
                      <a:latin typeface="Calibri Light"/>
                      <a:ea typeface="+mn-ea"/>
                      <a:cs typeface="+mn-cs"/>
                    </a:endParaRPr>
                  </a:p>
                </p:txBody>
              </p:sp>
            </p:grpSp>
            <p:sp>
              <p:nvSpPr>
                <p:cNvPr id="34" name="TextBox 33">
                  <a:extLst>
                    <a:ext uri="{FF2B5EF4-FFF2-40B4-BE49-F238E27FC236}">
                      <a16:creationId xmlns:a16="http://schemas.microsoft.com/office/drawing/2014/main" id="{845318C4-3BB9-44E8-A353-D29BFB1C9ACE}"/>
                    </a:ext>
                  </a:extLst>
                </p:cNvPr>
                <p:cNvSpPr txBox="1"/>
                <p:nvPr/>
              </p:nvSpPr>
              <p:spPr>
                <a:xfrm>
                  <a:off x="2457707" y="2291322"/>
                  <a:ext cx="125786" cy="417525"/>
                </a:xfrm>
                <a:prstGeom prst="rect">
                  <a:avLst/>
                </a:prstGeom>
                <a:noFill/>
                <a:ln w="6350">
                  <a:noFill/>
                  <a:prstDash val="dash"/>
                </a:ln>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rPr>
                    <a:t>2</a:t>
                  </a:r>
                </a:p>
              </p:txBody>
            </p:sp>
          </p:grpSp>
          <p:grpSp>
            <p:nvGrpSpPr>
              <p:cNvPr id="17" name="Group 16">
                <a:extLst>
                  <a:ext uri="{FF2B5EF4-FFF2-40B4-BE49-F238E27FC236}">
                    <a16:creationId xmlns:a16="http://schemas.microsoft.com/office/drawing/2014/main" id="{EA177B23-F277-48E1-80B9-DB451D382E27}"/>
                  </a:ext>
                </a:extLst>
              </p:cNvPr>
              <p:cNvGrpSpPr/>
              <p:nvPr/>
            </p:nvGrpSpPr>
            <p:grpSpPr>
              <a:xfrm>
                <a:off x="4201432" y="4349950"/>
                <a:ext cx="1085850" cy="724937"/>
                <a:chOff x="2657475" y="4921934"/>
                <a:chExt cx="1085850" cy="724937"/>
              </a:xfrm>
            </p:grpSpPr>
            <p:cxnSp>
              <p:nvCxnSpPr>
                <p:cNvPr id="31" name="Straight Connector 30">
                  <a:extLst>
                    <a:ext uri="{FF2B5EF4-FFF2-40B4-BE49-F238E27FC236}">
                      <a16:creationId xmlns:a16="http://schemas.microsoft.com/office/drawing/2014/main" id="{F2FBB947-142D-416D-A263-CB73A1C6679B}"/>
                    </a:ext>
                  </a:extLst>
                </p:cNvPr>
                <p:cNvCxnSpPr/>
                <p:nvPr/>
              </p:nvCxnSpPr>
              <p:spPr>
                <a:xfrm flipV="1">
                  <a:off x="2657475" y="5644718"/>
                  <a:ext cx="495300" cy="0"/>
                </a:xfrm>
                <a:prstGeom prst="line">
                  <a:avLst/>
                </a:prstGeom>
                <a:noFill/>
                <a:ln w="12700" cap="flat" cmpd="sng" algn="ctr">
                  <a:solidFill>
                    <a:sysClr val="windowText" lastClr="000000">
                      <a:lumMod val="65000"/>
                      <a:lumOff val="35000"/>
                    </a:sysClr>
                  </a:solidFill>
                  <a:prstDash val="solid"/>
                  <a:miter lim="800000"/>
                </a:ln>
                <a:effectLst/>
              </p:spPr>
            </p:cxnSp>
            <p:cxnSp>
              <p:nvCxnSpPr>
                <p:cNvPr id="32" name="Straight Connector 31">
                  <a:extLst>
                    <a:ext uri="{FF2B5EF4-FFF2-40B4-BE49-F238E27FC236}">
                      <a16:creationId xmlns:a16="http://schemas.microsoft.com/office/drawing/2014/main" id="{8E8BAAF0-4E5E-4894-9646-4AC35270AA2A}"/>
                    </a:ext>
                  </a:extLst>
                </p:cNvPr>
                <p:cNvCxnSpPr/>
                <p:nvPr/>
              </p:nvCxnSpPr>
              <p:spPr>
                <a:xfrm flipV="1">
                  <a:off x="3152775" y="4921934"/>
                  <a:ext cx="590550" cy="724937"/>
                </a:xfrm>
                <a:prstGeom prst="line">
                  <a:avLst/>
                </a:prstGeom>
                <a:noFill/>
                <a:ln w="12700" cap="flat" cmpd="sng" algn="ctr">
                  <a:solidFill>
                    <a:sysClr val="windowText" lastClr="000000">
                      <a:lumMod val="65000"/>
                      <a:lumOff val="35000"/>
                    </a:sysClr>
                  </a:solidFill>
                  <a:prstDash val="solid"/>
                  <a:miter lim="800000"/>
                  <a:tailEnd type="oval"/>
                </a:ln>
                <a:effectLst/>
              </p:spPr>
            </p:cxnSp>
          </p:grpSp>
          <p:grpSp>
            <p:nvGrpSpPr>
              <p:cNvPr id="18" name="Group 17">
                <a:extLst>
                  <a:ext uri="{FF2B5EF4-FFF2-40B4-BE49-F238E27FC236}">
                    <a16:creationId xmlns:a16="http://schemas.microsoft.com/office/drawing/2014/main" id="{A8A2E0C2-94D1-418C-BEF6-8255E68A494F}"/>
                  </a:ext>
                </a:extLst>
              </p:cNvPr>
              <p:cNvGrpSpPr/>
              <p:nvPr/>
            </p:nvGrpSpPr>
            <p:grpSpPr>
              <a:xfrm>
                <a:off x="3861792" y="4869966"/>
                <a:ext cx="405535" cy="421407"/>
                <a:chOff x="2317835" y="2308187"/>
                <a:chExt cx="405535" cy="421407"/>
              </a:xfrm>
            </p:grpSpPr>
            <p:grpSp>
              <p:nvGrpSpPr>
                <p:cNvPr id="27" name="Group 26">
                  <a:extLst>
                    <a:ext uri="{FF2B5EF4-FFF2-40B4-BE49-F238E27FC236}">
                      <a16:creationId xmlns:a16="http://schemas.microsoft.com/office/drawing/2014/main" id="{66FA6B08-45A6-4C59-9925-9A0165C83787}"/>
                    </a:ext>
                  </a:extLst>
                </p:cNvPr>
                <p:cNvGrpSpPr/>
                <p:nvPr/>
              </p:nvGrpSpPr>
              <p:grpSpPr>
                <a:xfrm>
                  <a:off x="2317835" y="2308187"/>
                  <a:ext cx="405535" cy="405535"/>
                  <a:chOff x="444007" y="2244886"/>
                  <a:chExt cx="539767" cy="539767"/>
                </a:xfrm>
              </p:grpSpPr>
              <p:sp>
                <p:nvSpPr>
                  <p:cNvPr id="29" name="Oval 28">
                    <a:extLst>
                      <a:ext uri="{FF2B5EF4-FFF2-40B4-BE49-F238E27FC236}">
                        <a16:creationId xmlns:a16="http://schemas.microsoft.com/office/drawing/2014/main" id="{BA4A64A4-CAAC-4D76-86D6-FC76E5D04AF9}"/>
                      </a:ext>
                    </a:extLst>
                  </p:cNvPr>
                  <p:cNvSpPr/>
                  <p:nvPr/>
                </p:nvSpPr>
                <p:spPr>
                  <a:xfrm>
                    <a:off x="444007" y="2244886"/>
                    <a:ext cx="539767" cy="539767"/>
                  </a:xfrm>
                  <a:prstGeom prst="ellipse">
                    <a:avLst/>
                  </a:prstGeom>
                  <a:solidFill>
                    <a:sysClr val="window" lastClr="FFFFFF"/>
                  </a:solidFill>
                  <a:ln w="12700" cap="flat" cmpd="sng" algn="ctr">
                    <a:noFill/>
                    <a:prstDash val="solid"/>
                    <a:miter lim="800000"/>
                  </a:ln>
                  <a:effectLst>
                    <a:outerShdw blurRad="50800" dist="38100" dir="5400000" algn="t" rotWithShape="0">
                      <a:prstClr val="black">
                        <a:alpha val="3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white"/>
                      </a:solidFill>
                      <a:effectLst/>
                      <a:uLnTx/>
                      <a:uFillTx/>
                      <a:latin typeface="Calibri Light"/>
                      <a:ea typeface="+mn-ea"/>
                      <a:cs typeface="+mn-cs"/>
                    </a:endParaRPr>
                  </a:p>
                </p:txBody>
              </p:sp>
              <p:sp>
                <p:nvSpPr>
                  <p:cNvPr id="30" name="Oval 29">
                    <a:extLst>
                      <a:ext uri="{FF2B5EF4-FFF2-40B4-BE49-F238E27FC236}">
                        <a16:creationId xmlns:a16="http://schemas.microsoft.com/office/drawing/2014/main" id="{30FA18B1-4E59-4094-8BF4-608836B2D0B0}"/>
                      </a:ext>
                    </a:extLst>
                  </p:cNvPr>
                  <p:cNvSpPr/>
                  <p:nvPr/>
                </p:nvSpPr>
                <p:spPr>
                  <a:xfrm>
                    <a:off x="490847" y="2291726"/>
                    <a:ext cx="446087" cy="446086"/>
                  </a:xfrm>
                  <a:prstGeom prst="ellipse">
                    <a:avLst/>
                  </a:prstGeom>
                  <a:solidFill>
                    <a:schemeClr val="bg2"/>
                  </a:solidFill>
                  <a:ln w="12700" cap="flat" cmpd="sng" algn="ctr">
                    <a:noFill/>
                    <a:prstDash val="solid"/>
                    <a:miter lim="800000"/>
                  </a:ln>
                  <a:effectLst>
                    <a:outerShdw blurRad="25400" dist="38100" dir="5400000" algn="t" rotWithShape="0">
                      <a:prstClr val="black">
                        <a:alpha val="3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white"/>
                      </a:solidFill>
                      <a:effectLst/>
                      <a:uLnTx/>
                      <a:uFillTx/>
                      <a:latin typeface="Calibri Light"/>
                      <a:ea typeface="+mn-ea"/>
                      <a:cs typeface="+mn-cs"/>
                    </a:endParaRPr>
                  </a:p>
                </p:txBody>
              </p:sp>
            </p:grpSp>
            <p:sp>
              <p:nvSpPr>
                <p:cNvPr id="28" name="TextBox 27">
                  <a:extLst>
                    <a:ext uri="{FF2B5EF4-FFF2-40B4-BE49-F238E27FC236}">
                      <a16:creationId xmlns:a16="http://schemas.microsoft.com/office/drawing/2014/main" id="{9173AA49-16DE-4AE5-83E1-8FA4254122B7}"/>
                    </a:ext>
                  </a:extLst>
                </p:cNvPr>
                <p:cNvSpPr txBox="1"/>
                <p:nvPr/>
              </p:nvSpPr>
              <p:spPr>
                <a:xfrm>
                  <a:off x="2441250" y="2312069"/>
                  <a:ext cx="125786" cy="417525"/>
                </a:xfrm>
                <a:prstGeom prst="rect">
                  <a:avLst/>
                </a:prstGeom>
                <a:noFill/>
                <a:ln w="6350">
                  <a:noFill/>
                  <a:prstDash val="dash"/>
                </a:ln>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rPr>
                    <a:t>4</a:t>
                  </a:r>
                </a:p>
              </p:txBody>
            </p:sp>
          </p:grpSp>
          <p:grpSp>
            <p:nvGrpSpPr>
              <p:cNvPr id="19" name="Group 18">
                <a:extLst>
                  <a:ext uri="{FF2B5EF4-FFF2-40B4-BE49-F238E27FC236}">
                    <a16:creationId xmlns:a16="http://schemas.microsoft.com/office/drawing/2014/main" id="{F7448C46-CD76-4B30-A562-6367278DD7FC}"/>
                  </a:ext>
                </a:extLst>
              </p:cNvPr>
              <p:cNvGrpSpPr/>
              <p:nvPr/>
            </p:nvGrpSpPr>
            <p:grpSpPr>
              <a:xfrm>
                <a:off x="6904719" y="4349950"/>
                <a:ext cx="1085850" cy="724937"/>
                <a:chOff x="5360762" y="4921934"/>
                <a:chExt cx="1085850" cy="724937"/>
              </a:xfrm>
            </p:grpSpPr>
            <p:cxnSp>
              <p:nvCxnSpPr>
                <p:cNvPr id="25" name="Straight Connector 24">
                  <a:extLst>
                    <a:ext uri="{FF2B5EF4-FFF2-40B4-BE49-F238E27FC236}">
                      <a16:creationId xmlns:a16="http://schemas.microsoft.com/office/drawing/2014/main" id="{B64A9E94-7F67-47D0-9EA4-F209A0C9F02F}"/>
                    </a:ext>
                  </a:extLst>
                </p:cNvPr>
                <p:cNvCxnSpPr/>
                <p:nvPr/>
              </p:nvCxnSpPr>
              <p:spPr>
                <a:xfrm flipH="1" flipV="1">
                  <a:off x="5951312" y="5644718"/>
                  <a:ext cx="495300" cy="0"/>
                </a:xfrm>
                <a:prstGeom prst="line">
                  <a:avLst/>
                </a:prstGeom>
                <a:noFill/>
                <a:ln w="12700" cap="flat" cmpd="sng" algn="ctr">
                  <a:solidFill>
                    <a:sysClr val="windowText" lastClr="000000">
                      <a:lumMod val="65000"/>
                      <a:lumOff val="35000"/>
                    </a:sysClr>
                  </a:solidFill>
                  <a:prstDash val="solid"/>
                  <a:miter lim="800000"/>
                </a:ln>
                <a:effectLst/>
              </p:spPr>
            </p:cxnSp>
            <p:cxnSp>
              <p:nvCxnSpPr>
                <p:cNvPr id="26" name="Straight Connector 25">
                  <a:extLst>
                    <a:ext uri="{FF2B5EF4-FFF2-40B4-BE49-F238E27FC236}">
                      <a16:creationId xmlns:a16="http://schemas.microsoft.com/office/drawing/2014/main" id="{FEEC4694-2F8D-4A93-BAC1-E6EB565DC3B9}"/>
                    </a:ext>
                  </a:extLst>
                </p:cNvPr>
                <p:cNvCxnSpPr/>
                <p:nvPr/>
              </p:nvCxnSpPr>
              <p:spPr>
                <a:xfrm flipH="1" flipV="1">
                  <a:off x="5360762" y="4921934"/>
                  <a:ext cx="590550" cy="724937"/>
                </a:xfrm>
                <a:prstGeom prst="line">
                  <a:avLst/>
                </a:prstGeom>
                <a:noFill/>
                <a:ln w="12700" cap="flat" cmpd="sng" algn="ctr">
                  <a:solidFill>
                    <a:sysClr val="windowText" lastClr="000000">
                      <a:lumMod val="65000"/>
                      <a:lumOff val="35000"/>
                    </a:sysClr>
                  </a:solidFill>
                  <a:prstDash val="solid"/>
                  <a:miter lim="800000"/>
                  <a:tailEnd type="oval"/>
                </a:ln>
                <a:effectLst/>
              </p:spPr>
            </p:cxnSp>
          </p:grpSp>
          <p:grpSp>
            <p:nvGrpSpPr>
              <p:cNvPr id="20" name="Group 19">
                <a:extLst>
                  <a:ext uri="{FF2B5EF4-FFF2-40B4-BE49-F238E27FC236}">
                    <a16:creationId xmlns:a16="http://schemas.microsoft.com/office/drawing/2014/main" id="{FB92166D-1FB4-4F71-BC9D-57AE62955C21}"/>
                  </a:ext>
                </a:extLst>
              </p:cNvPr>
              <p:cNvGrpSpPr/>
              <p:nvPr/>
            </p:nvGrpSpPr>
            <p:grpSpPr>
              <a:xfrm flipH="1">
                <a:off x="7924674" y="4865464"/>
                <a:ext cx="405535" cy="417525"/>
                <a:chOff x="2317835" y="2303685"/>
                <a:chExt cx="405535" cy="417525"/>
              </a:xfrm>
            </p:grpSpPr>
            <p:grpSp>
              <p:nvGrpSpPr>
                <p:cNvPr id="21" name="Group 20">
                  <a:extLst>
                    <a:ext uri="{FF2B5EF4-FFF2-40B4-BE49-F238E27FC236}">
                      <a16:creationId xmlns:a16="http://schemas.microsoft.com/office/drawing/2014/main" id="{D07976A0-9A9E-49CA-9D8B-1240EB0E719A}"/>
                    </a:ext>
                  </a:extLst>
                </p:cNvPr>
                <p:cNvGrpSpPr/>
                <p:nvPr/>
              </p:nvGrpSpPr>
              <p:grpSpPr>
                <a:xfrm>
                  <a:off x="2317835" y="2308187"/>
                  <a:ext cx="405535" cy="405535"/>
                  <a:chOff x="444007" y="2244886"/>
                  <a:chExt cx="539767" cy="539767"/>
                </a:xfrm>
              </p:grpSpPr>
              <p:sp>
                <p:nvSpPr>
                  <p:cNvPr id="23" name="Oval 22">
                    <a:extLst>
                      <a:ext uri="{FF2B5EF4-FFF2-40B4-BE49-F238E27FC236}">
                        <a16:creationId xmlns:a16="http://schemas.microsoft.com/office/drawing/2014/main" id="{41C550D0-5124-4223-9090-E7BEC2E4EC73}"/>
                      </a:ext>
                    </a:extLst>
                  </p:cNvPr>
                  <p:cNvSpPr/>
                  <p:nvPr/>
                </p:nvSpPr>
                <p:spPr>
                  <a:xfrm>
                    <a:off x="444007" y="2244886"/>
                    <a:ext cx="539767" cy="539767"/>
                  </a:xfrm>
                  <a:prstGeom prst="ellipse">
                    <a:avLst/>
                  </a:prstGeom>
                  <a:solidFill>
                    <a:sysClr val="window" lastClr="FFFFFF"/>
                  </a:solidFill>
                  <a:ln w="12700" cap="flat" cmpd="sng" algn="ctr">
                    <a:noFill/>
                    <a:prstDash val="solid"/>
                    <a:miter lim="800000"/>
                  </a:ln>
                  <a:effectLst>
                    <a:outerShdw blurRad="50800" dist="38100" dir="5400000" algn="t" rotWithShape="0">
                      <a:prstClr val="black">
                        <a:alpha val="3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white"/>
                      </a:solidFill>
                      <a:effectLst/>
                      <a:uLnTx/>
                      <a:uFillTx/>
                      <a:latin typeface="Calibri Light"/>
                      <a:ea typeface="+mn-ea"/>
                      <a:cs typeface="+mn-cs"/>
                    </a:endParaRPr>
                  </a:p>
                </p:txBody>
              </p:sp>
              <p:sp>
                <p:nvSpPr>
                  <p:cNvPr id="24" name="Oval 23">
                    <a:extLst>
                      <a:ext uri="{FF2B5EF4-FFF2-40B4-BE49-F238E27FC236}">
                        <a16:creationId xmlns:a16="http://schemas.microsoft.com/office/drawing/2014/main" id="{C5BA7DBB-0C59-4CB3-9E4B-A0D4691776DF}"/>
                      </a:ext>
                    </a:extLst>
                  </p:cNvPr>
                  <p:cNvSpPr/>
                  <p:nvPr/>
                </p:nvSpPr>
                <p:spPr>
                  <a:xfrm>
                    <a:off x="490846" y="2291725"/>
                    <a:ext cx="446088" cy="446088"/>
                  </a:xfrm>
                  <a:prstGeom prst="ellipse">
                    <a:avLst/>
                  </a:prstGeom>
                  <a:solidFill>
                    <a:schemeClr val="bg2"/>
                  </a:solidFill>
                  <a:ln w="12700" cap="flat" cmpd="sng" algn="ctr">
                    <a:noFill/>
                    <a:prstDash val="solid"/>
                    <a:miter lim="800000"/>
                  </a:ln>
                  <a:effectLst>
                    <a:outerShdw blurRad="25400" dist="38100" dir="5400000" algn="t" rotWithShape="0">
                      <a:prstClr val="black">
                        <a:alpha val="3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white"/>
                      </a:solidFill>
                      <a:effectLst/>
                      <a:uLnTx/>
                      <a:uFillTx/>
                      <a:latin typeface="Calibri Light"/>
                      <a:ea typeface="+mn-ea"/>
                      <a:cs typeface="+mn-cs"/>
                    </a:endParaRPr>
                  </a:p>
                </p:txBody>
              </p:sp>
            </p:grpSp>
            <p:sp>
              <p:nvSpPr>
                <p:cNvPr id="22" name="TextBox 21">
                  <a:extLst>
                    <a:ext uri="{FF2B5EF4-FFF2-40B4-BE49-F238E27FC236}">
                      <a16:creationId xmlns:a16="http://schemas.microsoft.com/office/drawing/2014/main" id="{96025D23-FB66-44E9-85C2-81AB7E1AC981}"/>
                    </a:ext>
                  </a:extLst>
                </p:cNvPr>
                <p:cNvSpPr txBox="1"/>
                <p:nvPr/>
              </p:nvSpPr>
              <p:spPr>
                <a:xfrm>
                  <a:off x="2457707" y="2303685"/>
                  <a:ext cx="125786" cy="417525"/>
                </a:xfrm>
                <a:prstGeom prst="rect">
                  <a:avLst/>
                </a:prstGeom>
                <a:noFill/>
                <a:ln w="6350">
                  <a:noFill/>
                  <a:prstDash val="dash"/>
                </a:ln>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rPr>
                    <a:t>3</a:t>
                  </a:r>
                </a:p>
              </p:txBody>
            </p:sp>
          </p:grpSp>
        </p:grpSp>
        <p:grpSp>
          <p:nvGrpSpPr>
            <p:cNvPr id="2" name="Group 1">
              <a:extLst>
                <a:ext uri="{FF2B5EF4-FFF2-40B4-BE49-F238E27FC236}">
                  <a16:creationId xmlns:a16="http://schemas.microsoft.com/office/drawing/2014/main" id="{035FE920-3809-463F-A7F6-A2C5EC4ED91E}"/>
                </a:ext>
              </a:extLst>
            </p:cNvPr>
            <p:cNvGrpSpPr/>
            <p:nvPr/>
          </p:nvGrpSpPr>
          <p:grpSpPr>
            <a:xfrm>
              <a:off x="5353662" y="2444982"/>
              <a:ext cx="1191415" cy="1149911"/>
              <a:chOff x="5078863" y="3230616"/>
              <a:chExt cx="1908039" cy="1911105"/>
            </a:xfrm>
          </p:grpSpPr>
          <p:sp>
            <p:nvSpPr>
              <p:cNvPr id="45" name="Freeform 53">
                <a:extLst>
                  <a:ext uri="{FF2B5EF4-FFF2-40B4-BE49-F238E27FC236}">
                    <a16:creationId xmlns:a16="http://schemas.microsoft.com/office/drawing/2014/main" id="{F8A99C79-AED8-4603-9324-EC0EBECDDA4B}"/>
                  </a:ext>
                </a:extLst>
              </p:cNvPr>
              <p:cNvSpPr>
                <a:spLocks/>
              </p:cNvSpPr>
              <p:nvPr/>
            </p:nvSpPr>
            <p:spPr bwMode="auto">
              <a:xfrm>
                <a:off x="6023622" y="4185918"/>
                <a:ext cx="955210" cy="955803"/>
              </a:xfrm>
              <a:custGeom>
                <a:avLst/>
                <a:gdLst>
                  <a:gd name="T0" fmla="*/ 829 w 1364"/>
                  <a:gd name="T1" fmla="*/ 0 h 1365"/>
                  <a:gd name="T2" fmla="*/ 716 w 1364"/>
                  <a:gd name="T3" fmla="*/ 0 h 1365"/>
                  <a:gd name="T4" fmla="*/ 511 w 1364"/>
                  <a:gd name="T5" fmla="*/ 0 h 1365"/>
                  <a:gd name="T6" fmla="*/ 432 w 1364"/>
                  <a:gd name="T7" fmla="*/ 0 h 1365"/>
                  <a:gd name="T8" fmla="*/ 0 w 1364"/>
                  <a:gd name="T9" fmla="*/ 0 h 1365"/>
                  <a:gd name="T10" fmla="*/ 0 w 1364"/>
                  <a:gd name="T11" fmla="*/ 504 h 1365"/>
                  <a:gd name="T12" fmla="*/ 0 w 1364"/>
                  <a:gd name="T13" fmla="*/ 606 h 1365"/>
                  <a:gd name="T14" fmla="*/ 0 w 1364"/>
                  <a:gd name="T15" fmla="*/ 812 h 1365"/>
                  <a:gd name="T16" fmla="*/ 0 w 1364"/>
                  <a:gd name="T17" fmla="*/ 914 h 1365"/>
                  <a:gd name="T18" fmla="*/ 0 w 1364"/>
                  <a:gd name="T19" fmla="*/ 1365 h 1365"/>
                  <a:gd name="T20" fmla="*/ 1364 w 1364"/>
                  <a:gd name="T21" fmla="*/ 0 h 1365"/>
                  <a:gd name="T22" fmla="*/ 829 w 1364"/>
                  <a:gd name="T23" fmla="*/ 0 h 1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64" h="1365">
                    <a:moveTo>
                      <a:pt x="829" y="0"/>
                    </a:moveTo>
                    <a:cubicBezTo>
                      <a:pt x="716" y="0"/>
                      <a:pt x="716" y="0"/>
                      <a:pt x="716" y="0"/>
                    </a:cubicBezTo>
                    <a:cubicBezTo>
                      <a:pt x="511" y="0"/>
                      <a:pt x="511" y="0"/>
                      <a:pt x="511" y="0"/>
                    </a:cubicBezTo>
                    <a:cubicBezTo>
                      <a:pt x="432" y="0"/>
                      <a:pt x="432" y="0"/>
                      <a:pt x="432" y="0"/>
                    </a:cubicBezTo>
                    <a:cubicBezTo>
                      <a:pt x="0" y="0"/>
                      <a:pt x="0" y="0"/>
                      <a:pt x="0" y="0"/>
                    </a:cubicBezTo>
                    <a:cubicBezTo>
                      <a:pt x="0" y="504"/>
                      <a:pt x="0" y="504"/>
                      <a:pt x="0" y="504"/>
                    </a:cubicBezTo>
                    <a:cubicBezTo>
                      <a:pt x="0" y="606"/>
                      <a:pt x="0" y="606"/>
                      <a:pt x="0" y="606"/>
                    </a:cubicBezTo>
                    <a:cubicBezTo>
                      <a:pt x="0" y="812"/>
                      <a:pt x="0" y="812"/>
                      <a:pt x="0" y="812"/>
                    </a:cubicBezTo>
                    <a:cubicBezTo>
                      <a:pt x="0" y="914"/>
                      <a:pt x="0" y="914"/>
                      <a:pt x="0" y="914"/>
                    </a:cubicBezTo>
                    <a:cubicBezTo>
                      <a:pt x="0" y="1365"/>
                      <a:pt x="0" y="1365"/>
                      <a:pt x="0" y="1365"/>
                    </a:cubicBezTo>
                    <a:cubicBezTo>
                      <a:pt x="753" y="1365"/>
                      <a:pt x="1364" y="754"/>
                      <a:pt x="1364" y="0"/>
                    </a:cubicBezTo>
                    <a:lnTo>
                      <a:pt x="829" y="0"/>
                    </a:lnTo>
                    <a:close/>
                  </a:path>
                </a:pathLst>
              </a:custGeom>
              <a:solidFill>
                <a:schemeClr val="bg2"/>
              </a:solidFill>
              <a:ln w="14288" cap="flat">
                <a:noFill/>
                <a:prstDash val="solid"/>
                <a:miter lim="800000"/>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black"/>
                  </a:solidFill>
                  <a:effectLst/>
                  <a:uLnTx/>
                  <a:uFillTx/>
                  <a:latin typeface="Calibri Light"/>
                </a:endParaRPr>
              </a:p>
            </p:txBody>
          </p:sp>
          <p:sp>
            <p:nvSpPr>
              <p:cNvPr id="46" name="Freeform 53">
                <a:extLst>
                  <a:ext uri="{FF2B5EF4-FFF2-40B4-BE49-F238E27FC236}">
                    <a16:creationId xmlns:a16="http://schemas.microsoft.com/office/drawing/2014/main" id="{1088DA99-CE8A-4F2E-BF15-123CF612B762}"/>
                  </a:ext>
                </a:extLst>
              </p:cNvPr>
              <p:cNvSpPr>
                <a:spLocks/>
              </p:cNvSpPr>
              <p:nvPr/>
            </p:nvSpPr>
            <p:spPr bwMode="auto">
              <a:xfrm rot="5400000">
                <a:off x="5079160" y="4186214"/>
                <a:ext cx="955210" cy="955803"/>
              </a:xfrm>
              <a:custGeom>
                <a:avLst/>
                <a:gdLst>
                  <a:gd name="T0" fmla="*/ 829 w 1364"/>
                  <a:gd name="T1" fmla="*/ 0 h 1365"/>
                  <a:gd name="T2" fmla="*/ 716 w 1364"/>
                  <a:gd name="T3" fmla="*/ 0 h 1365"/>
                  <a:gd name="T4" fmla="*/ 511 w 1364"/>
                  <a:gd name="T5" fmla="*/ 0 h 1365"/>
                  <a:gd name="T6" fmla="*/ 432 w 1364"/>
                  <a:gd name="T7" fmla="*/ 0 h 1365"/>
                  <a:gd name="T8" fmla="*/ 0 w 1364"/>
                  <a:gd name="T9" fmla="*/ 0 h 1365"/>
                  <a:gd name="T10" fmla="*/ 0 w 1364"/>
                  <a:gd name="T11" fmla="*/ 504 h 1365"/>
                  <a:gd name="T12" fmla="*/ 0 w 1364"/>
                  <a:gd name="T13" fmla="*/ 606 h 1365"/>
                  <a:gd name="T14" fmla="*/ 0 w 1364"/>
                  <a:gd name="T15" fmla="*/ 812 h 1365"/>
                  <a:gd name="T16" fmla="*/ 0 w 1364"/>
                  <a:gd name="T17" fmla="*/ 914 h 1365"/>
                  <a:gd name="T18" fmla="*/ 0 w 1364"/>
                  <a:gd name="T19" fmla="*/ 1365 h 1365"/>
                  <a:gd name="T20" fmla="*/ 1364 w 1364"/>
                  <a:gd name="T21" fmla="*/ 0 h 1365"/>
                  <a:gd name="T22" fmla="*/ 829 w 1364"/>
                  <a:gd name="T23" fmla="*/ 0 h 1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64" h="1365">
                    <a:moveTo>
                      <a:pt x="829" y="0"/>
                    </a:moveTo>
                    <a:cubicBezTo>
                      <a:pt x="716" y="0"/>
                      <a:pt x="716" y="0"/>
                      <a:pt x="716" y="0"/>
                    </a:cubicBezTo>
                    <a:cubicBezTo>
                      <a:pt x="511" y="0"/>
                      <a:pt x="511" y="0"/>
                      <a:pt x="511" y="0"/>
                    </a:cubicBezTo>
                    <a:cubicBezTo>
                      <a:pt x="432" y="0"/>
                      <a:pt x="432" y="0"/>
                      <a:pt x="432" y="0"/>
                    </a:cubicBezTo>
                    <a:cubicBezTo>
                      <a:pt x="0" y="0"/>
                      <a:pt x="0" y="0"/>
                      <a:pt x="0" y="0"/>
                    </a:cubicBezTo>
                    <a:cubicBezTo>
                      <a:pt x="0" y="504"/>
                      <a:pt x="0" y="504"/>
                      <a:pt x="0" y="504"/>
                    </a:cubicBezTo>
                    <a:cubicBezTo>
                      <a:pt x="0" y="606"/>
                      <a:pt x="0" y="606"/>
                      <a:pt x="0" y="606"/>
                    </a:cubicBezTo>
                    <a:cubicBezTo>
                      <a:pt x="0" y="812"/>
                      <a:pt x="0" y="812"/>
                      <a:pt x="0" y="812"/>
                    </a:cubicBezTo>
                    <a:cubicBezTo>
                      <a:pt x="0" y="914"/>
                      <a:pt x="0" y="914"/>
                      <a:pt x="0" y="914"/>
                    </a:cubicBezTo>
                    <a:cubicBezTo>
                      <a:pt x="0" y="1365"/>
                      <a:pt x="0" y="1365"/>
                      <a:pt x="0" y="1365"/>
                    </a:cubicBezTo>
                    <a:cubicBezTo>
                      <a:pt x="753" y="1365"/>
                      <a:pt x="1364" y="754"/>
                      <a:pt x="1364" y="0"/>
                    </a:cubicBezTo>
                    <a:lnTo>
                      <a:pt x="829" y="0"/>
                    </a:lnTo>
                    <a:close/>
                  </a:path>
                </a:pathLst>
              </a:custGeom>
              <a:solidFill>
                <a:schemeClr val="bg2"/>
              </a:solidFill>
              <a:ln w="14288" cap="flat">
                <a:noFill/>
                <a:prstDash val="solid"/>
                <a:miter lim="800000"/>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black"/>
                  </a:solidFill>
                  <a:effectLst/>
                  <a:uLnTx/>
                  <a:uFillTx/>
                  <a:latin typeface="Calibri Light"/>
                </a:endParaRPr>
              </a:p>
            </p:txBody>
          </p:sp>
          <p:sp>
            <p:nvSpPr>
              <p:cNvPr id="47" name="Freeform 53">
                <a:extLst>
                  <a:ext uri="{FF2B5EF4-FFF2-40B4-BE49-F238E27FC236}">
                    <a16:creationId xmlns:a16="http://schemas.microsoft.com/office/drawing/2014/main" id="{D8812B99-B2A8-464D-BBF4-C7D2F7727A6B}"/>
                  </a:ext>
                </a:extLst>
              </p:cNvPr>
              <p:cNvSpPr>
                <a:spLocks/>
              </p:cNvSpPr>
              <p:nvPr/>
            </p:nvSpPr>
            <p:spPr bwMode="auto">
              <a:xfrm rot="16200000">
                <a:off x="6031396" y="3230319"/>
                <a:ext cx="955210" cy="955803"/>
              </a:xfrm>
              <a:custGeom>
                <a:avLst/>
                <a:gdLst>
                  <a:gd name="T0" fmla="*/ 829 w 1364"/>
                  <a:gd name="T1" fmla="*/ 0 h 1365"/>
                  <a:gd name="T2" fmla="*/ 716 w 1364"/>
                  <a:gd name="T3" fmla="*/ 0 h 1365"/>
                  <a:gd name="T4" fmla="*/ 511 w 1364"/>
                  <a:gd name="T5" fmla="*/ 0 h 1365"/>
                  <a:gd name="T6" fmla="*/ 432 w 1364"/>
                  <a:gd name="T7" fmla="*/ 0 h 1365"/>
                  <a:gd name="T8" fmla="*/ 0 w 1364"/>
                  <a:gd name="T9" fmla="*/ 0 h 1365"/>
                  <a:gd name="T10" fmla="*/ 0 w 1364"/>
                  <a:gd name="T11" fmla="*/ 504 h 1365"/>
                  <a:gd name="T12" fmla="*/ 0 w 1364"/>
                  <a:gd name="T13" fmla="*/ 606 h 1365"/>
                  <a:gd name="T14" fmla="*/ 0 w 1364"/>
                  <a:gd name="T15" fmla="*/ 812 h 1365"/>
                  <a:gd name="T16" fmla="*/ 0 w 1364"/>
                  <a:gd name="T17" fmla="*/ 914 h 1365"/>
                  <a:gd name="T18" fmla="*/ 0 w 1364"/>
                  <a:gd name="T19" fmla="*/ 1365 h 1365"/>
                  <a:gd name="T20" fmla="*/ 1364 w 1364"/>
                  <a:gd name="T21" fmla="*/ 0 h 1365"/>
                  <a:gd name="T22" fmla="*/ 829 w 1364"/>
                  <a:gd name="T23" fmla="*/ 0 h 1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64" h="1365">
                    <a:moveTo>
                      <a:pt x="829" y="0"/>
                    </a:moveTo>
                    <a:cubicBezTo>
                      <a:pt x="716" y="0"/>
                      <a:pt x="716" y="0"/>
                      <a:pt x="716" y="0"/>
                    </a:cubicBezTo>
                    <a:cubicBezTo>
                      <a:pt x="511" y="0"/>
                      <a:pt x="511" y="0"/>
                      <a:pt x="511" y="0"/>
                    </a:cubicBezTo>
                    <a:cubicBezTo>
                      <a:pt x="432" y="0"/>
                      <a:pt x="432" y="0"/>
                      <a:pt x="432" y="0"/>
                    </a:cubicBezTo>
                    <a:cubicBezTo>
                      <a:pt x="0" y="0"/>
                      <a:pt x="0" y="0"/>
                      <a:pt x="0" y="0"/>
                    </a:cubicBezTo>
                    <a:cubicBezTo>
                      <a:pt x="0" y="504"/>
                      <a:pt x="0" y="504"/>
                      <a:pt x="0" y="504"/>
                    </a:cubicBezTo>
                    <a:cubicBezTo>
                      <a:pt x="0" y="606"/>
                      <a:pt x="0" y="606"/>
                      <a:pt x="0" y="606"/>
                    </a:cubicBezTo>
                    <a:cubicBezTo>
                      <a:pt x="0" y="812"/>
                      <a:pt x="0" y="812"/>
                      <a:pt x="0" y="812"/>
                    </a:cubicBezTo>
                    <a:cubicBezTo>
                      <a:pt x="0" y="914"/>
                      <a:pt x="0" y="914"/>
                      <a:pt x="0" y="914"/>
                    </a:cubicBezTo>
                    <a:cubicBezTo>
                      <a:pt x="0" y="1365"/>
                      <a:pt x="0" y="1365"/>
                      <a:pt x="0" y="1365"/>
                    </a:cubicBezTo>
                    <a:cubicBezTo>
                      <a:pt x="753" y="1365"/>
                      <a:pt x="1364" y="754"/>
                      <a:pt x="1364" y="0"/>
                    </a:cubicBezTo>
                    <a:lnTo>
                      <a:pt x="829" y="0"/>
                    </a:lnTo>
                    <a:close/>
                  </a:path>
                </a:pathLst>
              </a:custGeom>
              <a:solidFill>
                <a:schemeClr val="accent1">
                  <a:lumMod val="60000"/>
                  <a:lumOff val="40000"/>
                </a:schemeClr>
              </a:solidFill>
              <a:ln w="14288" cap="flat">
                <a:noFill/>
                <a:prstDash val="solid"/>
                <a:miter lim="800000"/>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black"/>
                  </a:solidFill>
                  <a:effectLst/>
                  <a:uLnTx/>
                  <a:uFillTx/>
                  <a:latin typeface="Calibri Light"/>
                </a:endParaRPr>
              </a:p>
            </p:txBody>
          </p:sp>
          <p:sp>
            <p:nvSpPr>
              <p:cNvPr id="48" name="Freeform 53">
                <a:extLst>
                  <a:ext uri="{FF2B5EF4-FFF2-40B4-BE49-F238E27FC236}">
                    <a16:creationId xmlns:a16="http://schemas.microsoft.com/office/drawing/2014/main" id="{8C046487-8BBD-4D74-80CA-E3AA6738B355}"/>
                  </a:ext>
                </a:extLst>
              </p:cNvPr>
              <p:cNvSpPr>
                <a:spLocks/>
              </p:cNvSpPr>
              <p:nvPr/>
            </p:nvSpPr>
            <p:spPr bwMode="auto">
              <a:xfrm rot="10800000">
                <a:off x="5083958" y="3231632"/>
                <a:ext cx="955210" cy="955803"/>
              </a:xfrm>
              <a:custGeom>
                <a:avLst/>
                <a:gdLst>
                  <a:gd name="T0" fmla="*/ 829 w 1364"/>
                  <a:gd name="T1" fmla="*/ 0 h 1365"/>
                  <a:gd name="T2" fmla="*/ 716 w 1364"/>
                  <a:gd name="T3" fmla="*/ 0 h 1365"/>
                  <a:gd name="T4" fmla="*/ 511 w 1364"/>
                  <a:gd name="T5" fmla="*/ 0 h 1365"/>
                  <a:gd name="T6" fmla="*/ 432 w 1364"/>
                  <a:gd name="T7" fmla="*/ 0 h 1365"/>
                  <a:gd name="T8" fmla="*/ 0 w 1364"/>
                  <a:gd name="T9" fmla="*/ 0 h 1365"/>
                  <a:gd name="T10" fmla="*/ 0 w 1364"/>
                  <a:gd name="T11" fmla="*/ 504 h 1365"/>
                  <a:gd name="T12" fmla="*/ 0 w 1364"/>
                  <a:gd name="T13" fmla="*/ 606 h 1365"/>
                  <a:gd name="T14" fmla="*/ 0 w 1364"/>
                  <a:gd name="T15" fmla="*/ 812 h 1365"/>
                  <a:gd name="T16" fmla="*/ 0 w 1364"/>
                  <a:gd name="T17" fmla="*/ 914 h 1365"/>
                  <a:gd name="T18" fmla="*/ 0 w 1364"/>
                  <a:gd name="T19" fmla="*/ 1365 h 1365"/>
                  <a:gd name="T20" fmla="*/ 1364 w 1364"/>
                  <a:gd name="T21" fmla="*/ 0 h 1365"/>
                  <a:gd name="T22" fmla="*/ 829 w 1364"/>
                  <a:gd name="T23" fmla="*/ 0 h 1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64" h="1365">
                    <a:moveTo>
                      <a:pt x="829" y="0"/>
                    </a:moveTo>
                    <a:cubicBezTo>
                      <a:pt x="716" y="0"/>
                      <a:pt x="716" y="0"/>
                      <a:pt x="716" y="0"/>
                    </a:cubicBezTo>
                    <a:cubicBezTo>
                      <a:pt x="511" y="0"/>
                      <a:pt x="511" y="0"/>
                      <a:pt x="511" y="0"/>
                    </a:cubicBezTo>
                    <a:cubicBezTo>
                      <a:pt x="432" y="0"/>
                      <a:pt x="432" y="0"/>
                      <a:pt x="432" y="0"/>
                    </a:cubicBezTo>
                    <a:cubicBezTo>
                      <a:pt x="0" y="0"/>
                      <a:pt x="0" y="0"/>
                      <a:pt x="0" y="0"/>
                    </a:cubicBezTo>
                    <a:cubicBezTo>
                      <a:pt x="0" y="504"/>
                      <a:pt x="0" y="504"/>
                      <a:pt x="0" y="504"/>
                    </a:cubicBezTo>
                    <a:cubicBezTo>
                      <a:pt x="0" y="606"/>
                      <a:pt x="0" y="606"/>
                      <a:pt x="0" y="606"/>
                    </a:cubicBezTo>
                    <a:cubicBezTo>
                      <a:pt x="0" y="812"/>
                      <a:pt x="0" y="812"/>
                      <a:pt x="0" y="812"/>
                    </a:cubicBezTo>
                    <a:cubicBezTo>
                      <a:pt x="0" y="914"/>
                      <a:pt x="0" y="914"/>
                      <a:pt x="0" y="914"/>
                    </a:cubicBezTo>
                    <a:cubicBezTo>
                      <a:pt x="0" y="1365"/>
                      <a:pt x="0" y="1365"/>
                      <a:pt x="0" y="1365"/>
                    </a:cubicBezTo>
                    <a:cubicBezTo>
                      <a:pt x="753" y="1365"/>
                      <a:pt x="1364" y="754"/>
                      <a:pt x="1364" y="0"/>
                    </a:cubicBezTo>
                    <a:lnTo>
                      <a:pt x="829" y="0"/>
                    </a:lnTo>
                    <a:close/>
                  </a:path>
                </a:pathLst>
              </a:custGeom>
              <a:solidFill>
                <a:schemeClr val="accent1">
                  <a:lumMod val="75000"/>
                </a:schemeClr>
              </a:solidFill>
              <a:ln w="14288" cap="flat">
                <a:noFill/>
                <a:prstDash val="solid"/>
                <a:miter lim="800000"/>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black"/>
                  </a:solidFill>
                  <a:effectLst/>
                  <a:uLnTx/>
                  <a:uFillTx/>
                  <a:latin typeface="Calibri Light"/>
                </a:endParaRPr>
              </a:p>
            </p:txBody>
          </p:sp>
          <p:pic>
            <p:nvPicPr>
              <p:cNvPr id="49" name="Graphic 48" descr="Stopwatch 75%">
                <a:extLst>
                  <a:ext uri="{FF2B5EF4-FFF2-40B4-BE49-F238E27FC236}">
                    <a16:creationId xmlns:a16="http://schemas.microsoft.com/office/drawing/2014/main" id="{8A46F8DC-C983-40A0-90EC-3B7393C734C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175434" y="3540198"/>
                <a:ext cx="538845" cy="538845"/>
              </a:xfrm>
              <a:prstGeom prst="rect">
                <a:avLst/>
              </a:prstGeom>
            </p:spPr>
          </p:pic>
          <p:pic>
            <p:nvPicPr>
              <p:cNvPr id="50" name="Graphic 49" descr="Group">
                <a:extLst>
                  <a:ext uri="{FF2B5EF4-FFF2-40B4-BE49-F238E27FC236}">
                    <a16:creationId xmlns:a16="http://schemas.microsoft.com/office/drawing/2014/main" id="{49B596B9-563A-484A-96C6-E1AA295D3E4F}"/>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343703" y="4294418"/>
                <a:ext cx="538845" cy="538845"/>
              </a:xfrm>
              <a:prstGeom prst="rect">
                <a:avLst/>
              </a:prstGeom>
            </p:spPr>
          </p:pic>
          <p:pic>
            <p:nvPicPr>
              <p:cNvPr id="51" name="Graphic 50" descr="Man and woman">
                <a:extLst>
                  <a:ext uri="{FF2B5EF4-FFF2-40B4-BE49-F238E27FC236}">
                    <a16:creationId xmlns:a16="http://schemas.microsoft.com/office/drawing/2014/main" id="{E39C5B53-31DB-4A49-B2F9-C00F76FCFBC1}"/>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183639" y="4294417"/>
                <a:ext cx="538845" cy="538845"/>
              </a:xfrm>
              <a:prstGeom prst="rect">
                <a:avLst/>
              </a:prstGeom>
            </p:spPr>
          </p:pic>
          <p:pic>
            <p:nvPicPr>
              <p:cNvPr id="52" name="Graphic 51" descr="House">
                <a:extLst>
                  <a:ext uri="{FF2B5EF4-FFF2-40B4-BE49-F238E27FC236}">
                    <a16:creationId xmlns:a16="http://schemas.microsoft.com/office/drawing/2014/main" id="{AC5859B6-8364-46AE-9923-EE7EBF25FB9E}"/>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348850" y="3532358"/>
                <a:ext cx="520812" cy="520812"/>
              </a:xfrm>
              <a:prstGeom prst="rect">
                <a:avLst/>
              </a:prstGeom>
            </p:spPr>
          </p:pic>
        </p:grpSp>
      </p:grpSp>
      <p:sp>
        <p:nvSpPr>
          <p:cNvPr id="53" name="Rectangle 52">
            <a:extLst>
              <a:ext uri="{FF2B5EF4-FFF2-40B4-BE49-F238E27FC236}">
                <a16:creationId xmlns:a16="http://schemas.microsoft.com/office/drawing/2014/main" id="{D18B5D57-AF13-4744-A726-5FF4826164A6}"/>
              </a:ext>
            </a:extLst>
          </p:cNvPr>
          <p:cNvSpPr/>
          <p:nvPr/>
        </p:nvSpPr>
        <p:spPr>
          <a:xfrm>
            <a:off x="302275" y="3443388"/>
            <a:ext cx="1647464" cy="12020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400" i="1" dirty="0">
                <a:solidFill>
                  <a:schemeClr val="tx1"/>
                </a:solidFill>
              </a:rPr>
              <a:t>All employees, </a:t>
            </a:r>
          </a:p>
          <a:p>
            <a:r>
              <a:rPr lang="en-US" sz="1400" i="1" dirty="0">
                <a:solidFill>
                  <a:schemeClr val="tx1"/>
                </a:solidFill>
              </a:rPr>
              <a:t>all the time.</a:t>
            </a:r>
          </a:p>
          <a:p>
            <a:r>
              <a:rPr lang="en-US" sz="1400" b="1" dirty="0">
                <a:solidFill>
                  <a:schemeClr val="tx1"/>
                </a:solidFill>
              </a:rPr>
              <a:t>All employees </a:t>
            </a:r>
            <a:r>
              <a:rPr lang="en-US" sz="1400" dirty="0">
                <a:solidFill>
                  <a:schemeClr val="tx1"/>
                </a:solidFill>
              </a:rPr>
              <a:t>within a work unit (e.g. total rewards team) WFH </a:t>
            </a:r>
            <a:r>
              <a:rPr lang="en-US" sz="1400" b="1" dirty="0">
                <a:solidFill>
                  <a:schemeClr val="tx1"/>
                </a:solidFill>
              </a:rPr>
              <a:t>permanently.</a:t>
            </a:r>
          </a:p>
        </p:txBody>
      </p:sp>
      <p:sp>
        <p:nvSpPr>
          <p:cNvPr id="54" name="Rectangle 53">
            <a:extLst>
              <a:ext uri="{FF2B5EF4-FFF2-40B4-BE49-F238E27FC236}">
                <a16:creationId xmlns:a16="http://schemas.microsoft.com/office/drawing/2014/main" id="{483C9896-C260-4E60-83CE-270DACF3C0F4}"/>
              </a:ext>
            </a:extLst>
          </p:cNvPr>
          <p:cNvSpPr/>
          <p:nvPr/>
        </p:nvSpPr>
        <p:spPr>
          <a:xfrm>
            <a:off x="4023559" y="3429000"/>
            <a:ext cx="1427165" cy="12406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en-US" sz="1400" i="1" dirty="0">
                <a:solidFill>
                  <a:schemeClr val="tx1"/>
                </a:solidFill>
              </a:rPr>
              <a:t>Some employees, all the time.</a:t>
            </a:r>
          </a:p>
          <a:p>
            <a:pPr algn="r"/>
            <a:r>
              <a:rPr lang="en-US" sz="1400" b="1" dirty="0">
                <a:solidFill>
                  <a:schemeClr val="tx1"/>
                </a:solidFill>
              </a:rPr>
              <a:t>Eligible employees </a:t>
            </a:r>
            <a:r>
              <a:rPr lang="en-US" sz="1400" dirty="0">
                <a:solidFill>
                  <a:schemeClr val="tx1"/>
                </a:solidFill>
              </a:rPr>
              <a:t>WFH on a </a:t>
            </a:r>
            <a:r>
              <a:rPr lang="en-US" sz="1400" b="1" dirty="0">
                <a:solidFill>
                  <a:schemeClr val="tx1"/>
                </a:solidFill>
              </a:rPr>
              <a:t>full-time basis. </a:t>
            </a:r>
          </a:p>
        </p:txBody>
      </p:sp>
      <p:sp>
        <p:nvSpPr>
          <p:cNvPr id="58" name="Arrow: Pentagon 57">
            <a:extLst>
              <a:ext uri="{FF2B5EF4-FFF2-40B4-BE49-F238E27FC236}">
                <a16:creationId xmlns:a16="http://schemas.microsoft.com/office/drawing/2014/main" id="{14834044-6B74-462E-A416-9B2B848ACE8B}"/>
              </a:ext>
            </a:extLst>
          </p:cNvPr>
          <p:cNvSpPr/>
          <p:nvPr/>
        </p:nvSpPr>
        <p:spPr>
          <a:xfrm rot="5400000">
            <a:off x="2538467" y="2600324"/>
            <a:ext cx="521934" cy="462116"/>
          </a:xfrm>
          <a:prstGeom prst="homePlate">
            <a:avLst>
              <a:gd name="adj" fmla="val 41429"/>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9" name="Rectangle: Rounded Corners 58">
            <a:extLst>
              <a:ext uri="{FF2B5EF4-FFF2-40B4-BE49-F238E27FC236}">
                <a16:creationId xmlns:a16="http://schemas.microsoft.com/office/drawing/2014/main" id="{11D6AA6C-A452-4495-8475-6E3C87F03E0B}"/>
              </a:ext>
            </a:extLst>
          </p:cNvPr>
          <p:cNvSpPr/>
          <p:nvPr/>
        </p:nvSpPr>
        <p:spPr>
          <a:xfrm>
            <a:off x="791814" y="1317897"/>
            <a:ext cx="4189921" cy="1299019"/>
          </a:xfrm>
          <a:prstGeom prst="roundRect">
            <a:avLst/>
          </a:prstGeom>
          <a:solidFill>
            <a:srgbClr val="F1F2F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bg1"/>
              </a:solidFill>
            </a:endParaRPr>
          </a:p>
        </p:txBody>
      </p:sp>
      <p:sp>
        <p:nvSpPr>
          <p:cNvPr id="60" name="Rectangle 59">
            <a:extLst>
              <a:ext uri="{FF2B5EF4-FFF2-40B4-BE49-F238E27FC236}">
                <a16:creationId xmlns:a16="http://schemas.microsoft.com/office/drawing/2014/main" id="{337DE55C-3967-4884-9370-42CBDDF0C5DE}"/>
              </a:ext>
            </a:extLst>
          </p:cNvPr>
          <p:cNvSpPr/>
          <p:nvPr/>
        </p:nvSpPr>
        <p:spPr>
          <a:xfrm>
            <a:off x="922539" y="1432640"/>
            <a:ext cx="3740084" cy="1065741"/>
          </a:xfrm>
          <a:prstGeom prst="rect">
            <a:avLst/>
          </a:prstGeom>
        </p:spPr>
        <p:txBody>
          <a:bodyPr wrap="square">
            <a:spAutoFit/>
          </a:bodyPr>
          <a:lstStyle/>
          <a:p>
            <a:pPr>
              <a:lnSpc>
                <a:spcPct val="115000"/>
              </a:lnSpc>
              <a:defRPr/>
            </a:pPr>
            <a:r>
              <a:rPr lang="en-US" sz="1400" b="1" dirty="0"/>
              <a:t>WFA </a:t>
            </a:r>
            <a:r>
              <a:rPr lang="en-US" sz="1400" dirty="0"/>
              <a:t>will be most relevant to teams that have selected the </a:t>
            </a:r>
            <a:r>
              <a:rPr lang="en-US" sz="1400" b="1" dirty="0"/>
              <a:t>full WFH </a:t>
            </a:r>
            <a:r>
              <a:rPr lang="en-US" sz="1400" dirty="0"/>
              <a:t>or </a:t>
            </a:r>
            <a:r>
              <a:rPr lang="en-US" sz="1400" b="1" dirty="0"/>
              <a:t>hybrid WFH </a:t>
            </a:r>
            <a:r>
              <a:rPr lang="en-US" sz="1400" dirty="0"/>
              <a:t>options (determined in Step 2 of the </a:t>
            </a:r>
            <a:r>
              <a:rPr lang="en-US" sz="1400" i="1" dirty="0"/>
              <a:t>Sustain WFH Storyboard</a:t>
            </a:r>
            <a:r>
              <a:rPr lang="en-US" sz="1400" dirty="0"/>
              <a:t>), as WFA employees work remotely full-time.</a:t>
            </a:r>
            <a:endParaRPr lang="en-US" sz="1400" b="1" dirty="0"/>
          </a:p>
        </p:txBody>
      </p:sp>
      <p:pic>
        <p:nvPicPr>
          <p:cNvPr id="62" name="Graphic 61" descr="Globe outline">
            <a:extLst>
              <a:ext uri="{FF2B5EF4-FFF2-40B4-BE49-F238E27FC236}">
                <a16:creationId xmlns:a16="http://schemas.microsoft.com/office/drawing/2014/main" id="{92FAC6F9-A188-4A65-A9F9-9F38B066CD8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81969" y="1050761"/>
            <a:ext cx="619690" cy="619690"/>
          </a:xfrm>
          <a:prstGeom prst="rect">
            <a:avLst/>
          </a:prstGeom>
        </p:spPr>
      </p:pic>
      <p:pic>
        <p:nvPicPr>
          <p:cNvPr id="55" name="Graphic 54" descr="Warning with solid fill">
            <a:extLst>
              <a:ext uri="{FF2B5EF4-FFF2-40B4-BE49-F238E27FC236}">
                <a16:creationId xmlns:a16="http://schemas.microsoft.com/office/drawing/2014/main" id="{1EDD3A5B-5BC9-410C-995A-A56875FE0565}"/>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2193653" y="6000200"/>
            <a:ext cx="372274" cy="372274"/>
          </a:xfrm>
          <a:prstGeom prst="rect">
            <a:avLst/>
          </a:prstGeom>
        </p:spPr>
      </p:pic>
      <p:sp>
        <p:nvSpPr>
          <p:cNvPr id="84" name="TextBox 83">
            <a:extLst>
              <a:ext uri="{FF2B5EF4-FFF2-40B4-BE49-F238E27FC236}">
                <a16:creationId xmlns:a16="http://schemas.microsoft.com/office/drawing/2014/main" id="{02870B46-28A4-41C1-BCC5-31CA447DED8E}"/>
              </a:ext>
            </a:extLst>
          </p:cNvPr>
          <p:cNvSpPr txBox="1"/>
          <p:nvPr/>
        </p:nvSpPr>
        <p:spPr>
          <a:xfrm>
            <a:off x="7815248" y="1777834"/>
            <a:ext cx="2826945" cy="222112"/>
          </a:xfrm>
          <a:prstGeom prst="rect">
            <a:avLst/>
          </a:prstGeom>
          <a:noFill/>
        </p:spPr>
        <p:txBody>
          <a:bodyPr wrap="square" lIns="0" tIns="0" rIns="0" bIns="0" rtlCol="0" anchor="ctr" anchorCtr="0">
            <a:spAutoFit/>
          </a:bodyPr>
          <a:lstStyle/>
          <a:p>
            <a:pPr algn="ctr">
              <a:lnSpc>
                <a:spcPct val="110000"/>
              </a:lnSpc>
            </a:pPr>
            <a:r>
              <a:rPr lang="en-US" sz="1400" b="1" dirty="0">
                <a:solidFill>
                  <a:srgbClr val="717171"/>
                </a:solidFill>
                <a:latin typeface="Montserrat SemiBold" pitchFamily="2" charset="77"/>
                <a:ea typeface="League Spartan" charset="0"/>
                <a:cs typeface="Poppins" pitchFamily="2" charset="77"/>
              </a:rPr>
              <a:t>Step 3 of WFH Storyboard</a:t>
            </a:r>
          </a:p>
        </p:txBody>
      </p:sp>
      <p:sp>
        <p:nvSpPr>
          <p:cNvPr id="85" name="Subtitle 2">
            <a:extLst>
              <a:ext uri="{FF2B5EF4-FFF2-40B4-BE49-F238E27FC236}">
                <a16:creationId xmlns:a16="http://schemas.microsoft.com/office/drawing/2014/main" id="{F7155FBF-0B90-4FB3-BC19-6B1449434EDB}"/>
              </a:ext>
            </a:extLst>
          </p:cNvPr>
          <p:cNvSpPr txBox="1">
            <a:spLocks/>
          </p:cNvSpPr>
          <p:nvPr/>
        </p:nvSpPr>
        <p:spPr>
          <a:xfrm>
            <a:off x="7165439" y="2112201"/>
            <a:ext cx="4373426" cy="755271"/>
          </a:xfrm>
          <a:prstGeom prst="rect">
            <a:avLst/>
          </a:prstGeom>
        </p:spPr>
        <p:txBody>
          <a:bodyPr vert="horz" wrap="square" lIns="0" tIns="0" rIns="0" bIns="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ctr"/>
            <a:r>
              <a:rPr lang="en-GB" sz="1400" dirty="0">
                <a:solidFill>
                  <a:schemeClr val="tx1"/>
                </a:solidFill>
                <a:latin typeface="+mn-lt"/>
              </a:rPr>
              <a:t>If determined in Step 3 of the </a:t>
            </a:r>
            <a:r>
              <a:rPr lang="en-GB" sz="1400" i="1" dirty="0">
                <a:solidFill>
                  <a:schemeClr val="tx1"/>
                </a:solidFill>
                <a:latin typeface="+mn-lt"/>
              </a:rPr>
              <a:t>Sustain WFH Storyboard </a:t>
            </a:r>
            <a:r>
              <a:rPr lang="en-GB" sz="1400" dirty="0">
                <a:solidFill>
                  <a:schemeClr val="tx1"/>
                </a:solidFill>
                <a:latin typeface="+mn-lt"/>
              </a:rPr>
              <a:t>that the organization will explore the geographical territory parameter, continue to this WFA Job Aid. </a:t>
            </a:r>
          </a:p>
        </p:txBody>
      </p:sp>
      <p:sp>
        <p:nvSpPr>
          <p:cNvPr id="86" name="TextBox 85">
            <a:extLst>
              <a:ext uri="{FF2B5EF4-FFF2-40B4-BE49-F238E27FC236}">
                <a16:creationId xmlns:a16="http://schemas.microsoft.com/office/drawing/2014/main" id="{573D4F70-F09E-4010-9EA4-EE904791B16F}"/>
              </a:ext>
            </a:extLst>
          </p:cNvPr>
          <p:cNvSpPr txBox="1"/>
          <p:nvPr/>
        </p:nvSpPr>
        <p:spPr>
          <a:xfrm>
            <a:off x="7144525" y="4493401"/>
            <a:ext cx="4221287" cy="222112"/>
          </a:xfrm>
          <a:prstGeom prst="rect">
            <a:avLst/>
          </a:prstGeom>
          <a:noFill/>
        </p:spPr>
        <p:txBody>
          <a:bodyPr wrap="square" lIns="0" tIns="0" rIns="0" bIns="0" rtlCol="0" anchor="ctr" anchorCtr="0">
            <a:spAutoFit/>
          </a:bodyPr>
          <a:lstStyle/>
          <a:p>
            <a:pPr algn="r">
              <a:lnSpc>
                <a:spcPct val="110000"/>
              </a:lnSpc>
            </a:pPr>
            <a:r>
              <a:rPr lang="en-US" sz="1400" b="1" dirty="0">
                <a:solidFill>
                  <a:srgbClr val="717171"/>
                </a:solidFill>
                <a:latin typeface="Montserrat SemiBold" pitchFamily="2" charset="77"/>
                <a:ea typeface="League Spartan" charset="0"/>
                <a:cs typeface="Poppins" pitchFamily="2" charset="77"/>
              </a:rPr>
              <a:t>Continue through Step 3 of WFH Storyboard</a:t>
            </a:r>
          </a:p>
        </p:txBody>
      </p:sp>
      <p:sp>
        <p:nvSpPr>
          <p:cNvPr id="87" name="Subtitle 2">
            <a:extLst>
              <a:ext uri="{FF2B5EF4-FFF2-40B4-BE49-F238E27FC236}">
                <a16:creationId xmlns:a16="http://schemas.microsoft.com/office/drawing/2014/main" id="{C947E8B5-3122-45D7-95D3-E5A3298CCE44}"/>
              </a:ext>
            </a:extLst>
          </p:cNvPr>
          <p:cNvSpPr txBox="1">
            <a:spLocks/>
          </p:cNvSpPr>
          <p:nvPr/>
        </p:nvSpPr>
        <p:spPr>
          <a:xfrm>
            <a:off x="7195951" y="4881221"/>
            <a:ext cx="4056960" cy="696024"/>
          </a:xfrm>
          <a:prstGeom prst="rect">
            <a:avLst/>
          </a:prstGeom>
        </p:spPr>
        <p:txBody>
          <a:bodyPr vert="horz" wrap="square" lIns="0" tIns="0" rIns="0" bIns="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10000"/>
              </a:lnSpc>
            </a:pPr>
            <a:r>
              <a:rPr lang="en-GB" sz="1400" dirty="0">
                <a:solidFill>
                  <a:schemeClr val="tx1"/>
                </a:solidFill>
                <a:latin typeface="+mn-lt"/>
              </a:rPr>
              <a:t>After outlining the specifics of the WFA option, return to “create a WFH policy” in the </a:t>
            </a:r>
            <a:r>
              <a:rPr lang="en-GB" sz="1400" i="1" dirty="0">
                <a:solidFill>
                  <a:schemeClr val="tx1"/>
                </a:solidFill>
                <a:latin typeface="+mn-lt"/>
              </a:rPr>
              <a:t>Sustain WFH Storyboard</a:t>
            </a:r>
            <a:r>
              <a:rPr lang="en-GB" sz="1400" dirty="0">
                <a:solidFill>
                  <a:schemeClr val="tx1"/>
                </a:solidFill>
                <a:latin typeface="+mn-lt"/>
              </a:rPr>
              <a:t> to complete the implementation process.</a:t>
            </a:r>
            <a:endParaRPr lang="en-US" sz="1400" dirty="0">
              <a:solidFill>
                <a:srgbClr val="000000"/>
              </a:solidFill>
              <a:latin typeface="+mn-lt"/>
              <a:ea typeface="Roboto Condensed Light" panose="02000000000000000000" pitchFamily="2" charset="0"/>
              <a:cs typeface="Mukta ExtraLight" panose="020B0000000000000000" pitchFamily="34" charset="77"/>
            </a:endParaRPr>
          </a:p>
        </p:txBody>
      </p:sp>
      <p:sp>
        <p:nvSpPr>
          <p:cNvPr id="88" name="TextBox 87">
            <a:extLst>
              <a:ext uri="{FF2B5EF4-FFF2-40B4-BE49-F238E27FC236}">
                <a16:creationId xmlns:a16="http://schemas.microsoft.com/office/drawing/2014/main" id="{702B6579-756E-4343-8297-39C5833A5318}"/>
              </a:ext>
            </a:extLst>
          </p:cNvPr>
          <p:cNvSpPr txBox="1"/>
          <p:nvPr/>
        </p:nvSpPr>
        <p:spPr>
          <a:xfrm>
            <a:off x="8437973" y="3162219"/>
            <a:ext cx="1581494" cy="222112"/>
          </a:xfrm>
          <a:prstGeom prst="rect">
            <a:avLst/>
          </a:prstGeom>
          <a:noFill/>
        </p:spPr>
        <p:txBody>
          <a:bodyPr wrap="square" lIns="0" tIns="0" rIns="0" bIns="0" rtlCol="0" anchor="ctr" anchorCtr="0">
            <a:spAutoFit/>
          </a:bodyPr>
          <a:lstStyle/>
          <a:p>
            <a:pPr algn="ctr">
              <a:lnSpc>
                <a:spcPct val="110000"/>
              </a:lnSpc>
            </a:pPr>
            <a:r>
              <a:rPr lang="en-US" sz="1400" b="1" dirty="0">
                <a:solidFill>
                  <a:schemeClr val="accent5"/>
                </a:solidFill>
                <a:latin typeface="Montserrat SemiBold" pitchFamily="2" charset="77"/>
                <a:ea typeface="League Spartan" charset="0"/>
                <a:cs typeface="Poppins" pitchFamily="2" charset="77"/>
              </a:rPr>
              <a:t>WFA Job Aid</a:t>
            </a:r>
          </a:p>
        </p:txBody>
      </p:sp>
      <p:sp>
        <p:nvSpPr>
          <p:cNvPr id="93" name="Rectangle: Rounded Corners 92">
            <a:extLst>
              <a:ext uri="{FF2B5EF4-FFF2-40B4-BE49-F238E27FC236}">
                <a16:creationId xmlns:a16="http://schemas.microsoft.com/office/drawing/2014/main" id="{55CA5167-0FB6-49F8-B7F9-338E620080CE}"/>
              </a:ext>
            </a:extLst>
          </p:cNvPr>
          <p:cNvSpPr/>
          <p:nvPr/>
        </p:nvSpPr>
        <p:spPr>
          <a:xfrm>
            <a:off x="5793821" y="1115441"/>
            <a:ext cx="5875755" cy="460647"/>
          </a:xfrm>
          <a:prstGeom prst="round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a:solidFill>
                  <a:schemeClr val="tx1"/>
                </a:solidFill>
                <a:latin typeface="+mj-lt"/>
              </a:rPr>
              <a:t>Leverage this job aid to support the work done in the </a:t>
            </a:r>
            <a:r>
              <a:rPr lang="en-US" sz="1400" i="1" dirty="0">
                <a:solidFill>
                  <a:schemeClr val="tx1"/>
                </a:solidFill>
                <a:latin typeface="+mj-lt"/>
                <a:hlinkClick r:id="rId15"/>
              </a:rPr>
              <a:t>Sustain Work-From-Home in the New Normal Blueprint</a:t>
            </a:r>
            <a:endParaRPr lang="en-CA" sz="1400" dirty="0">
              <a:solidFill>
                <a:schemeClr val="tx1"/>
              </a:solidFill>
              <a:latin typeface="+mj-lt"/>
            </a:endParaRPr>
          </a:p>
        </p:txBody>
      </p:sp>
      <p:grpSp>
        <p:nvGrpSpPr>
          <p:cNvPr id="98" name="Group 97">
            <a:extLst>
              <a:ext uri="{FF2B5EF4-FFF2-40B4-BE49-F238E27FC236}">
                <a16:creationId xmlns:a16="http://schemas.microsoft.com/office/drawing/2014/main" id="{7EC4F7FC-3FBD-4E1D-970C-2C7A002B130B}"/>
              </a:ext>
            </a:extLst>
          </p:cNvPr>
          <p:cNvGrpSpPr/>
          <p:nvPr/>
        </p:nvGrpSpPr>
        <p:grpSpPr>
          <a:xfrm rot="5400000">
            <a:off x="6063896" y="3203613"/>
            <a:ext cx="780902" cy="826356"/>
            <a:chOff x="728269" y="2005424"/>
            <a:chExt cx="2668627" cy="2222944"/>
          </a:xfrm>
        </p:grpSpPr>
        <p:sp>
          <p:nvSpPr>
            <p:cNvPr id="99" name="Freeform 5">
              <a:extLst>
                <a:ext uri="{FF2B5EF4-FFF2-40B4-BE49-F238E27FC236}">
                  <a16:creationId xmlns:a16="http://schemas.microsoft.com/office/drawing/2014/main" id="{F1935BCA-26AA-49B4-8F24-258B14BA8C0E}"/>
                </a:ext>
              </a:extLst>
            </p:cNvPr>
            <p:cNvSpPr>
              <a:spLocks/>
            </p:cNvSpPr>
            <p:nvPr/>
          </p:nvSpPr>
          <p:spPr bwMode="auto">
            <a:xfrm>
              <a:off x="739273" y="2100798"/>
              <a:ext cx="2646618" cy="2127570"/>
            </a:xfrm>
            <a:custGeom>
              <a:avLst/>
              <a:gdLst>
                <a:gd name="T0" fmla="*/ 610 w 610"/>
                <a:gd name="T1" fmla="*/ 216 h 488"/>
                <a:gd name="T2" fmla="*/ 592 w 610"/>
                <a:gd name="T3" fmla="*/ 216 h 488"/>
                <a:gd name="T4" fmla="*/ 441 w 610"/>
                <a:gd name="T5" fmla="*/ 36 h 488"/>
                <a:gd name="T6" fmla="*/ 389 w 610"/>
                <a:gd name="T7" fmla="*/ 12 h 488"/>
                <a:gd name="T8" fmla="*/ 42 w 610"/>
                <a:gd name="T9" fmla="*/ 12 h 488"/>
                <a:gd name="T10" fmla="*/ 42 w 610"/>
                <a:gd name="T11" fmla="*/ 0 h 488"/>
                <a:gd name="T12" fmla="*/ 0 w 610"/>
                <a:gd name="T13" fmla="*/ 0 h 488"/>
                <a:gd name="T14" fmla="*/ 0 w 610"/>
                <a:gd name="T15" fmla="*/ 34 h 488"/>
                <a:gd name="T16" fmla="*/ 0 w 610"/>
                <a:gd name="T17" fmla="*/ 34 h 488"/>
                <a:gd name="T18" fmla="*/ 5 w 610"/>
                <a:gd name="T19" fmla="*/ 49 h 488"/>
                <a:gd name="T20" fmla="*/ 156 w 610"/>
                <a:gd name="T21" fmla="*/ 228 h 488"/>
                <a:gd name="T22" fmla="*/ 156 w 610"/>
                <a:gd name="T23" fmla="*/ 272 h 488"/>
                <a:gd name="T24" fmla="*/ 22 w 610"/>
                <a:gd name="T25" fmla="*/ 431 h 488"/>
                <a:gd name="T26" fmla="*/ 0 w 610"/>
                <a:gd name="T27" fmla="*/ 431 h 488"/>
                <a:gd name="T28" fmla="*/ 0 w 610"/>
                <a:gd name="T29" fmla="*/ 465 h 488"/>
                <a:gd name="T30" fmla="*/ 0 w 610"/>
                <a:gd name="T31" fmla="*/ 465 h 488"/>
                <a:gd name="T32" fmla="*/ 2 w 610"/>
                <a:gd name="T33" fmla="*/ 475 h 488"/>
                <a:gd name="T34" fmla="*/ 23 w 610"/>
                <a:gd name="T35" fmla="*/ 488 h 488"/>
                <a:gd name="T36" fmla="*/ 389 w 610"/>
                <a:gd name="T37" fmla="*/ 488 h 488"/>
                <a:gd name="T38" fmla="*/ 441 w 610"/>
                <a:gd name="T39" fmla="*/ 464 h 488"/>
                <a:gd name="T40" fmla="*/ 602 w 610"/>
                <a:gd name="T41" fmla="*/ 272 h 488"/>
                <a:gd name="T42" fmla="*/ 610 w 610"/>
                <a:gd name="T43" fmla="*/ 250 h 488"/>
                <a:gd name="T44" fmla="*/ 610 w 610"/>
                <a:gd name="T45" fmla="*/ 250 h 488"/>
                <a:gd name="T46" fmla="*/ 610 w 610"/>
                <a:gd name="T47" fmla="*/ 216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10" h="488">
                  <a:moveTo>
                    <a:pt x="610" y="216"/>
                  </a:moveTo>
                  <a:cubicBezTo>
                    <a:pt x="592" y="216"/>
                    <a:pt x="592" y="216"/>
                    <a:pt x="592" y="216"/>
                  </a:cubicBezTo>
                  <a:cubicBezTo>
                    <a:pt x="441" y="36"/>
                    <a:pt x="441" y="36"/>
                    <a:pt x="441" y="36"/>
                  </a:cubicBezTo>
                  <a:cubicBezTo>
                    <a:pt x="428" y="21"/>
                    <a:pt x="409" y="12"/>
                    <a:pt x="389" y="12"/>
                  </a:cubicBezTo>
                  <a:cubicBezTo>
                    <a:pt x="42" y="12"/>
                    <a:pt x="42" y="12"/>
                    <a:pt x="42" y="12"/>
                  </a:cubicBezTo>
                  <a:cubicBezTo>
                    <a:pt x="42" y="0"/>
                    <a:pt x="42" y="0"/>
                    <a:pt x="42" y="0"/>
                  </a:cubicBezTo>
                  <a:cubicBezTo>
                    <a:pt x="0" y="0"/>
                    <a:pt x="0" y="0"/>
                    <a:pt x="0" y="0"/>
                  </a:cubicBezTo>
                  <a:cubicBezTo>
                    <a:pt x="0" y="34"/>
                    <a:pt x="0" y="34"/>
                    <a:pt x="0" y="34"/>
                  </a:cubicBezTo>
                  <a:cubicBezTo>
                    <a:pt x="0" y="34"/>
                    <a:pt x="0" y="34"/>
                    <a:pt x="0" y="34"/>
                  </a:cubicBezTo>
                  <a:cubicBezTo>
                    <a:pt x="0" y="40"/>
                    <a:pt x="2" y="45"/>
                    <a:pt x="5" y="49"/>
                  </a:cubicBezTo>
                  <a:cubicBezTo>
                    <a:pt x="156" y="228"/>
                    <a:pt x="156" y="228"/>
                    <a:pt x="156" y="228"/>
                  </a:cubicBezTo>
                  <a:cubicBezTo>
                    <a:pt x="166" y="241"/>
                    <a:pt x="166" y="259"/>
                    <a:pt x="156" y="272"/>
                  </a:cubicBezTo>
                  <a:cubicBezTo>
                    <a:pt x="22" y="431"/>
                    <a:pt x="22" y="431"/>
                    <a:pt x="22" y="431"/>
                  </a:cubicBezTo>
                  <a:cubicBezTo>
                    <a:pt x="0" y="431"/>
                    <a:pt x="0" y="431"/>
                    <a:pt x="0" y="431"/>
                  </a:cubicBezTo>
                  <a:cubicBezTo>
                    <a:pt x="0" y="465"/>
                    <a:pt x="0" y="465"/>
                    <a:pt x="0" y="465"/>
                  </a:cubicBezTo>
                  <a:cubicBezTo>
                    <a:pt x="0" y="465"/>
                    <a:pt x="0" y="465"/>
                    <a:pt x="0" y="465"/>
                  </a:cubicBezTo>
                  <a:cubicBezTo>
                    <a:pt x="0" y="469"/>
                    <a:pt x="1" y="472"/>
                    <a:pt x="2" y="475"/>
                  </a:cubicBezTo>
                  <a:cubicBezTo>
                    <a:pt x="6" y="483"/>
                    <a:pt x="14" y="488"/>
                    <a:pt x="23" y="488"/>
                  </a:cubicBezTo>
                  <a:cubicBezTo>
                    <a:pt x="389" y="488"/>
                    <a:pt x="389" y="488"/>
                    <a:pt x="389" y="488"/>
                  </a:cubicBezTo>
                  <a:cubicBezTo>
                    <a:pt x="409" y="488"/>
                    <a:pt x="428" y="479"/>
                    <a:pt x="441" y="464"/>
                  </a:cubicBezTo>
                  <a:cubicBezTo>
                    <a:pt x="602" y="272"/>
                    <a:pt x="602" y="272"/>
                    <a:pt x="602" y="272"/>
                  </a:cubicBezTo>
                  <a:cubicBezTo>
                    <a:pt x="607" y="265"/>
                    <a:pt x="610" y="258"/>
                    <a:pt x="610" y="250"/>
                  </a:cubicBezTo>
                  <a:cubicBezTo>
                    <a:pt x="610" y="250"/>
                    <a:pt x="610" y="250"/>
                    <a:pt x="610" y="250"/>
                  </a:cubicBezTo>
                  <a:lnTo>
                    <a:pt x="610" y="216"/>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a:lnSpc>
                  <a:spcPct val="110000"/>
                </a:lnSpc>
              </a:pPr>
              <a:endParaRPr lang="en-US" sz="3599" dirty="0">
                <a:latin typeface="Arial" panose="020B0604020202020204" pitchFamily="34" charset="0"/>
              </a:endParaRPr>
            </a:p>
          </p:txBody>
        </p:sp>
        <p:sp>
          <p:nvSpPr>
            <p:cNvPr id="100" name="Freeform 6">
              <a:extLst>
                <a:ext uri="{FF2B5EF4-FFF2-40B4-BE49-F238E27FC236}">
                  <a16:creationId xmlns:a16="http://schemas.microsoft.com/office/drawing/2014/main" id="{7A565156-2D14-4C7F-A902-B4B3F0617C57}"/>
                </a:ext>
              </a:extLst>
            </p:cNvPr>
            <p:cNvSpPr>
              <a:spLocks/>
            </p:cNvSpPr>
            <p:nvPr/>
          </p:nvSpPr>
          <p:spPr bwMode="auto">
            <a:xfrm>
              <a:off x="728269" y="2005424"/>
              <a:ext cx="2668627" cy="2074382"/>
            </a:xfrm>
            <a:custGeom>
              <a:avLst/>
              <a:gdLst>
                <a:gd name="T0" fmla="*/ 604 w 615"/>
                <a:gd name="T1" fmla="*/ 216 h 476"/>
                <a:gd name="T2" fmla="*/ 604 w 615"/>
                <a:gd name="T3" fmla="*/ 260 h 476"/>
                <a:gd name="T4" fmla="*/ 443 w 615"/>
                <a:gd name="T5" fmla="*/ 452 h 476"/>
                <a:gd name="T6" fmla="*/ 391 w 615"/>
                <a:gd name="T7" fmla="*/ 476 h 476"/>
                <a:gd name="T8" fmla="*/ 25 w 615"/>
                <a:gd name="T9" fmla="*/ 476 h 476"/>
                <a:gd name="T10" fmla="*/ 4 w 615"/>
                <a:gd name="T11" fmla="*/ 463 h 476"/>
                <a:gd name="T12" fmla="*/ 7 w 615"/>
                <a:gd name="T13" fmla="*/ 439 h 476"/>
                <a:gd name="T14" fmla="*/ 158 w 615"/>
                <a:gd name="T15" fmla="*/ 260 h 476"/>
                <a:gd name="T16" fmla="*/ 158 w 615"/>
                <a:gd name="T17" fmla="*/ 216 h 476"/>
                <a:gd name="T18" fmla="*/ 7 w 615"/>
                <a:gd name="T19" fmla="*/ 37 h 476"/>
                <a:gd name="T20" fmla="*/ 4 w 615"/>
                <a:gd name="T21" fmla="*/ 13 h 476"/>
                <a:gd name="T22" fmla="*/ 25 w 615"/>
                <a:gd name="T23" fmla="*/ 0 h 476"/>
                <a:gd name="T24" fmla="*/ 391 w 615"/>
                <a:gd name="T25" fmla="*/ 0 h 476"/>
                <a:gd name="T26" fmla="*/ 443 w 615"/>
                <a:gd name="T27" fmla="*/ 24 h 476"/>
                <a:gd name="T28" fmla="*/ 604 w 615"/>
                <a:gd name="T29" fmla="*/ 216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5" h="476">
                  <a:moveTo>
                    <a:pt x="604" y="216"/>
                  </a:moveTo>
                  <a:cubicBezTo>
                    <a:pt x="615" y="229"/>
                    <a:pt x="615" y="247"/>
                    <a:pt x="604" y="260"/>
                  </a:cubicBezTo>
                  <a:cubicBezTo>
                    <a:pt x="443" y="452"/>
                    <a:pt x="443" y="452"/>
                    <a:pt x="443" y="452"/>
                  </a:cubicBezTo>
                  <a:cubicBezTo>
                    <a:pt x="430" y="467"/>
                    <a:pt x="411" y="476"/>
                    <a:pt x="391" y="476"/>
                  </a:cubicBezTo>
                  <a:cubicBezTo>
                    <a:pt x="25" y="476"/>
                    <a:pt x="25" y="476"/>
                    <a:pt x="25" y="476"/>
                  </a:cubicBezTo>
                  <a:cubicBezTo>
                    <a:pt x="16" y="476"/>
                    <a:pt x="8" y="471"/>
                    <a:pt x="4" y="463"/>
                  </a:cubicBezTo>
                  <a:cubicBezTo>
                    <a:pt x="0" y="455"/>
                    <a:pt x="2" y="445"/>
                    <a:pt x="7" y="439"/>
                  </a:cubicBezTo>
                  <a:cubicBezTo>
                    <a:pt x="158" y="260"/>
                    <a:pt x="158" y="260"/>
                    <a:pt x="158" y="260"/>
                  </a:cubicBezTo>
                  <a:cubicBezTo>
                    <a:pt x="168" y="247"/>
                    <a:pt x="168" y="229"/>
                    <a:pt x="158" y="216"/>
                  </a:cubicBezTo>
                  <a:cubicBezTo>
                    <a:pt x="7" y="37"/>
                    <a:pt x="7" y="37"/>
                    <a:pt x="7" y="37"/>
                  </a:cubicBezTo>
                  <a:cubicBezTo>
                    <a:pt x="2" y="30"/>
                    <a:pt x="0" y="21"/>
                    <a:pt x="4" y="13"/>
                  </a:cubicBezTo>
                  <a:cubicBezTo>
                    <a:pt x="8" y="5"/>
                    <a:pt x="16" y="0"/>
                    <a:pt x="25" y="0"/>
                  </a:cubicBezTo>
                  <a:cubicBezTo>
                    <a:pt x="391" y="0"/>
                    <a:pt x="391" y="0"/>
                    <a:pt x="391" y="0"/>
                  </a:cubicBezTo>
                  <a:cubicBezTo>
                    <a:pt x="411" y="0"/>
                    <a:pt x="430" y="9"/>
                    <a:pt x="443" y="24"/>
                  </a:cubicBezTo>
                  <a:lnTo>
                    <a:pt x="604" y="216"/>
                  </a:lnTo>
                  <a:close/>
                </a:path>
              </a:pathLst>
            </a:custGeom>
            <a:solidFill>
              <a:schemeClr val="accent5">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a:lnSpc>
                  <a:spcPct val="110000"/>
                </a:lnSpc>
              </a:pPr>
              <a:endParaRPr lang="en-US" sz="3599" dirty="0">
                <a:latin typeface="Arial" panose="020B0604020202020204" pitchFamily="34" charset="0"/>
              </a:endParaRPr>
            </a:p>
          </p:txBody>
        </p:sp>
      </p:grpSp>
      <p:cxnSp>
        <p:nvCxnSpPr>
          <p:cNvPr id="105" name="Straight Connector 104">
            <a:extLst>
              <a:ext uri="{FF2B5EF4-FFF2-40B4-BE49-F238E27FC236}">
                <a16:creationId xmlns:a16="http://schemas.microsoft.com/office/drawing/2014/main" id="{6EF2D344-BDA2-493F-95AA-62272F670526}"/>
              </a:ext>
            </a:extLst>
          </p:cNvPr>
          <p:cNvCxnSpPr>
            <a:cxnSpLocks/>
          </p:cNvCxnSpPr>
          <p:nvPr/>
        </p:nvCxnSpPr>
        <p:spPr>
          <a:xfrm flipH="1">
            <a:off x="6867525" y="2037742"/>
            <a:ext cx="4775288" cy="0"/>
          </a:xfrm>
          <a:prstGeom prst="line">
            <a:avLst/>
          </a:prstGeom>
          <a:ln w="38100">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CB2EF252-2B87-4209-962A-7EC6F53DB991}"/>
              </a:ext>
            </a:extLst>
          </p:cNvPr>
          <p:cNvCxnSpPr>
            <a:cxnSpLocks/>
          </p:cNvCxnSpPr>
          <p:nvPr/>
        </p:nvCxnSpPr>
        <p:spPr>
          <a:xfrm flipH="1">
            <a:off x="6870095" y="3429000"/>
            <a:ext cx="4728008" cy="0"/>
          </a:xfrm>
          <a:prstGeom prst="line">
            <a:avLst/>
          </a:prstGeom>
          <a:ln w="38100">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B3DE5A93-AF12-4C67-AE58-F2B94E9A3B25}"/>
              </a:ext>
            </a:extLst>
          </p:cNvPr>
          <p:cNvCxnSpPr>
            <a:cxnSpLocks/>
          </p:cNvCxnSpPr>
          <p:nvPr/>
        </p:nvCxnSpPr>
        <p:spPr>
          <a:xfrm flipH="1">
            <a:off x="6860427" y="4771916"/>
            <a:ext cx="4728008" cy="0"/>
          </a:xfrm>
          <a:prstGeom prst="line">
            <a:avLst/>
          </a:prstGeom>
          <a:ln w="38100">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B58247DD-2990-4E29-941A-C7E4A586AB2A}"/>
              </a:ext>
            </a:extLst>
          </p:cNvPr>
          <p:cNvSpPr txBox="1"/>
          <p:nvPr/>
        </p:nvSpPr>
        <p:spPr>
          <a:xfrm>
            <a:off x="6916675" y="3495666"/>
            <a:ext cx="4634848" cy="738664"/>
          </a:xfrm>
          <a:prstGeom prst="rect">
            <a:avLst/>
          </a:prstGeom>
          <a:noFill/>
        </p:spPr>
        <p:txBody>
          <a:bodyPr wrap="square">
            <a:spAutoFit/>
          </a:bodyPr>
          <a:lstStyle/>
          <a:p>
            <a:pPr algn="ctr"/>
            <a:r>
              <a:rPr lang="en-GB" sz="1400" dirty="0">
                <a:solidFill>
                  <a:schemeClr val="tx1"/>
                </a:solidFill>
              </a:rPr>
              <a:t>This job aid provides an assessment of </a:t>
            </a:r>
            <a:r>
              <a:rPr lang="en-GB" sz="1400" dirty="0"/>
              <a:t>WFA </a:t>
            </a:r>
            <a:r>
              <a:rPr lang="en-GB" sz="1400" dirty="0">
                <a:solidFill>
                  <a:schemeClr val="tx1"/>
                </a:solidFill>
              </a:rPr>
              <a:t>compatibility for a specific work unit and an overview of compliance risks that vary by region and highlights key </a:t>
            </a:r>
            <a:r>
              <a:rPr lang="en-GB" sz="1400" dirty="0"/>
              <a:t>decisions for </a:t>
            </a:r>
            <a:r>
              <a:rPr lang="en-GB" sz="1400" dirty="0">
                <a:solidFill>
                  <a:schemeClr val="tx1"/>
                </a:solidFill>
              </a:rPr>
              <a:t>designing a WFA option</a:t>
            </a:r>
            <a:r>
              <a:rPr lang="en-GB" sz="1400" dirty="0"/>
              <a:t>.</a:t>
            </a:r>
            <a:endParaRPr lang="en-GB" sz="1400" dirty="0">
              <a:solidFill>
                <a:schemeClr val="tx1"/>
              </a:solidFill>
            </a:endParaRPr>
          </a:p>
        </p:txBody>
      </p:sp>
      <p:grpSp>
        <p:nvGrpSpPr>
          <p:cNvPr id="109" name="Group 108">
            <a:extLst>
              <a:ext uri="{FF2B5EF4-FFF2-40B4-BE49-F238E27FC236}">
                <a16:creationId xmlns:a16="http://schemas.microsoft.com/office/drawing/2014/main" id="{4F3AC583-EA63-4D96-AAEE-69891DD0D55B}"/>
              </a:ext>
            </a:extLst>
          </p:cNvPr>
          <p:cNvGrpSpPr/>
          <p:nvPr/>
        </p:nvGrpSpPr>
        <p:grpSpPr>
          <a:xfrm rot="5400000">
            <a:off x="6063896" y="4603122"/>
            <a:ext cx="780902" cy="826356"/>
            <a:chOff x="728269" y="2005424"/>
            <a:chExt cx="2668627" cy="2222944"/>
          </a:xfrm>
        </p:grpSpPr>
        <p:sp>
          <p:nvSpPr>
            <p:cNvPr id="110" name="Freeform 5">
              <a:extLst>
                <a:ext uri="{FF2B5EF4-FFF2-40B4-BE49-F238E27FC236}">
                  <a16:creationId xmlns:a16="http://schemas.microsoft.com/office/drawing/2014/main" id="{8A45D4F1-4FC2-4E61-A3BC-D6D2E4777568}"/>
                </a:ext>
              </a:extLst>
            </p:cNvPr>
            <p:cNvSpPr>
              <a:spLocks/>
            </p:cNvSpPr>
            <p:nvPr/>
          </p:nvSpPr>
          <p:spPr bwMode="auto">
            <a:xfrm>
              <a:off x="739273" y="2100798"/>
              <a:ext cx="2646618" cy="2127570"/>
            </a:xfrm>
            <a:custGeom>
              <a:avLst/>
              <a:gdLst>
                <a:gd name="T0" fmla="*/ 610 w 610"/>
                <a:gd name="T1" fmla="*/ 216 h 488"/>
                <a:gd name="T2" fmla="*/ 592 w 610"/>
                <a:gd name="T3" fmla="*/ 216 h 488"/>
                <a:gd name="T4" fmla="*/ 441 w 610"/>
                <a:gd name="T5" fmla="*/ 36 h 488"/>
                <a:gd name="T6" fmla="*/ 389 w 610"/>
                <a:gd name="T7" fmla="*/ 12 h 488"/>
                <a:gd name="T8" fmla="*/ 42 w 610"/>
                <a:gd name="T9" fmla="*/ 12 h 488"/>
                <a:gd name="T10" fmla="*/ 42 w 610"/>
                <a:gd name="T11" fmla="*/ 0 h 488"/>
                <a:gd name="T12" fmla="*/ 0 w 610"/>
                <a:gd name="T13" fmla="*/ 0 h 488"/>
                <a:gd name="T14" fmla="*/ 0 w 610"/>
                <a:gd name="T15" fmla="*/ 34 h 488"/>
                <a:gd name="T16" fmla="*/ 0 w 610"/>
                <a:gd name="T17" fmla="*/ 34 h 488"/>
                <a:gd name="T18" fmla="*/ 5 w 610"/>
                <a:gd name="T19" fmla="*/ 49 h 488"/>
                <a:gd name="T20" fmla="*/ 156 w 610"/>
                <a:gd name="T21" fmla="*/ 228 h 488"/>
                <a:gd name="T22" fmla="*/ 156 w 610"/>
                <a:gd name="T23" fmla="*/ 272 h 488"/>
                <a:gd name="T24" fmla="*/ 22 w 610"/>
                <a:gd name="T25" fmla="*/ 431 h 488"/>
                <a:gd name="T26" fmla="*/ 0 w 610"/>
                <a:gd name="T27" fmla="*/ 431 h 488"/>
                <a:gd name="T28" fmla="*/ 0 w 610"/>
                <a:gd name="T29" fmla="*/ 465 h 488"/>
                <a:gd name="T30" fmla="*/ 0 w 610"/>
                <a:gd name="T31" fmla="*/ 465 h 488"/>
                <a:gd name="T32" fmla="*/ 2 w 610"/>
                <a:gd name="T33" fmla="*/ 475 h 488"/>
                <a:gd name="T34" fmla="*/ 23 w 610"/>
                <a:gd name="T35" fmla="*/ 488 h 488"/>
                <a:gd name="T36" fmla="*/ 389 w 610"/>
                <a:gd name="T37" fmla="*/ 488 h 488"/>
                <a:gd name="T38" fmla="*/ 441 w 610"/>
                <a:gd name="T39" fmla="*/ 464 h 488"/>
                <a:gd name="T40" fmla="*/ 602 w 610"/>
                <a:gd name="T41" fmla="*/ 272 h 488"/>
                <a:gd name="T42" fmla="*/ 610 w 610"/>
                <a:gd name="T43" fmla="*/ 250 h 488"/>
                <a:gd name="T44" fmla="*/ 610 w 610"/>
                <a:gd name="T45" fmla="*/ 250 h 488"/>
                <a:gd name="T46" fmla="*/ 610 w 610"/>
                <a:gd name="T47" fmla="*/ 216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10" h="488">
                  <a:moveTo>
                    <a:pt x="610" y="216"/>
                  </a:moveTo>
                  <a:cubicBezTo>
                    <a:pt x="592" y="216"/>
                    <a:pt x="592" y="216"/>
                    <a:pt x="592" y="216"/>
                  </a:cubicBezTo>
                  <a:cubicBezTo>
                    <a:pt x="441" y="36"/>
                    <a:pt x="441" y="36"/>
                    <a:pt x="441" y="36"/>
                  </a:cubicBezTo>
                  <a:cubicBezTo>
                    <a:pt x="428" y="21"/>
                    <a:pt x="409" y="12"/>
                    <a:pt x="389" y="12"/>
                  </a:cubicBezTo>
                  <a:cubicBezTo>
                    <a:pt x="42" y="12"/>
                    <a:pt x="42" y="12"/>
                    <a:pt x="42" y="12"/>
                  </a:cubicBezTo>
                  <a:cubicBezTo>
                    <a:pt x="42" y="0"/>
                    <a:pt x="42" y="0"/>
                    <a:pt x="42" y="0"/>
                  </a:cubicBezTo>
                  <a:cubicBezTo>
                    <a:pt x="0" y="0"/>
                    <a:pt x="0" y="0"/>
                    <a:pt x="0" y="0"/>
                  </a:cubicBezTo>
                  <a:cubicBezTo>
                    <a:pt x="0" y="34"/>
                    <a:pt x="0" y="34"/>
                    <a:pt x="0" y="34"/>
                  </a:cubicBezTo>
                  <a:cubicBezTo>
                    <a:pt x="0" y="34"/>
                    <a:pt x="0" y="34"/>
                    <a:pt x="0" y="34"/>
                  </a:cubicBezTo>
                  <a:cubicBezTo>
                    <a:pt x="0" y="40"/>
                    <a:pt x="2" y="45"/>
                    <a:pt x="5" y="49"/>
                  </a:cubicBezTo>
                  <a:cubicBezTo>
                    <a:pt x="156" y="228"/>
                    <a:pt x="156" y="228"/>
                    <a:pt x="156" y="228"/>
                  </a:cubicBezTo>
                  <a:cubicBezTo>
                    <a:pt x="166" y="241"/>
                    <a:pt x="166" y="259"/>
                    <a:pt x="156" y="272"/>
                  </a:cubicBezTo>
                  <a:cubicBezTo>
                    <a:pt x="22" y="431"/>
                    <a:pt x="22" y="431"/>
                    <a:pt x="22" y="431"/>
                  </a:cubicBezTo>
                  <a:cubicBezTo>
                    <a:pt x="0" y="431"/>
                    <a:pt x="0" y="431"/>
                    <a:pt x="0" y="431"/>
                  </a:cubicBezTo>
                  <a:cubicBezTo>
                    <a:pt x="0" y="465"/>
                    <a:pt x="0" y="465"/>
                    <a:pt x="0" y="465"/>
                  </a:cubicBezTo>
                  <a:cubicBezTo>
                    <a:pt x="0" y="465"/>
                    <a:pt x="0" y="465"/>
                    <a:pt x="0" y="465"/>
                  </a:cubicBezTo>
                  <a:cubicBezTo>
                    <a:pt x="0" y="469"/>
                    <a:pt x="1" y="472"/>
                    <a:pt x="2" y="475"/>
                  </a:cubicBezTo>
                  <a:cubicBezTo>
                    <a:pt x="6" y="483"/>
                    <a:pt x="14" y="488"/>
                    <a:pt x="23" y="488"/>
                  </a:cubicBezTo>
                  <a:cubicBezTo>
                    <a:pt x="389" y="488"/>
                    <a:pt x="389" y="488"/>
                    <a:pt x="389" y="488"/>
                  </a:cubicBezTo>
                  <a:cubicBezTo>
                    <a:pt x="409" y="488"/>
                    <a:pt x="428" y="479"/>
                    <a:pt x="441" y="464"/>
                  </a:cubicBezTo>
                  <a:cubicBezTo>
                    <a:pt x="602" y="272"/>
                    <a:pt x="602" y="272"/>
                    <a:pt x="602" y="272"/>
                  </a:cubicBezTo>
                  <a:cubicBezTo>
                    <a:pt x="607" y="265"/>
                    <a:pt x="610" y="258"/>
                    <a:pt x="610" y="250"/>
                  </a:cubicBezTo>
                  <a:cubicBezTo>
                    <a:pt x="610" y="250"/>
                    <a:pt x="610" y="250"/>
                    <a:pt x="610" y="250"/>
                  </a:cubicBezTo>
                  <a:lnTo>
                    <a:pt x="610" y="216"/>
                  </a:lnTo>
                  <a:close/>
                </a:path>
              </a:pathLst>
            </a:custGeom>
            <a:solidFill>
              <a:schemeClr val="tx2">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a:lnSpc>
                  <a:spcPct val="110000"/>
                </a:lnSpc>
              </a:pPr>
              <a:endParaRPr lang="en-US" sz="3599" dirty="0">
                <a:latin typeface="Arial" panose="020B0604020202020204" pitchFamily="34" charset="0"/>
              </a:endParaRPr>
            </a:p>
          </p:txBody>
        </p:sp>
        <p:sp>
          <p:nvSpPr>
            <p:cNvPr id="111" name="Freeform 6">
              <a:extLst>
                <a:ext uri="{FF2B5EF4-FFF2-40B4-BE49-F238E27FC236}">
                  <a16:creationId xmlns:a16="http://schemas.microsoft.com/office/drawing/2014/main" id="{5F43C3D9-5DFF-4CEB-906F-2705FD51330A}"/>
                </a:ext>
              </a:extLst>
            </p:cNvPr>
            <p:cNvSpPr>
              <a:spLocks/>
            </p:cNvSpPr>
            <p:nvPr/>
          </p:nvSpPr>
          <p:spPr bwMode="auto">
            <a:xfrm>
              <a:off x="728269" y="2005424"/>
              <a:ext cx="2668627" cy="2074382"/>
            </a:xfrm>
            <a:custGeom>
              <a:avLst/>
              <a:gdLst>
                <a:gd name="T0" fmla="*/ 604 w 615"/>
                <a:gd name="T1" fmla="*/ 216 h 476"/>
                <a:gd name="T2" fmla="*/ 604 w 615"/>
                <a:gd name="T3" fmla="*/ 260 h 476"/>
                <a:gd name="T4" fmla="*/ 443 w 615"/>
                <a:gd name="T5" fmla="*/ 452 h 476"/>
                <a:gd name="T6" fmla="*/ 391 w 615"/>
                <a:gd name="T7" fmla="*/ 476 h 476"/>
                <a:gd name="T8" fmla="*/ 25 w 615"/>
                <a:gd name="T9" fmla="*/ 476 h 476"/>
                <a:gd name="T10" fmla="*/ 4 w 615"/>
                <a:gd name="T11" fmla="*/ 463 h 476"/>
                <a:gd name="T12" fmla="*/ 7 w 615"/>
                <a:gd name="T13" fmla="*/ 439 h 476"/>
                <a:gd name="T14" fmla="*/ 158 w 615"/>
                <a:gd name="T15" fmla="*/ 260 h 476"/>
                <a:gd name="T16" fmla="*/ 158 w 615"/>
                <a:gd name="T17" fmla="*/ 216 h 476"/>
                <a:gd name="T18" fmla="*/ 7 w 615"/>
                <a:gd name="T19" fmla="*/ 37 h 476"/>
                <a:gd name="T20" fmla="*/ 4 w 615"/>
                <a:gd name="T21" fmla="*/ 13 h 476"/>
                <a:gd name="T22" fmla="*/ 25 w 615"/>
                <a:gd name="T23" fmla="*/ 0 h 476"/>
                <a:gd name="T24" fmla="*/ 391 w 615"/>
                <a:gd name="T25" fmla="*/ 0 h 476"/>
                <a:gd name="T26" fmla="*/ 443 w 615"/>
                <a:gd name="T27" fmla="*/ 24 h 476"/>
                <a:gd name="T28" fmla="*/ 604 w 615"/>
                <a:gd name="T29" fmla="*/ 216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5" h="476">
                  <a:moveTo>
                    <a:pt x="604" y="216"/>
                  </a:moveTo>
                  <a:cubicBezTo>
                    <a:pt x="615" y="229"/>
                    <a:pt x="615" y="247"/>
                    <a:pt x="604" y="260"/>
                  </a:cubicBezTo>
                  <a:cubicBezTo>
                    <a:pt x="443" y="452"/>
                    <a:pt x="443" y="452"/>
                    <a:pt x="443" y="452"/>
                  </a:cubicBezTo>
                  <a:cubicBezTo>
                    <a:pt x="430" y="467"/>
                    <a:pt x="411" y="476"/>
                    <a:pt x="391" y="476"/>
                  </a:cubicBezTo>
                  <a:cubicBezTo>
                    <a:pt x="25" y="476"/>
                    <a:pt x="25" y="476"/>
                    <a:pt x="25" y="476"/>
                  </a:cubicBezTo>
                  <a:cubicBezTo>
                    <a:pt x="16" y="476"/>
                    <a:pt x="8" y="471"/>
                    <a:pt x="4" y="463"/>
                  </a:cubicBezTo>
                  <a:cubicBezTo>
                    <a:pt x="0" y="455"/>
                    <a:pt x="2" y="445"/>
                    <a:pt x="7" y="439"/>
                  </a:cubicBezTo>
                  <a:cubicBezTo>
                    <a:pt x="158" y="260"/>
                    <a:pt x="158" y="260"/>
                    <a:pt x="158" y="260"/>
                  </a:cubicBezTo>
                  <a:cubicBezTo>
                    <a:pt x="168" y="247"/>
                    <a:pt x="168" y="229"/>
                    <a:pt x="158" y="216"/>
                  </a:cubicBezTo>
                  <a:cubicBezTo>
                    <a:pt x="7" y="37"/>
                    <a:pt x="7" y="37"/>
                    <a:pt x="7" y="37"/>
                  </a:cubicBezTo>
                  <a:cubicBezTo>
                    <a:pt x="2" y="30"/>
                    <a:pt x="0" y="21"/>
                    <a:pt x="4" y="13"/>
                  </a:cubicBezTo>
                  <a:cubicBezTo>
                    <a:pt x="8" y="5"/>
                    <a:pt x="16" y="0"/>
                    <a:pt x="25" y="0"/>
                  </a:cubicBezTo>
                  <a:cubicBezTo>
                    <a:pt x="391" y="0"/>
                    <a:pt x="391" y="0"/>
                    <a:pt x="391" y="0"/>
                  </a:cubicBezTo>
                  <a:cubicBezTo>
                    <a:pt x="411" y="0"/>
                    <a:pt x="430" y="9"/>
                    <a:pt x="443" y="24"/>
                  </a:cubicBezTo>
                  <a:lnTo>
                    <a:pt x="604" y="216"/>
                  </a:lnTo>
                  <a:close/>
                </a:path>
              </a:pathLst>
            </a:custGeom>
            <a:solidFill>
              <a:schemeClr val="tx2">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a:lnSpc>
                  <a:spcPct val="110000"/>
                </a:lnSpc>
              </a:pPr>
              <a:endParaRPr lang="en-US" sz="3599" dirty="0">
                <a:latin typeface="Arial" panose="020B0604020202020204" pitchFamily="34" charset="0"/>
              </a:endParaRPr>
            </a:p>
          </p:txBody>
        </p:sp>
      </p:grpSp>
      <p:grpSp>
        <p:nvGrpSpPr>
          <p:cNvPr id="112" name="Group 111">
            <a:extLst>
              <a:ext uri="{FF2B5EF4-FFF2-40B4-BE49-F238E27FC236}">
                <a16:creationId xmlns:a16="http://schemas.microsoft.com/office/drawing/2014/main" id="{7A2F9830-6AB2-4CD3-913B-51EA82655302}"/>
              </a:ext>
            </a:extLst>
          </p:cNvPr>
          <p:cNvGrpSpPr/>
          <p:nvPr/>
        </p:nvGrpSpPr>
        <p:grpSpPr>
          <a:xfrm rot="5400000">
            <a:off x="6062550" y="1837386"/>
            <a:ext cx="780902" cy="826356"/>
            <a:chOff x="728269" y="2005425"/>
            <a:chExt cx="2668626" cy="2222943"/>
          </a:xfrm>
        </p:grpSpPr>
        <p:sp>
          <p:nvSpPr>
            <p:cNvPr id="113" name="Freeform 5">
              <a:extLst>
                <a:ext uri="{FF2B5EF4-FFF2-40B4-BE49-F238E27FC236}">
                  <a16:creationId xmlns:a16="http://schemas.microsoft.com/office/drawing/2014/main" id="{28C60891-7AAB-4B58-A77A-C415042030B7}"/>
                </a:ext>
              </a:extLst>
            </p:cNvPr>
            <p:cNvSpPr>
              <a:spLocks/>
            </p:cNvSpPr>
            <p:nvPr/>
          </p:nvSpPr>
          <p:spPr bwMode="auto">
            <a:xfrm>
              <a:off x="739273" y="2100798"/>
              <a:ext cx="2646618" cy="2127570"/>
            </a:xfrm>
            <a:custGeom>
              <a:avLst/>
              <a:gdLst>
                <a:gd name="T0" fmla="*/ 610 w 610"/>
                <a:gd name="T1" fmla="*/ 216 h 488"/>
                <a:gd name="T2" fmla="*/ 592 w 610"/>
                <a:gd name="T3" fmla="*/ 216 h 488"/>
                <a:gd name="T4" fmla="*/ 441 w 610"/>
                <a:gd name="T5" fmla="*/ 36 h 488"/>
                <a:gd name="T6" fmla="*/ 389 w 610"/>
                <a:gd name="T7" fmla="*/ 12 h 488"/>
                <a:gd name="T8" fmla="*/ 42 w 610"/>
                <a:gd name="T9" fmla="*/ 12 h 488"/>
                <a:gd name="T10" fmla="*/ 42 w 610"/>
                <a:gd name="T11" fmla="*/ 0 h 488"/>
                <a:gd name="T12" fmla="*/ 0 w 610"/>
                <a:gd name="T13" fmla="*/ 0 h 488"/>
                <a:gd name="T14" fmla="*/ 0 w 610"/>
                <a:gd name="T15" fmla="*/ 34 h 488"/>
                <a:gd name="T16" fmla="*/ 0 w 610"/>
                <a:gd name="T17" fmla="*/ 34 h 488"/>
                <a:gd name="T18" fmla="*/ 5 w 610"/>
                <a:gd name="T19" fmla="*/ 49 h 488"/>
                <a:gd name="T20" fmla="*/ 156 w 610"/>
                <a:gd name="T21" fmla="*/ 228 h 488"/>
                <a:gd name="T22" fmla="*/ 156 w 610"/>
                <a:gd name="T23" fmla="*/ 272 h 488"/>
                <a:gd name="T24" fmla="*/ 22 w 610"/>
                <a:gd name="T25" fmla="*/ 431 h 488"/>
                <a:gd name="T26" fmla="*/ 0 w 610"/>
                <a:gd name="T27" fmla="*/ 431 h 488"/>
                <a:gd name="T28" fmla="*/ 0 w 610"/>
                <a:gd name="T29" fmla="*/ 465 h 488"/>
                <a:gd name="T30" fmla="*/ 0 w 610"/>
                <a:gd name="T31" fmla="*/ 465 h 488"/>
                <a:gd name="T32" fmla="*/ 2 w 610"/>
                <a:gd name="T33" fmla="*/ 475 h 488"/>
                <a:gd name="T34" fmla="*/ 23 w 610"/>
                <a:gd name="T35" fmla="*/ 488 h 488"/>
                <a:gd name="T36" fmla="*/ 389 w 610"/>
                <a:gd name="T37" fmla="*/ 488 h 488"/>
                <a:gd name="T38" fmla="*/ 441 w 610"/>
                <a:gd name="T39" fmla="*/ 464 h 488"/>
                <a:gd name="T40" fmla="*/ 602 w 610"/>
                <a:gd name="T41" fmla="*/ 272 h 488"/>
                <a:gd name="T42" fmla="*/ 610 w 610"/>
                <a:gd name="T43" fmla="*/ 250 h 488"/>
                <a:gd name="T44" fmla="*/ 610 w 610"/>
                <a:gd name="T45" fmla="*/ 250 h 488"/>
                <a:gd name="T46" fmla="*/ 610 w 610"/>
                <a:gd name="T47" fmla="*/ 216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10" h="488">
                  <a:moveTo>
                    <a:pt x="610" y="216"/>
                  </a:moveTo>
                  <a:cubicBezTo>
                    <a:pt x="592" y="216"/>
                    <a:pt x="592" y="216"/>
                    <a:pt x="592" y="216"/>
                  </a:cubicBezTo>
                  <a:cubicBezTo>
                    <a:pt x="441" y="36"/>
                    <a:pt x="441" y="36"/>
                    <a:pt x="441" y="36"/>
                  </a:cubicBezTo>
                  <a:cubicBezTo>
                    <a:pt x="428" y="21"/>
                    <a:pt x="409" y="12"/>
                    <a:pt x="389" y="12"/>
                  </a:cubicBezTo>
                  <a:cubicBezTo>
                    <a:pt x="42" y="12"/>
                    <a:pt x="42" y="12"/>
                    <a:pt x="42" y="12"/>
                  </a:cubicBezTo>
                  <a:cubicBezTo>
                    <a:pt x="42" y="0"/>
                    <a:pt x="42" y="0"/>
                    <a:pt x="42" y="0"/>
                  </a:cubicBezTo>
                  <a:cubicBezTo>
                    <a:pt x="0" y="0"/>
                    <a:pt x="0" y="0"/>
                    <a:pt x="0" y="0"/>
                  </a:cubicBezTo>
                  <a:cubicBezTo>
                    <a:pt x="0" y="34"/>
                    <a:pt x="0" y="34"/>
                    <a:pt x="0" y="34"/>
                  </a:cubicBezTo>
                  <a:cubicBezTo>
                    <a:pt x="0" y="34"/>
                    <a:pt x="0" y="34"/>
                    <a:pt x="0" y="34"/>
                  </a:cubicBezTo>
                  <a:cubicBezTo>
                    <a:pt x="0" y="40"/>
                    <a:pt x="2" y="45"/>
                    <a:pt x="5" y="49"/>
                  </a:cubicBezTo>
                  <a:cubicBezTo>
                    <a:pt x="156" y="228"/>
                    <a:pt x="156" y="228"/>
                    <a:pt x="156" y="228"/>
                  </a:cubicBezTo>
                  <a:cubicBezTo>
                    <a:pt x="166" y="241"/>
                    <a:pt x="166" y="259"/>
                    <a:pt x="156" y="272"/>
                  </a:cubicBezTo>
                  <a:cubicBezTo>
                    <a:pt x="22" y="431"/>
                    <a:pt x="22" y="431"/>
                    <a:pt x="22" y="431"/>
                  </a:cubicBezTo>
                  <a:cubicBezTo>
                    <a:pt x="0" y="431"/>
                    <a:pt x="0" y="431"/>
                    <a:pt x="0" y="431"/>
                  </a:cubicBezTo>
                  <a:cubicBezTo>
                    <a:pt x="0" y="465"/>
                    <a:pt x="0" y="465"/>
                    <a:pt x="0" y="465"/>
                  </a:cubicBezTo>
                  <a:cubicBezTo>
                    <a:pt x="0" y="465"/>
                    <a:pt x="0" y="465"/>
                    <a:pt x="0" y="465"/>
                  </a:cubicBezTo>
                  <a:cubicBezTo>
                    <a:pt x="0" y="469"/>
                    <a:pt x="1" y="472"/>
                    <a:pt x="2" y="475"/>
                  </a:cubicBezTo>
                  <a:cubicBezTo>
                    <a:pt x="6" y="483"/>
                    <a:pt x="14" y="488"/>
                    <a:pt x="23" y="488"/>
                  </a:cubicBezTo>
                  <a:cubicBezTo>
                    <a:pt x="389" y="488"/>
                    <a:pt x="389" y="488"/>
                    <a:pt x="389" y="488"/>
                  </a:cubicBezTo>
                  <a:cubicBezTo>
                    <a:pt x="409" y="488"/>
                    <a:pt x="428" y="479"/>
                    <a:pt x="441" y="464"/>
                  </a:cubicBezTo>
                  <a:cubicBezTo>
                    <a:pt x="602" y="272"/>
                    <a:pt x="602" y="272"/>
                    <a:pt x="602" y="272"/>
                  </a:cubicBezTo>
                  <a:cubicBezTo>
                    <a:pt x="607" y="265"/>
                    <a:pt x="610" y="258"/>
                    <a:pt x="610" y="250"/>
                  </a:cubicBezTo>
                  <a:cubicBezTo>
                    <a:pt x="610" y="250"/>
                    <a:pt x="610" y="250"/>
                    <a:pt x="610" y="250"/>
                  </a:cubicBezTo>
                  <a:lnTo>
                    <a:pt x="610" y="216"/>
                  </a:lnTo>
                  <a:close/>
                </a:path>
              </a:pathLst>
            </a:custGeom>
            <a:solidFill>
              <a:schemeClr val="tx2">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a:lnSpc>
                  <a:spcPct val="110000"/>
                </a:lnSpc>
              </a:pPr>
              <a:endParaRPr lang="en-US" sz="3599" dirty="0">
                <a:latin typeface="Arial" panose="020B0604020202020204" pitchFamily="34" charset="0"/>
              </a:endParaRPr>
            </a:p>
          </p:txBody>
        </p:sp>
        <p:sp>
          <p:nvSpPr>
            <p:cNvPr id="114" name="Freeform 6">
              <a:extLst>
                <a:ext uri="{FF2B5EF4-FFF2-40B4-BE49-F238E27FC236}">
                  <a16:creationId xmlns:a16="http://schemas.microsoft.com/office/drawing/2014/main" id="{B5BDAAE8-CBFE-4F50-9CC3-D3976AABE7A2}"/>
                </a:ext>
              </a:extLst>
            </p:cNvPr>
            <p:cNvSpPr>
              <a:spLocks/>
            </p:cNvSpPr>
            <p:nvPr/>
          </p:nvSpPr>
          <p:spPr bwMode="auto">
            <a:xfrm>
              <a:off x="728269" y="2005425"/>
              <a:ext cx="2668626" cy="2074382"/>
            </a:xfrm>
            <a:custGeom>
              <a:avLst/>
              <a:gdLst>
                <a:gd name="T0" fmla="*/ 604 w 615"/>
                <a:gd name="T1" fmla="*/ 216 h 476"/>
                <a:gd name="T2" fmla="*/ 604 w 615"/>
                <a:gd name="T3" fmla="*/ 260 h 476"/>
                <a:gd name="T4" fmla="*/ 443 w 615"/>
                <a:gd name="T5" fmla="*/ 452 h 476"/>
                <a:gd name="T6" fmla="*/ 391 w 615"/>
                <a:gd name="T7" fmla="*/ 476 h 476"/>
                <a:gd name="T8" fmla="*/ 25 w 615"/>
                <a:gd name="T9" fmla="*/ 476 h 476"/>
                <a:gd name="T10" fmla="*/ 4 w 615"/>
                <a:gd name="T11" fmla="*/ 463 h 476"/>
                <a:gd name="T12" fmla="*/ 7 w 615"/>
                <a:gd name="T13" fmla="*/ 439 h 476"/>
                <a:gd name="T14" fmla="*/ 158 w 615"/>
                <a:gd name="T15" fmla="*/ 260 h 476"/>
                <a:gd name="T16" fmla="*/ 158 w 615"/>
                <a:gd name="T17" fmla="*/ 216 h 476"/>
                <a:gd name="T18" fmla="*/ 7 w 615"/>
                <a:gd name="T19" fmla="*/ 37 h 476"/>
                <a:gd name="T20" fmla="*/ 4 w 615"/>
                <a:gd name="T21" fmla="*/ 13 h 476"/>
                <a:gd name="T22" fmla="*/ 25 w 615"/>
                <a:gd name="T23" fmla="*/ 0 h 476"/>
                <a:gd name="T24" fmla="*/ 391 w 615"/>
                <a:gd name="T25" fmla="*/ 0 h 476"/>
                <a:gd name="T26" fmla="*/ 443 w 615"/>
                <a:gd name="T27" fmla="*/ 24 h 476"/>
                <a:gd name="T28" fmla="*/ 604 w 615"/>
                <a:gd name="T29" fmla="*/ 216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5" h="476">
                  <a:moveTo>
                    <a:pt x="604" y="216"/>
                  </a:moveTo>
                  <a:cubicBezTo>
                    <a:pt x="615" y="229"/>
                    <a:pt x="615" y="247"/>
                    <a:pt x="604" y="260"/>
                  </a:cubicBezTo>
                  <a:cubicBezTo>
                    <a:pt x="443" y="452"/>
                    <a:pt x="443" y="452"/>
                    <a:pt x="443" y="452"/>
                  </a:cubicBezTo>
                  <a:cubicBezTo>
                    <a:pt x="430" y="467"/>
                    <a:pt x="411" y="476"/>
                    <a:pt x="391" y="476"/>
                  </a:cubicBezTo>
                  <a:cubicBezTo>
                    <a:pt x="25" y="476"/>
                    <a:pt x="25" y="476"/>
                    <a:pt x="25" y="476"/>
                  </a:cubicBezTo>
                  <a:cubicBezTo>
                    <a:pt x="16" y="476"/>
                    <a:pt x="8" y="471"/>
                    <a:pt x="4" y="463"/>
                  </a:cubicBezTo>
                  <a:cubicBezTo>
                    <a:pt x="0" y="455"/>
                    <a:pt x="2" y="445"/>
                    <a:pt x="7" y="439"/>
                  </a:cubicBezTo>
                  <a:cubicBezTo>
                    <a:pt x="158" y="260"/>
                    <a:pt x="158" y="260"/>
                    <a:pt x="158" y="260"/>
                  </a:cubicBezTo>
                  <a:cubicBezTo>
                    <a:pt x="168" y="247"/>
                    <a:pt x="168" y="229"/>
                    <a:pt x="158" y="216"/>
                  </a:cubicBezTo>
                  <a:cubicBezTo>
                    <a:pt x="7" y="37"/>
                    <a:pt x="7" y="37"/>
                    <a:pt x="7" y="37"/>
                  </a:cubicBezTo>
                  <a:cubicBezTo>
                    <a:pt x="2" y="30"/>
                    <a:pt x="0" y="21"/>
                    <a:pt x="4" y="13"/>
                  </a:cubicBezTo>
                  <a:cubicBezTo>
                    <a:pt x="8" y="5"/>
                    <a:pt x="16" y="0"/>
                    <a:pt x="25" y="0"/>
                  </a:cubicBezTo>
                  <a:cubicBezTo>
                    <a:pt x="391" y="0"/>
                    <a:pt x="391" y="0"/>
                    <a:pt x="391" y="0"/>
                  </a:cubicBezTo>
                  <a:cubicBezTo>
                    <a:pt x="411" y="0"/>
                    <a:pt x="430" y="9"/>
                    <a:pt x="443" y="24"/>
                  </a:cubicBezTo>
                  <a:lnTo>
                    <a:pt x="604" y="216"/>
                  </a:lnTo>
                  <a:close/>
                </a:path>
              </a:pathLst>
            </a:custGeom>
            <a:solidFill>
              <a:schemeClr val="bg2">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a:lnSpc>
                  <a:spcPct val="110000"/>
                </a:lnSpc>
              </a:pPr>
              <a:endParaRPr lang="en-US" sz="3599" dirty="0">
                <a:latin typeface="Arial" panose="020B0604020202020204" pitchFamily="34" charset="0"/>
              </a:endParaRPr>
            </a:p>
          </p:txBody>
        </p:sp>
      </p:grpSp>
      <p:pic>
        <p:nvPicPr>
          <p:cNvPr id="115" name="Graphic 114" descr="Marker with solid fill">
            <a:extLst>
              <a:ext uri="{FF2B5EF4-FFF2-40B4-BE49-F238E27FC236}">
                <a16:creationId xmlns:a16="http://schemas.microsoft.com/office/drawing/2014/main" id="{A0B24954-1D2F-42E2-8BE3-62A19EE73918}"/>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8147462" y="2938053"/>
            <a:ext cx="601795" cy="509997"/>
          </a:xfrm>
          <a:prstGeom prst="rect">
            <a:avLst/>
          </a:prstGeom>
        </p:spPr>
      </p:pic>
      <p:sp>
        <p:nvSpPr>
          <p:cNvPr id="116" name="TextBox 115">
            <a:extLst>
              <a:ext uri="{FF2B5EF4-FFF2-40B4-BE49-F238E27FC236}">
                <a16:creationId xmlns:a16="http://schemas.microsoft.com/office/drawing/2014/main" id="{0A0EC0CD-24F1-4516-AF9A-5B04A0D46417}"/>
              </a:ext>
            </a:extLst>
          </p:cNvPr>
          <p:cNvSpPr txBox="1"/>
          <p:nvPr/>
        </p:nvSpPr>
        <p:spPr>
          <a:xfrm>
            <a:off x="6332976" y="2085201"/>
            <a:ext cx="257175" cy="400110"/>
          </a:xfrm>
          <a:prstGeom prst="rect">
            <a:avLst/>
          </a:prstGeom>
        </p:spPr>
        <p:txBody>
          <a:bodyPr wrap="square" rtlCol="0">
            <a:spAutoFit/>
          </a:bodyPr>
          <a:lstStyle/>
          <a:p>
            <a:pPr algn="l"/>
            <a:r>
              <a:rPr lang="en-CA" sz="2000" b="0" dirty="0">
                <a:solidFill>
                  <a:schemeClr val="tx1">
                    <a:lumMod val="50000"/>
                    <a:lumOff val="50000"/>
                  </a:schemeClr>
                </a:solidFill>
                <a:latin typeface="+mj-lt"/>
              </a:rPr>
              <a:t>1</a:t>
            </a:r>
          </a:p>
        </p:txBody>
      </p:sp>
      <p:sp>
        <p:nvSpPr>
          <p:cNvPr id="117" name="TextBox 116">
            <a:extLst>
              <a:ext uri="{FF2B5EF4-FFF2-40B4-BE49-F238E27FC236}">
                <a16:creationId xmlns:a16="http://schemas.microsoft.com/office/drawing/2014/main" id="{078362C6-BACB-4654-BB31-427EA3850447}"/>
              </a:ext>
            </a:extLst>
          </p:cNvPr>
          <p:cNvSpPr txBox="1"/>
          <p:nvPr/>
        </p:nvSpPr>
        <p:spPr>
          <a:xfrm>
            <a:off x="6298813" y="3477564"/>
            <a:ext cx="272921" cy="400110"/>
          </a:xfrm>
          <a:prstGeom prst="rect">
            <a:avLst/>
          </a:prstGeom>
          <a:noFill/>
        </p:spPr>
        <p:txBody>
          <a:bodyPr wrap="square" rtlCol="0">
            <a:spAutoFit/>
          </a:bodyPr>
          <a:lstStyle/>
          <a:p>
            <a:pPr algn="l"/>
            <a:r>
              <a:rPr lang="en-CA" sz="2000" dirty="0">
                <a:solidFill>
                  <a:schemeClr val="accent5"/>
                </a:solidFill>
                <a:latin typeface="+mj-lt"/>
              </a:rPr>
              <a:t>2</a:t>
            </a:r>
            <a:endParaRPr lang="en-CA" sz="2000" b="0" dirty="0">
              <a:solidFill>
                <a:schemeClr val="accent5"/>
              </a:solidFill>
              <a:latin typeface="+mj-lt"/>
            </a:endParaRPr>
          </a:p>
        </p:txBody>
      </p:sp>
      <p:sp>
        <p:nvSpPr>
          <p:cNvPr id="118" name="TextBox 117">
            <a:extLst>
              <a:ext uri="{FF2B5EF4-FFF2-40B4-BE49-F238E27FC236}">
                <a16:creationId xmlns:a16="http://schemas.microsoft.com/office/drawing/2014/main" id="{E1F1078E-61AD-4B9E-BEEA-44E3D38AF6AA}"/>
              </a:ext>
            </a:extLst>
          </p:cNvPr>
          <p:cNvSpPr txBox="1"/>
          <p:nvPr/>
        </p:nvSpPr>
        <p:spPr>
          <a:xfrm>
            <a:off x="6332976" y="4878921"/>
            <a:ext cx="257175" cy="400110"/>
          </a:xfrm>
          <a:prstGeom prst="rect">
            <a:avLst/>
          </a:prstGeom>
        </p:spPr>
        <p:txBody>
          <a:bodyPr wrap="square" rtlCol="0">
            <a:spAutoFit/>
          </a:bodyPr>
          <a:lstStyle/>
          <a:p>
            <a:pPr algn="ctr"/>
            <a:r>
              <a:rPr lang="en-CA" sz="2000" b="0" dirty="0">
                <a:solidFill>
                  <a:schemeClr val="tx1">
                    <a:lumMod val="50000"/>
                    <a:lumOff val="50000"/>
                  </a:schemeClr>
                </a:solidFill>
                <a:latin typeface="+mj-lt"/>
              </a:rPr>
              <a:t>3</a:t>
            </a:r>
          </a:p>
        </p:txBody>
      </p:sp>
      <p:cxnSp>
        <p:nvCxnSpPr>
          <p:cNvPr id="120" name="Straight Connector 119">
            <a:extLst>
              <a:ext uri="{FF2B5EF4-FFF2-40B4-BE49-F238E27FC236}">
                <a16:creationId xmlns:a16="http://schemas.microsoft.com/office/drawing/2014/main" id="{84388023-8E76-4A36-B5A7-580428059717}"/>
              </a:ext>
            </a:extLst>
          </p:cNvPr>
          <p:cNvCxnSpPr>
            <a:cxnSpLocks/>
          </p:cNvCxnSpPr>
          <p:nvPr/>
        </p:nvCxnSpPr>
        <p:spPr>
          <a:xfrm flipH="1" flipV="1">
            <a:off x="6454499" y="2569898"/>
            <a:ext cx="1346" cy="799914"/>
          </a:xfrm>
          <a:prstGeom prst="line">
            <a:avLst/>
          </a:prstGeom>
          <a:ln w="38100">
            <a:solidFill>
              <a:schemeClr val="accent5">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DE3FF421-BE47-47DC-9611-ED71908C5717}"/>
              </a:ext>
            </a:extLst>
          </p:cNvPr>
          <p:cNvCxnSpPr>
            <a:cxnSpLocks/>
          </p:cNvCxnSpPr>
          <p:nvPr/>
        </p:nvCxnSpPr>
        <p:spPr>
          <a:xfrm flipH="1" flipV="1">
            <a:off x="6461563" y="3960756"/>
            <a:ext cx="1346" cy="799914"/>
          </a:xfrm>
          <a:prstGeom prst="line">
            <a:avLst/>
          </a:prstGeom>
          <a:ln w="38100">
            <a:solidFill>
              <a:schemeClr val="bg2"/>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0363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E4D2A-C737-478E-AAD1-8B2A2230205B}"/>
              </a:ext>
            </a:extLst>
          </p:cNvPr>
          <p:cNvSpPr>
            <a:spLocks noGrp="1"/>
          </p:cNvSpPr>
          <p:nvPr>
            <p:ph type="title"/>
          </p:nvPr>
        </p:nvSpPr>
        <p:spPr>
          <a:xfrm>
            <a:off x="354105" y="530021"/>
            <a:ext cx="11119027" cy="567259"/>
          </a:xfrm>
        </p:spPr>
        <p:txBody>
          <a:bodyPr/>
          <a:lstStyle/>
          <a:p>
            <a:r>
              <a:rPr lang="en-US" dirty="0"/>
              <a:t>Use the following sections to design the WFA option</a:t>
            </a:r>
            <a:endParaRPr lang="en-CA" dirty="0"/>
          </a:p>
        </p:txBody>
      </p:sp>
      <p:sp>
        <p:nvSpPr>
          <p:cNvPr id="3" name="Freeform 3">
            <a:extLst>
              <a:ext uri="{FF2B5EF4-FFF2-40B4-BE49-F238E27FC236}">
                <a16:creationId xmlns:a16="http://schemas.microsoft.com/office/drawing/2014/main" id="{27225A15-920F-4A28-AED9-4FB01139AB98}"/>
              </a:ext>
            </a:extLst>
          </p:cNvPr>
          <p:cNvSpPr>
            <a:spLocks noChangeArrowheads="1"/>
          </p:cNvSpPr>
          <p:nvPr/>
        </p:nvSpPr>
        <p:spPr bwMode="auto">
          <a:xfrm>
            <a:off x="794201" y="2511767"/>
            <a:ext cx="5972367" cy="1578894"/>
          </a:xfrm>
          <a:custGeom>
            <a:avLst/>
            <a:gdLst>
              <a:gd name="T0" fmla="*/ 8657 w 10050"/>
              <a:gd name="T1" fmla="*/ 0 h 2788"/>
              <a:gd name="T2" fmla="*/ 7263 w 10050"/>
              <a:gd name="T3" fmla="*/ 1394 h 2788"/>
              <a:gd name="T4" fmla="*/ 6917 w 10050"/>
              <a:gd name="T5" fmla="*/ 1740 h 2788"/>
              <a:gd name="T6" fmla="*/ 0 w 10050"/>
              <a:gd name="T7" fmla="*/ 1740 h 2788"/>
              <a:gd name="T8" fmla="*/ 0 w 10050"/>
              <a:gd name="T9" fmla="*/ 2086 h 2788"/>
              <a:gd name="T10" fmla="*/ 6917 w 10050"/>
              <a:gd name="T11" fmla="*/ 2086 h 2788"/>
              <a:gd name="T12" fmla="*/ 7609 w 10050"/>
              <a:gd name="T13" fmla="*/ 1394 h 2788"/>
              <a:gd name="T14" fmla="*/ 8657 w 10050"/>
              <a:gd name="T15" fmla="*/ 346 h 2788"/>
              <a:gd name="T16" fmla="*/ 9704 w 10050"/>
              <a:gd name="T17" fmla="*/ 1394 h 2788"/>
              <a:gd name="T18" fmla="*/ 8657 w 10050"/>
              <a:gd name="T19" fmla="*/ 2441 h 2788"/>
              <a:gd name="T20" fmla="*/ 8657 w 10050"/>
              <a:gd name="T21" fmla="*/ 2787 h 2788"/>
              <a:gd name="T22" fmla="*/ 10049 w 10050"/>
              <a:gd name="T23" fmla="*/ 1394 h 2788"/>
              <a:gd name="T24" fmla="*/ 8657 w 10050"/>
              <a:gd name="T25" fmla="*/ 0 h 2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050" h="2788">
                <a:moveTo>
                  <a:pt x="8657" y="0"/>
                </a:moveTo>
                <a:cubicBezTo>
                  <a:pt x="7888" y="0"/>
                  <a:pt x="7263" y="625"/>
                  <a:pt x="7263" y="1394"/>
                </a:cubicBezTo>
                <a:cubicBezTo>
                  <a:pt x="7263" y="1584"/>
                  <a:pt x="7108" y="1740"/>
                  <a:pt x="6917" y="1740"/>
                </a:cubicBezTo>
                <a:lnTo>
                  <a:pt x="0" y="1740"/>
                </a:lnTo>
                <a:lnTo>
                  <a:pt x="0" y="2086"/>
                </a:lnTo>
                <a:lnTo>
                  <a:pt x="6917" y="2086"/>
                </a:lnTo>
                <a:cubicBezTo>
                  <a:pt x="7299" y="2086"/>
                  <a:pt x="7609" y="1775"/>
                  <a:pt x="7609" y="1394"/>
                </a:cubicBezTo>
                <a:cubicBezTo>
                  <a:pt x="7609" y="816"/>
                  <a:pt x="8079" y="346"/>
                  <a:pt x="8657" y="346"/>
                </a:cubicBezTo>
                <a:cubicBezTo>
                  <a:pt x="9234" y="346"/>
                  <a:pt x="9704" y="816"/>
                  <a:pt x="9704" y="1394"/>
                </a:cubicBezTo>
                <a:cubicBezTo>
                  <a:pt x="9704" y="1971"/>
                  <a:pt x="9234" y="2441"/>
                  <a:pt x="8657" y="2441"/>
                </a:cubicBezTo>
                <a:lnTo>
                  <a:pt x="8657" y="2787"/>
                </a:lnTo>
                <a:cubicBezTo>
                  <a:pt x="9425" y="2787"/>
                  <a:pt x="10049" y="2162"/>
                  <a:pt x="10049" y="1394"/>
                </a:cubicBezTo>
                <a:cubicBezTo>
                  <a:pt x="10049" y="625"/>
                  <a:pt x="9425" y="0"/>
                  <a:pt x="8657" y="0"/>
                </a:cubicBezTo>
              </a:path>
            </a:pathLst>
          </a:custGeom>
          <a:solidFill>
            <a:schemeClr val="accent1"/>
          </a:solidFill>
          <a:ln>
            <a:noFill/>
          </a:ln>
          <a:effectLst/>
        </p:spPr>
        <p:txBody>
          <a:bodyPr wrap="none" anchor="ctr"/>
          <a:lstStyle/>
          <a:p>
            <a:endParaRPr lang="en-US" sz="900" dirty="0">
              <a:latin typeface="Arial" panose="020B0604020202020204" pitchFamily="34" charset="0"/>
            </a:endParaRPr>
          </a:p>
        </p:txBody>
      </p:sp>
      <p:sp>
        <p:nvSpPr>
          <p:cNvPr id="4" name="Subtitle 2">
            <a:extLst>
              <a:ext uri="{FF2B5EF4-FFF2-40B4-BE49-F238E27FC236}">
                <a16:creationId xmlns:a16="http://schemas.microsoft.com/office/drawing/2014/main" id="{D59C39E9-C889-4C69-BCC3-0A442B831E77}"/>
              </a:ext>
            </a:extLst>
          </p:cNvPr>
          <p:cNvSpPr txBox="1">
            <a:spLocks/>
          </p:cNvSpPr>
          <p:nvPr/>
        </p:nvSpPr>
        <p:spPr>
          <a:xfrm>
            <a:off x="739298" y="1836913"/>
            <a:ext cx="4463637" cy="1578894"/>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indent="-171450" algn="l">
              <a:lnSpc>
                <a:spcPts val="1750"/>
              </a:lnSpc>
              <a:buFont typeface="Arial" panose="020B0604020202020204" pitchFamily="34" charset="0"/>
              <a:buChar char="•"/>
            </a:pPr>
            <a:r>
              <a:rPr lang="en-US" sz="1600" dirty="0">
                <a:solidFill>
                  <a:schemeClr val="tx1"/>
                </a:solidFill>
                <a:latin typeface="+mn-lt"/>
                <a:ea typeface="Roboto Light" panose="02000000000000000000" pitchFamily="2" charset="0"/>
              </a:rPr>
              <a:t>Evaluate whether WFA is feasible for the organization.</a:t>
            </a:r>
          </a:p>
          <a:p>
            <a:pPr marL="171450" indent="-171450" algn="l">
              <a:lnSpc>
                <a:spcPts val="1750"/>
              </a:lnSpc>
              <a:buFont typeface="Arial" panose="020B0604020202020204" pitchFamily="34" charset="0"/>
              <a:buChar char="•"/>
            </a:pPr>
            <a:r>
              <a:rPr lang="en-CA" sz="1600" dirty="0">
                <a:solidFill>
                  <a:schemeClr val="tx1"/>
                </a:solidFill>
                <a:latin typeface="+mn-lt"/>
                <a:ea typeface="Roboto Light" panose="02000000000000000000" pitchFamily="2" charset="0"/>
              </a:rPr>
              <a:t>Gather information on the compliance risks associated with WFA.</a:t>
            </a:r>
          </a:p>
          <a:p>
            <a:pPr marL="171450" indent="-171450" algn="l">
              <a:lnSpc>
                <a:spcPts val="1750"/>
              </a:lnSpc>
              <a:buFont typeface="Arial" panose="020B0604020202020204" pitchFamily="34" charset="0"/>
              <a:buChar char="•"/>
            </a:pPr>
            <a:r>
              <a:rPr lang="en-US" sz="1600" dirty="0">
                <a:solidFill>
                  <a:schemeClr val="tx1"/>
                </a:solidFill>
                <a:latin typeface="+mn-lt"/>
                <a:ea typeface="Roboto Light" panose="02000000000000000000" pitchFamily="2" charset="0"/>
              </a:rPr>
              <a:t>Assess which work units or roles are a potential fit for WFA.</a:t>
            </a:r>
          </a:p>
          <a:p>
            <a:pPr marL="171450" indent="-171450" algn="l">
              <a:lnSpc>
                <a:spcPts val="1750"/>
              </a:lnSpc>
              <a:buFont typeface="Arial" panose="020B0604020202020204" pitchFamily="34" charset="0"/>
              <a:buChar char="•"/>
            </a:pPr>
            <a:r>
              <a:rPr lang="en-CA" sz="1600" dirty="0">
                <a:solidFill>
                  <a:schemeClr val="tx1"/>
                </a:solidFill>
                <a:latin typeface="+mn-lt"/>
                <a:ea typeface="Roboto Light" panose="02000000000000000000" pitchFamily="2" charset="0"/>
              </a:rPr>
              <a:t>Decide on whether WFA will be pursued.</a:t>
            </a:r>
            <a:endParaRPr lang="en-US" sz="1200" dirty="0">
              <a:solidFill>
                <a:schemeClr val="tx1"/>
              </a:solidFill>
              <a:latin typeface="+mn-lt"/>
              <a:ea typeface="Roboto Light" panose="02000000000000000000" pitchFamily="2" charset="0"/>
              <a:cs typeface="Mukta ExtraLight" panose="020B0000000000000000" pitchFamily="34" charset="77"/>
            </a:endParaRPr>
          </a:p>
        </p:txBody>
      </p:sp>
      <p:sp>
        <p:nvSpPr>
          <p:cNvPr id="5" name="TextBox 4">
            <a:extLst>
              <a:ext uri="{FF2B5EF4-FFF2-40B4-BE49-F238E27FC236}">
                <a16:creationId xmlns:a16="http://schemas.microsoft.com/office/drawing/2014/main" id="{BB095794-6FFB-4BC5-9DD3-5C3FEBEB830A}"/>
              </a:ext>
            </a:extLst>
          </p:cNvPr>
          <p:cNvSpPr txBox="1"/>
          <p:nvPr/>
        </p:nvSpPr>
        <p:spPr>
          <a:xfrm>
            <a:off x="651635" y="1383260"/>
            <a:ext cx="4708191" cy="369332"/>
          </a:xfrm>
          <a:prstGeom prst="rect">
            <a:avLst/>
          </a:prstGeom>
          <a:noFill/>
        </p:spPr>
        <p:txBody>
          <a:bodyPr wrap="square" rtlCol="0" anchor="b" anchorCtr="0">
            <a:spAutoFit/>
          </a:bodyPr>
          <a:lstStyle/>
          <a:p>
            <a:r>
              <a:rPr lang="en-US" sz="1800" b="1" dirty="0">
                <a:solidFill>
                  <a:schemeClr val="accent1"/>
                </a:solidFill>
                <a:latin typeface="Montserrat SemiBold" pitchFamily="2" charset="77"/>
                <a:ea typeface="League Spartan" charset="0"/>
                <a:cs typeface="Poppins" pitchFamily="2" charset="77"/>
              </a:rPr>
              <a:t>Section 1: Assess WFA Compatibility</a:t>
            </a:r>
          </a:p>
        </p:txBody>
      </p:sp>
      <p:sp>
        <p:nvSpPr>
          <p:cNvPr id="6" name="Subtitle 2">
            <a:extLst>
              <a:ext uri="{FF2B5EF4-FFF2-40B4-BE49-F238E27FC236}">
                <a16:creationId xmlns:a16="http://schemas.microsoft.com/office/drawing/2014/main" id="{D8C4E8F2-C9C3-463D-BC9C-09D9A084325B}"/>
              </a:ext>
            </a:extLst>
          </p:cNvPr>
          <p:cNvSpPr txBox="1">
            <a:spLocks/>
          </p:cNvSpPr>
          <p:nvPr/>
        </p:nvSpPr>
        <p:spPr>
          <a:xfrm>
            <a:off x="6946129" y="4979918"/>
            <a:ext cx="4533766" cy="1348061"/>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indent="-171450" algn="l">
              <a:lnSpc>
                <a:spcPts val="1750"/>
              </a:lnSpc>
              <a:buFont typeface="Arial" panose="020B0604020202020204" pitchFamily="34" charset="0"/>
              <a:buChar char="•"/>
            </a:pPr>
            <a:r>
              <a:rPr lang="en-US" sz="1600" dirty="0">
                <a:solidFill>
                  <a:schemeClr val="tx1"/>
                </a:solidFill>
                <a:latin typeface="+mn-lt"/>
              </a:rPr>
              <a:t>Outline any WFA location boundary criteria.</a:t>
            </a:r>
          </a:p>
          <a:p>
            <a:pPr marL="171450" indent="-171450" algn="l">
              <a:lnSpc>
                <a:spcPts val="1750"/>
              </a:lnSpc>
              <a:buFont typeface="Arial" panose="020B0604020202020204" pitchFamily="34" charset="0"/>
              <a:buChar char="•"/>
            </a:pPr>
            <a:r>
              <a:rPr lang="en-US" sz="1600" dirty="0">
                <a:solidFill>
                  <a:schemeClr val="tx1"/>
                </a:solidFill>
                <a:latin typeface="+mn-lt"/>
                <a:ea typeface="Roboto Condensed Light" panose="02000000000000000000" pitchFamily="2" charset="0"/>
                <a:cs typeface="Mukta ExtraLight" panose="020B0000000000000000" pitchFamily="34" charset="77"/>
              </a:rPr>
              <a:t>Determine how to manage total rewards for WFA employees.</a:t>
            </a:r>
          </a:p>
          <a:p>
            <a:pPr marL="171450" indent="-171450" algn="l">
              <a:lnSpc>
                <a:spcPts val="1750"/>
              </a:lnSpc>
              <a:buFont typeface="Arial" panose="020B0604020202020204" pitchFamily="34" charset="0"/>
              <a:buChar char="•"/>
            </a:pPr>
            <a:r>
              <a:rPr lang="en-US" sz="1600" dirty="0">
                <a:solidFill>
                  <a:schemeClr val="tx1"/>
                </a:solidFill>
                <a:latin typeface="+mn-lt"/>
                <a:ea typeface="Roboto Condensed Light" panose="02000000000000000000" pitchFamily="2" charset="0"/>
              </a:rPr>
              <a:t>Outline</a:t>
            </a:r>
            <a:r>
              <a:rPr lang="en-US" sz="1600" dirty="0">
                <a:solidFill>
                  <a:schemeClr val="tx1"/>
                </a:solidFill>
                <a:latin typeface="+mn-lt"/>
              </a:rPr>
              <a:t> any workplace attendance requirements.</a:t>
            </a:r>
          </a:p>
          <a:p>
            <a:pPr marL="171450" indent="-171450" algn="l">
              <a:lnSpc>
                <a:spcPts val="1750"/>
              </a:lnSpc>
              <a:buFont typeface="Arial" panose="020B0604020202020204" pitchFamily="34" charset="0"/>
              <a:buChar char="•"/>
            </a:pPr>
            <a:r>
              <a:rPr lang="en-US" sz="1600" dirty="0">
                <a:solidFill>
                  <a:schemeClr val="tx1"/>
                </a:solidFill>
                <a:latin typeface="+mn-lt"/>
              </a:rPr>
              <a:t>Update additional organizational programs and policies.</a:t>
            </a:r>
          </a:p>
        </p:txBody>
      </p:sp>
      <p:sp>
        <p:nvSpPr>
          <p:cNvPr id="7" name="TextBox 6">
            <a:extLst>
              <a:ext uri="{FF2B5EF4-FFF2-40B4-BE49-F238E27FC236}">
                <a16:creationId xmlns:a16="http://schemas.microsoft.com/office/drawing/2014/main" id="{8BA43235-6613-43B7-BA11-83B5D6D4DDC0}"/>
              </a:ext>
            </a:extLst>
          </p:cNvPr>
          <p:cNvSpPr txBox="1"/>
          <p:nvPr/>
        </p:nvSpPr>
        <p:spPr>
          <a:xfrm>
            <a:off x="6946129" y="4539117"/>
            <a:ext cx="4932574" cy="369332"/>
          </a:xfrm>
          <a:prstGeom prst="rect">
            <a:avLst/>
          </a:prstGeom>
          <a:noFill/>
        </p:spPr>
        <p:txBody>
          <a:bodyPr wrap="square" rtlCol="0" anchor="b" anchorCtr="0">
            <a:spAutoFit/>
          </a:bodyPr>
          <a:lstStyle/>
          <a:p>
            <a:r>
              <a:rPr lang="en-US" sz="1800" b="1" dirty="0">
                <a:solidFill>
                  <a:schemeClr val="accent1">
                    <a:lumMod val="60000"/>
                    <a:lumOff val="40000"/>
                  </a:schemeClr>
                </a:solidFill>
                <a:latin typeface="Montserrat SemiBold" pitchFamily="2" charset="77"/>
                <a:ea typeface="League Spartan" charset="0"/>
                <a:cs typeface="Poppins" pitchFamily="2" charset="77"/>
              </a:rPr>
              <a:t>Section 2: Design the WFA Option</a:t>
            </a:r>
          </a:p>
        </p:txBody>
      </p:sp>
      <p:sp>
        <p:nvSpPr>
          <p:cNvPr id="8" name="Freeform 6">
            <a:extLst>
              <a:ext uri="{FF2B5EF4-FFF2-40B4-BE49-F238E27FC236}">
                <a16:creationId xmlns:a16="http://schemas.microsoft.com/office/drawing/2014/main" id="{5CDC08DF-59E2-4F13-8864-0E39EAA21D08}"/>
              </a:ext>
            </a:extLst>
          </p:cNvPr>
          <p:cNvSpPr>
            <a:spLocks noChangeArrowheads="1"/>
          </p:cNvSpPr>
          <p:nvPr/>
        </p:nvSpPr>
        <p:spPr bwMode="auto">
          <a:xfrm>
            <a:off x="5100183" y="3901755"/>
            <a:ext cx="5972367" cy="1578895"/>
          </a:xfrm>
          <a:custGeom>
            <a:avLst/>
            <a:gdLst>
              <a:gd name="T0" fmla="*/ 3133 w 9866"/>
              <a:gd name="T1" fmla="*/ 701 h 2788"/>
              <a:gd name="T2" fmla="*/ 2441 w 9866"/>
              <a:gd name="T3" fmla="*/ 1394 h 2788"/>
              <a:gd name="T4" fmla="*/ 1393 w 9866"/>
              <a:gd name="T5" fmla="*/ 2441 h 2788"/>
              <a:gd name="T6" fmla="*/ 346 w 9866"/>
              <a:gd name="T7" fmla="*/ 1394 h 2788"/>
              <a:gd name="T8" fmla="*/ 1393 w 9866"/>
              <a:gd name="T9" fmla="*/ 346 h 2788"/>
              <a:gd name="T10" fmla="*/ 1393 w 9866"/>
              <a:gd name="T11" fmla="*/ 0 h 2788"/>
              <a:gd name="T12" fmla="*/ 0 w 9866"/>
              <a:gd name="T13" fmla="*/ 1394 h 2788"/>
              <a:gd name="T14" fmla="*/ 1393 w 9866"/>
              <a:gd name="T15" fmla="*/ 2787 h 2788"/>
              <a:gd name="T16" fmla="*/ 2787 w 9866"/>
              <a:gd name="T17" fmla="*/ 1394 h 2788"/>
              <a:gd name="T18" fmla="*/ 3133 w 9866"/>
              <a:gd name="T19" fmla="*/ 1047 h 2788"/>
              <a:gd name="T20" fmla="*/ 9865 w 9866"/>
              <a:gd name="T21" fmla="*/ 1047 h 2788"/>
              <a:gd name="T22" fmla="*/ 9865 w 9866"/>
              <a:gd name="T23" fmla="*/ 701 h 2788"/>
              <a:gd name="T24" fmla="*/ 3133 w 9866"/>
              <a:gd name="T25" fmla="*/ 701 h 2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866" h="2788">
                <a:moveTo>
                  <a:pt x="3133" y="701"/>
                </a:moveTo>
                <a:cubicBezTo>
                  <a:pt x="2751" y="701"/>
                  <a:pt x="2441" y="1012"/>
                  <a:pt x="2441" y="1394"/>
                </a:cubicBezTo>
                <a:cubicBezTo>
                  <a:pt x="2441" y="1971"/>
                  <a:pt x="1970" y="2441"/>
                  <a:pt x="1393" y="2441"/>
                </a:cubicBezTo>
                <a:cubicBezTo>
                  <a:pt x="816" y="2441"/>
                  <a:pt x="346" y="1971"/>
                  <a:pt x="346" y="1394"/>
                </a:cubicBezTo>
                <a:cubicBezTo>
                  <a:pt x="346" y="816"/>
                  <a:pt x="816" y="346"/>
                  <a:pt x="1393" y="346"/>
                </a:cubicBezTo>
                <a:lnTo>
                  <a:pt x="1393" y="0"/>
                </a:lnTo>
                <a:cubicBezTo>
                  <a:pt x="625" y="0"/>
                  <a:pt x="0" y="626"/>
                  <a:pt x="0" y="1394"/>
                </a:cubicBezTo>
                <a:cubicBezTo>
                  <a:pt x="0" y="2162"/>
                  <a:pt x="625" y="2787"/>
                  <a:pt x="1393" y="2787"/>
                </a:cubicBezTo>
                <a:cubicBezTo>
                  <a:pt x="2162" y="2787"/>
                  <a:pt x="2787" y="2162"/>
                  <a:pt x="2787" y="1394"/>
                </a:cubicBezTo>
                <a:cubicBezTo>
                  <a:pt x="2787" y="1203"/>
                  <a:pt x="2942" y="1047"/>
                  <a:pt x="3133" y="1047"/>
                </a:cubicBezTo>
                <a:lnTo>
                  <a:pt x="9865" y="1047"/>
                </a:lnTo>
                <a:lnTo>
                  <a:pt x="9865" y="701"/>
                </a:lnTo>
                <a:lnTo>
                  <a:pt x="3133" y="701"/>
                </a:lnTo>
              </a:path>
            </a:pathLst>
          </a:custGeom>
          <a:solidFill>
            <a:schemeClr val="accent1">
              <a:lumMod val="60000"/>
              <a:lumOff val="40000"/>
            </a:schemeClr>
          </a:solidFill>
          <a:ln>
            <a:noFill/>
          </a:ln>
          <a:effectLst/>
        </p:spPr>
        <p:txBody>
          <a:bodyPr wrap="none" anchor="ctr"/>
          <a:lstStyle/>
          <a:p>
            <a:endParaRPr lang="en-US" sz="900" dirty="0">
              <a:latin typeface="Arial" panose="020B0604020202020204" pitchFamily="34" charset="0"/>
            </a:endParaRPr>
          </a:p>
        </p:txBody>
      </p:sp>
      <p:pic>
        <p:nvPicPr>
          <p:cNvPr id="12" name="Graphic 11" descr="Architecture with solid fill">
            <a:extLst>
              <a:ext uri="{FF2B5EF4-FFF2-40B4-BE49-F238E27FC236}">
                <a16:creationId xmlns:a16="http://schemas.microsoft.com/office/drawing/2014/main" id="{9E7B3534-5A07-44CD-B4EF-DBB2187DEA6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95498" y="4291350"/>
            <a:ext cx="780457" cy="780457"/>
          </a:xfrm>
          <a:prstGeom prst="rect">
            <a:avLst/>
          </a:prstGeom>
        </p:spPr>
      </p:pic>
      <p:pic>
        <p:nvPicPr>
          <p:cNvPr id="14" name="Graphic 13" descr="Clipboard Partially Checked with solid fill">
            <a:extLst>
              <a:ext uri="{FF2B5EF4-FFF2-40B4-BE49-F238E27FC236}">
                <a16:creationId xmlns:a16="http://schemas.microsoft.com/office/drawing/2014/main" id="{63B5D4C8-84CB-4BB7-966E-97CA6D6BE83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503800" y="2911796"/>
            <a:ext cx="778836" cy="778836"/>
          </a:xfrm>
          <a:prstGeom prst="rect">
            <a:avLst/>
          </a:prstGeom>
        </p:spPr>
      </p:pic>
    </p:spTree>
    <p:extLst>
      <p:ext uri="{BB962C8B-B14F-4D97-AF65-F5344CB8AC3E}">
        <p14:creationId xmlns:p14="http://schemas.microsoft.com/office/powerpoint/2010/main" val="30986394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F5832-40D1-4CC0-9CE8-4563BFA441F4}"/>
              </a:ext>
            </a:extLst>
          </p:cNvPr>
          <p:cNvSpPr>
            <a:spLocks noGrp="1"/>
          </p:cNvSpPr>
          <p:nvPr>
            <p:ph type="title"/>
          </p:nvPr>
        </p:nvSpPr>
        <p:spPr/>
        <p:txBody>
          <a:bodyPr/>
          <a:lstStyle/>
          <a:p>
            <a:r>
              <a:rPr lang="en-US" dirty="0"/>
              <a:t>Identify WFA geographic location needs</a:t>
            </a:r>
            <a:endParaRPr lang="en-CA" dirty="0"/>
          </a:p>
        </p:txBody>
      </p:sp>
      <p:sp>
        <p:nvSpPr>
          <p:cNvPr id="32" name="Rectangle 31">
            <a:extLst>
              <a:ext uri="{FF2B5EF4-FFF2-40B4-BE49-F238E27FC236}">
                <a16:creationId xmlns:a16="http://schemas.microsoft.com/office/drawing/2014/main" id="{CA4B1945-5EF6-42B0-A8EA-CB1D69D226F7}"/>
              </a:ext>
            </a:extLst>
          </p:cNvPr>
          <p:cNvSpPr/>
          <p:nvPr/>
        </p:nvSpPr>
        <p:spPr>
          <a:xfrm>
            <a:off x="3518967" y="2849612"/>
            <a:ext cx="8112646" cy="10191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spcBef>
                <a:spcPts val="600"/>
              </a:spcBef>
              <a:buFont typeface="Arial" panose="020B0604020202020204" pitchFamily="34" charset="0"/>
              <a:buChar char="•"/>
            </a:pPr>
            <a:endParaRPr lang="en-CA" sz="1400" dirty="0">
              <a:solidFill>
                <a:schemeClr val="tx1"/>
              </a:solidFill>
            </a:endParaRPr>
          </a:p>
        </p:txBody>
      </p:sp>
      <p:sp>
        <p:nvSpPr>
          <p:cNvPr id="15" name="Text Placeholder 6">
            <a:extLst>
              <a:ext uri="{FF2B5EF4-FFF2-40B4-BE49-F238E27FC236}">
                <a16:creationId xmlns:a16="http://schemas.microsoft.com/office/drawing/2014/main" id="{AC6459B5-849A-4A6C-80D4-D17EE9A6BA79}"/>
              </a:ext>
            </a:extLst>
          </p:cNvPr>
          <p:cNvSpPr txBox="1">
            <a:spLocks/>
          </p:cNvSpPr>
          <p:nvPr/>
        </p:nvSpPr>
        <p:spPr>
          <a:xfrm>
            <a:off x="354105" y="2762564"/>
            <a:ext cx="2129831" cy="3681495"/>
          </a:xfrm>
          <a:prstGeom prst="roundRect">
            <a:avLst>
              <a:gd name="adj" fmla="val 12967"/>
            </a:avLst>
          </a:prstGeom>
          <a:solidFill>
            <a:schemeClr val="accent1">
              <a:lumMod val="20000"/>
              <a:lumOff val="80000"/>
            </a:schemeClr>
          </a:solidFill>
        </p:spPr>
        <p:txBody>
          <a:bodyPr lIns="0" tIns="0" rIns="0" bIns="0" anchor="ctr">
            <a:noAutofit/>
          </a:bodyPr>
          <a:lstStyle>
            <a:lvl1pPr marL="0" indent="0" algn="l" defTabSz="914400" rtl="0" eaLnBrk="1" latinLnBrk="0" hangingPunct="1">
              <a:lnSpc>
                <a:spcPts val="2400"/>
              </a:lnSpc>
              <a:spcBef>
                <a:spcPts val="1000"/>
              </a:spcBef>
              <a:buFont typeface="Arial" panose="020B0604020202020204" pitchFamily="34" charset="0"/>
              <a:buNone/>
              <a:defRPr sz="2000" b="0" i="0" kern="1200" spc="0">
                <a:solidFill>
                  <a:srgbClr val="2576B7"/>
                </a:solidFill>
                <a:latin typeface="Montserrat" pitchFamily="2" charset="77"/>
                <a:ea typeface="+mn-ea"/>
                <a:cs typeface="Arial" panose="020B0604020202020204" pitchFamily="34" charset="0"/>
              </a:defRPr>
            </a:lvl1pPr>
            <a:lvl2pPr marL="4572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400" dirty="0">
                <a:solidFill>
                  <a:schemeClr val="accent1"/>
                </a:solidFill>
                <a:latin typeface="Montserrat SemiBold" panose="00000700000000000000" pitchFamily="2" charset="0"/>
              </a:rPr>
              <a:t>Collect information to identify potential geographic locations:</a:t>
            </a:r>
          </a:p>
        </p:txBody>
      </p:sp>
      <p:sp>
        <p:nvSpPr>
          <p:cNvPr id="31" name="Rectangle 30">
            <a:extLst>
              <a:ext uri="{FF2B5EF4-FFF2-40B4-BE49-F238E27FC236}">
                <a16:creationId xmlns:a16="http://schemas.microsoft.com/office/drawing/2014/main" id="{0ACB37C9-3E1D-4407-85CA-0ADA8C837D23}"/>
              </a:ext>
            </a:extLst>
          </p:cNvPr>
          <p:cNvSpPr/>
          <p:nvPr/>
        </p:nvSpPr>
        <p:spPr>
          <a:xfrm>
            <a:off x="2566218" y="1569394"/>
            <a:ext cx="9065395" cy="108443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5" name="Text Placeholder 6">
            <a:extLst>
              <a:ext uri="{FF2B5EF4-FFF2-40B4-BE49-F238E27FC236}">
                <a16:creationId xmlns:a16="http://schemas.microsoft.com/office/drawing/2014/main" id="{F1B9070F-CF68-4473-946A-DA2D73B5D6F7}"/>
              </a:ext>
            </a:extLst>
          </p:cNvPr>
          <p:cNvSpPr txBox="1">
            <a:spLocks/>
          </p:cNvSpPr>
          <p:nvPr/>
        </p:nvSpPr>
        <p:spPr>
          <a:xfrm>
            <a:off x="354105" y="1569394"/>
            <a:ext cx="2120185" cy="1084439"/>
          </a:xfrm>
          <a:prstGeom prst="roundRect">
            <a:avLst>
              <a:gd name="adj" fmla="val 19183"/>
            </a:avLst>
          </a:prstGeom>
          <a:solidFill>
            <a:schemeClr val="accent1">
              <a:lumMod val="20000"/>
              <a:lumOff val="80000"/>
            </a:schemeClr>
          </a:solidFill>
        </p:spPr>
        <p:txBody>
          <a:bodyPr lIns="0" tIns="0" rIns="0" bIns="0" anchor="ctr">
            <a:noAutofit/>
          </a:bodyPr>
          <a:lstStyle>
            <a:lvl1pPr marL="0" indent="0" algn="l" defTabSz="914400" rtl="0" eaLnBrk="1" latinLnBrk="0" hangingPunct="1">
              <a:lnSpc>
                <a:spcPts val="2400"/>
              </a:lnSpc>
              <a:spcBef>
                <a:spcPts val="1000"/>
              </a:spcBef>
              <a:buFont typeface="Arial" panose="020B0604020202020204" pitchFamily="34" charset="0"/>
              <a:buNone/>
              <a:defRPr sz="2000" b="0" i="0" kern="1200" spc="0">
                <a:solidFill>
                  <a:srgbClr val="2576B7"/>
                </a:solidFill>
                <a:latin typeface="Montserrat" pitchFamily="2" charset="77"/>
                <a:ea typeface="+mn-ea"/>
                <a:cs typeface="Arial" panose="020B0604020202020204" pitchFamily="34" charset="0"/>
              </a:defRPr>
            </a:lvl1pPr>
            <a:lvl2pPr marL="4572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400" dirty="0">
                <a:solidFill>
                  <a:schemeClr val="accent1"/>
                </a:solidFill>
                <a:latin typeface="Montserrat SemiBold" panose="00000700000000000000" pitchFamily="2" charset="0"/>
              </a:rPr>
              <a:t>Review WFH goals:</a:t>
            </a:r>
          </a:p>
        </p:txBody>
      </p:sp>
      <p:sp>
        <p:nvSpPr>
          <p:cNvPr id="36" name="TextBox 35">
            <a:extLst>
              <a:ext uri="{FF2B5EF4-FFF2-40B4-BE49-F238E27FC236}">
                <a16:creationId xmlns:a16="http://schemas.microsoft.com/office/drawing/2014/main" id="{0EB3B543-2776-4537-8BB7-1E163EAF5E4A}"/>
              </a:ext>
            </a:extLst>
          </p:cNvPr>
          <p:cNvSpPr txBox="1"/>
          <p:nvPr/>
        </p:nvSpPr>
        <p:spPr>
          <a:xfrm>
            <a:off x="2741837" y="1730093"/>
            <a:ext cx="8889776" cy="763039"/>
          </a:xfrm>
          <a:prstGeom prst="rect">
            <a:avLst/>
          </a:prstGeom>
        </p:spPr>
        <p:txBody>
          <a:bodyPr vert="horz" wrap="square" lIns="0" tIns="6931" rIns="0" bIns="0" rtlCol="0">
            <a:spAutoFit/>
          </a:bodyPr>
          <a:lstStyle/>
          <a:p>
            <a:pPr marL="7701" marR="242975">
              <a:lnSpc>
                <a:spcPts val="1800"/>
              </a:lnSpc>
              <a:spcBef>
                <a:spcPts val="600"/>
              </a:spcBef>
            </a:pPr>
            <a:r>
              <a:rPr lang="en-US" sz="1400" dirty="0">
                <a:solidFill>
                  <a:srgbClr val="000000"/>
                </a:solidFill>
                <a:latin typeface="Roboto Condensed Light" panose="02000000000000000000" pitchFamily="2" charset="0"/>
                <a:ea typeface="Roboto Condensed Light" panose="02000000000000000000" pitchFamily="2" charset="0"/>
              </a:rPr>
              <a:t>Refer to the </a:t>
            </a:r>
            <a:r>
              <a:rPr lang="en-US" sz="1400" b="1" dirty="0">
                <a:solidFill>
                  <a:srgbClr val="000000"/>
                </a:solidFill>
                <a:latin typeface="Roboto Condensed Light" panose="02000000000000000000" pitchFamily="2" charset="0"/>
                <a:ea typeface="Roboto Condensed Light" panose="02000000000000000000" pitchFamily="2" charset="0"/>
              </a:rPr>
              <a:t>WFH goals and metrics </a:t>
            </a:r>
            <a:r>
              <a:rPr lang="en-US" sz="1400" dirty="0">
                <a:solidFill>
                  <a:srgbClr val="000000"/>
                </a:solidFill>
                <a:latin typeface="Roboto Condensed Light" panose="02000000000000000000" pitchFamily="2" charset="0"/>
                <a:ea typeface="Roboto Condensed Light" panose="02000000000000000000" pitchFamily="2" charset="0"/>
              </a:rPr>
              <a:t>recorded in tab 5 of the </a:t>
            </a:r>
            <a:r>
              <a:rPr lang="en-US" sz="1400" i="1" dirty="0">
                <a:solidFill>
                  <a:srgbClr val="000000"/>
                </a:solidFill>
                <a:latin typeface="Roboto Condensed Light" panose="02000000000000000000" pitchFamily="2" charset="0"/>
                <a:ea typeface="Roboto Condensed Light" panose="02000000000000000000" pitchFamily="2" charset="0"/>
                <a:hlinkClick r:id="rId2"/>
              </a:rPr>
              <a:t>Sustained WFH Workbook</a:t>
            </a:r>
            <a:r>
              <a:rPr lang="en-US" sz="1400" i="1" dirty="0">
                <a:solidFill>
                  <a:srgbClr val="000000"/>
                </a:solidFill>
                <a:latin typeface="Roboto Condensed Light" panose="02000000000000000000" pitchFamily="2" charset="0"/>
                <a:ea typeface="Roboto Condensed Light" panose="02000000000000000000" pitchFamily="2" charset="0"/>
              </a:rPr>
              <a:t> </a:t>
            </a:r>
            <a:r>
              <a:rPr lang="en-US" sz="1400" dirty="0">
                <a:solidFill>
                  <a:srgbClr val="000000"/>
                </a:solidFill>
                <a:latin typeface="Roboto Condensed Light" panose="02000000000000000000" pitchFamily="2" charset="0"/>
                <a:ea typeface="Roboto Condensed Light" panose="02000000000000000000" pitchFamily="2" charset="0"/>
              </a:rPr>
              <a:t>to understand whether a WFA option supports them. </a:t>
            </a:r>
          </a:p>
          <a:p>
            <a:pPr marL="293451" marR="242975" indent="-285750">
              <a:lnSpc>
                <a:spcPts val="1800"/>
              </a:lnSpc>
              <a:spcBef>
                <a:spcPts val="600"/>
              </a:spcBef>
              <a:buFont typeface="Arial" panose="020B0604020202020204" pitchFamily="34" charset="0"/>
              <a:buChar char="•"/>
            </a:pPr>
            <a:r>
              <a:rPr lang="en-US" sz="1400" dirty="0">
                <a:solidFill>
                  <a:srgbClr val="000000"/>
                </a:solidFill>
                <a:latin typeface="Roboto Condensed Light" panose="02000000000000000000" pitchFamily="2" charset="0"/>
                <a:ea typeface="Roboto Condensed Light" panose="02000000000000000000" pitchFamily="2" charset="0"/>
              </a:rPr>
              <a:t>For example, if a goal of the WFH program is to expand the talent pool for niche roles, WFA will likely support that goal. </a:t>
            </a:r>
          </a:p>
        </p:txBody>
      </p:sp>
      <p:cxnSp>
        <p:nvCxnSpPr>
          <p:cNvPr id="37" name="Straight Connector 36">
            <a:extLst>
              <a:ext uri="{FF2B5EF4-FFF2-40B4-BE49-F238E27FC236}">
                <a16:creationId xmlns:a16="http://schemas.microsoft.com/office/drawing/2014/main" id="{8CBDD02E-799C-4366-9CBC-475842C7A2E5}"/>
              </a:ext>
            </a:extLst>
          </p:cNvPr>
          <p:cNvCxnSpPr/>
          <p:nvPr/>
        </p:nvCxnSpPr>
        <p:spPr>
          <a:xfrm>
            <a:off x="2474290" y="2128880"/>
            <a:ext cx="91928" cy="0"/>
          </a:xfrm>
          <a:prstGeom prst="line">
            <a:avLst/>
          </a:prstGeom>
          <a:ln w="1905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82532EEA-6E95-488B-94A1-77B83202F854}"/>
              </a:ext>
            </a:extLst>
          </p:cNvPr>
          <p:cNvCxnSpPr>
            <a:cxnSpLocks/>
          </p:cNvCxnSpPr>
          <p:nvPr/>
        </p:nvCxnSpPr>
        <p:spPr>
          <a:xfrm flipH="1">
            <a:off x="2483936" y="4603311"/>
            <a:ext cx="82282" cy="0"/>
          </a:xfrm>
          <a:prstGeom prst="line">
            <a:avLst/>
          </a:prstGeom>
          <a:ln w="1905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92D0196B-844E-4A31-83C4-967A4352336B}"/>
              </a:ext>
            </a:extLst>
          </p:cNvPr>
          <p:cNvSpPr/>
          <p:nvPr/>
        </p:nvSpPr>
        <p:spPr>
          <a:xfrm>
            <a:off x="2566218" y="2762563"/>
            <a:ext cx="9065395" cy="339212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9" name="TextBox 38">
            <a:extLst>
              <a:ext uri="{FF2B5EF4-FFF2-40B4-BE49-F238E27FC236}">
                <a16:creationId xmlns:a16="http://schemas.microsoft.com/office/drawing/2014/main" id="{FDBD3D28-1F6B-45A4-896F-351B9E24A5E5}"/>
              </a:ext>
            </a:extLst>
          </p:cNvPr>
          <p:cNvSpPr txBox="1"/>
          <p:nvPr/>
        </p:nvSpPr>
        <p:spPr>
          <a:xfrm>
            <a:off x="2795741" y="2961418"/>
            <a:ext cx="8606348" cy="3071364"/>
          </a:xfrm>
          <a:prstGeom prst="rect">
            <a:avLst/>
          </a:prstGeom>
        </p:spPr>
        <p:txBody>
          <a:bodyPr vert="horz" wrap="square" lIns="0" tIns="6931" rIns="0" bIns="0" rtlCol="0">
            <a:spAutoFit/>
          </a:bodyPr>
          <a:lstStyle/>
          <a:p>
            <a:pPr marL="7701" marR="242975">
              <a:lnSpc>
                <a:spcPts val="1800"/>
              </a:lnSpc>
              <a:spcBef>
                <a:spcPts val="600"/>
              </a:spcBef>
            </a:pPr>
            <a:r>
              <a:rPr lang="en-US" sz="1400" dirty="0">
                <a:solidFill>
                  <a:srgbClr val="000000"/>
                </a:solidFill>
                <a:latin typeface="Roboto Condensed Light" panose="02000000000000000000" pitchFamily="2" charset="0"/>
                <a:ea typeface="Roboto Condensed Light" panose="02000000000000000000" pitchFamily="2" charset="0"/>
              </a:rPr>
              <a:t>Gather and review data on employee locations, organization needs, and potential growth plans to determine location needs.</a:t>
            </a:r>
          </a:p>
          <a:p>
            <a:pPr marL="7701" marR="242975">
              <a:lnSpc>
                <a:spcPts val="1800"/>
              </a:lnSpc>
              <a:spcBef>
                <a:spcPts val="600"/>
              </a:spcBef>
            </a:pPr>
            <a:r>
              <a:rPr lang="en-US" sz="1400" b="1" dirty="0">
                <a:solidFill>
                  <a:srgbClr val="000000"/>
                </a:solidFill>
                <a:latin typeface="Roboto Condensed Light" panose="02000000000000000000" pitchFamily="2" charset="0"/>
                <a:ea typeface="Roboto Condensed Light" panose="02000000000000000000" pitchFamily="2" charset="0"/>
              </a:rPr>
              <a:t>Employees:</a:t>
            </a:r>
            <a:endParaRPr lang="en-US" sz="1400" dirty="0">
              <a:solidFill>
                <a:srgbClr val="000000"/>
              </a:solidFill>
              <a:latin typeface="Roboto Condensed Light" panose="02000000000000000000" pitchFamily="2" charset="0"/>
              <a:ea typeface="Roboto Condensed Light" panose="02000000000000000000" pitchFamily="2" charset="0"/>
            </a:endParaRPr>
          </a:p>
          <a:p>
            <a:pPr marL="293451" marR="242975" indent="-285750">
              <a:lnSpc>
                <a:spcPts val="1800"/>
              </a:lnSpc>
              <a:spcBef>
                <a:spcPts val="600"/>
              </a:spcBef>
              <a:buFont typeface="Arial" panose="020B0604020202020204" pitchFamily="34" charset="0"/>
              <a:buChar char="•"/>
            </a:pPr>
            <a:r>
              <a:rPr lang="en-US" sz="1400" dirty="0">
                <a:solidFill>
                  <a:srgbClr val="000000"/>
                </a:solidFill>
                <a:latin typeface="Roboto Condensed Light" panose="02000000000000000000" pitchFamily="2" charset="0"/>
                <a:ea typeface="Roboto Condensed Light" panose="02000000000000000000" pitchFamily="2" charset="0"/>
              </a:rPr>
              <a:t>Gather information on employees’ current work location through HRIS data or requests made by employees to relocate. </a:t>
            </a:r>
          </a:p>
          <a:p>
            <a:pPr marL="293451" marR="242975" indent="-285750">
              <a:lnSpc>
                <a:spcPts val="1800"/>
              </a:lnSpc>
              <a:spcBef>
                <a:spcPts val="600"/>
              </a:spcBef>
              <a:buFont typeface="Arial" panose="020B0604020202020204" pitchFamily="34" charset="0"/>
              <a:buChar char="•"/>
            </a:pPr>
            <a:r>
              <a:rPr lang="en-US" sz="1400" dirty="0">
                <a:solidFill>
                  <a:srgbClr val="000000"/>
                </a:solidFill>
                <a:latin typeface="Roboto Condensed Light" panose="02000000000000000000" pitchFamily="2" charset="0"/>
                <a:ea typeface="Roboto Condensed Light" panose="02000000000000000000" pitchFamily="2" charset="0"/>
              </a:rPr>
              <a:t>Identify talent hired during the pandemic and employees who are living or who relocated to a different region than where their office is based. Evaluate whether their roles can continue to be performed effectively from a remote location. </a:t>
            </a:r>
          </a:p>
          <a:p>
            <a:pPr marL="293451" marR="242975" indent="-285750">
              <a:lnSpc>
                <a:spcPts val="1800"/>
              </a:lnSpc>
              <a:spcBef>
                <a:spcPts val="600"/>
              </a:spcBef>
              <a:buFont typeface="Arial" panose="020B0604020202020204" pitchFamily="34" charset="0"/>
              <a:buChar char="•"/>
            </a:pPr>
            <a:r>
              <a:rPr lang="en-US" sz="1400" dirty="0">
                <a:solidFill>
                  <a:srgbClr val="000000"/>
                </a:solidFill>
                <a:latin typeface="Roboto Condensed Light" panose="02000000000000000000" pitchFamily="2" charset="0"/>
                <a:ea typeface="Roboto Condensed Light" panose="02000000000000000000" pitchFamily="2" charset="0"/>
              </a:rPr>
              <a:t>Evaluate any preferred locations employees want to work from to identify potential barriers (e.g. time zone differences, political instability, limited access to secure technology).</a:t>
            </a:r>
          </a:p>
          <a:p>
            <a:pPr marL="7701" marR="242975">
              <a:lnSpc>
                <a:spcPts val="1800"/>
              </a:lnSpc>
              <a:spcBef>
                <a:spcPts val="600"/>
              </a:spcBef>
            </a:pPr>
            <a:r>
              <a:rPr lang="en-US" sz="1400" b="1" dirty="0">
                <a:solidFill>
                  <a:srgbClr val="000000"/>
                </a:solidFill>
                <a:latin typeface="Roboto Condensed Light" panose="02000000000000000000" pitchFamily="2" charset="0"/>
                <a:ea typeface="Roboto Condensed Light" panose="02000000000000000000" pitchFamily="2" charset="0"/>
              </a:rPr>
              <a:t>Organizational needs and goals:</a:t>
            </a:r>
            <a:endParaRPr lang="en-US" sz="1400" dirty="0">
              <a:solidFill>
                <a:srgbClr val="000000"/>
              </a:solidFill>
              <a:latin typeface="Roboto Condensed Light" panose="02000000000000000000" pitchFamily="2" charset="0"/>
              <a:ea typeface="Roboto Condensed Light" panose="02000000000000000000" pitchFamily="2" charset="0"/>
            </a:endParaRPr>
          </a:p>
          <a:p>
            <a:pPr marL="293451" marR="242975" indent="-285750">
              <a:lnSpc>
                <a:spcPts val="1800"/>
              </a:lnSpc>
              <a:spcBef>
                <a:spcPts val="600"/>
              </a:spcBef>
              <a:buFont typeface="Arial" panose="020B0604020202020204" pitchFamily="34" charset="0"/>
              <a:buChar char="•"/>
            </a:pPr>
            <a:r>
              <a:rPr lang="en-US" sz="1400" dirty="0">
                <a:solidFill>
                  <a:srgbClr val="000000"/>
                </a:solidFill>
                <a:latin typeface="Roboto Condensed Light" panose="02000000000000000000" pitchFamily="2" charset="0"/>
                <a:ea typeface="Roboto Condensed Light" panose="02000000000000000000" pitchFamily="2" charset="0"/>
              </a:rPr>
              <a:t>Identify locations that need employees working in-person to assist customers who require onsite support.</a:t>
            </a:r>
          </a:p>
          <a:p>
            <a:pPr marL="293451" marR="242975" indent="-285750">
              <a:lnSpc>
                <a:spcPts val="1800"/>
              </a:lnSpc>
              <a:spcBef>
                <a:spcPts val="600"/>
              </a:spcBef>
              <a:buFont typeface="Arial" panose="020B0604020202020204" pitchFamily="34" charset="0"/>
              <a:buChar char="•"/>
            </a:pPr>
            <a:r>
              <a:rPr lang="en-US" sz="1400" dirty="0">
                <a:solidFill>
                  <a:srgbClr val="000000"/>
                </a:solidFill>
                <a:latin typeface="Roboto Condensed Light" panose="02000000000000000000" pitchFamily="2" charset="0"/>
                <a:ea typeface="Roboto Condensed Light" panose="02000000000000000000" pitchFamily="2" charset="0"/>
              </a:rPr>
              <a:t>Refer to the organization’s strategic goals (e.g. growth strategy, international expansion) to assess the geographies being served and where more employees will be needed.</a:t>
            </a:r>
          </a:p>
        </p:txBody>
      </p:sp>
    </p:spTree>
    <p:extLst>
      <p:ext uri="{BB962C8B-B14F-4D97-AF65-F5344CB8AC3E}">
        <p14:creationId xmlns:p14="http://schemas.microsoft.com/office/powerpoint/2010/main" val="17944880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F5832-40D1-4CC0-9CE8-4563BFA441F4}"/>
              </a:ext>
            </a:extLst>
          </p:cNvPr>
          <p:cNvSpPr>
            <a:spLocks noGrp="1"/>
          </p:cNvSpPr>
          <p:nvPr>
            <p:ph type="title"/>
          </p:nvPr>
        </p:nvSpPr>
        <p:spPr>
          <a:xfrm>
            <a:off x="354105" y="530021"/>
            <a:ext cx="11277507" cy="1130188"/>
          </a:xfrm>
        </p:spPr>
        <p:txBody>
          <a:bodyPr/>
          <a:lstStyle/>
          <a:p>
            <a:r>
              <a:rPr lang="en-US" dirty="0"/>
              <a:t>Evaluate whether WFA is feasible based on geographic location needs</a:t>
            </a:r>
            <a:endParaRPr lang="en-CA" dirty="0"/>
          </a:p>
        </p:txBody>
      </p:sp>
      <p:sp>
        <p:nvSpPr>
          <p:cNvPr id="15" name="Text Placeholder 6">
            <a:extLst>
              <a:ext uri="{FF2B5EF4-FFF2-40B4-BE49-F238E27FC236}">
                <a16:creationId xmlns:a16="http://schemas.microsoft.com/office/drawing/2014/main" id="{AC6459B5-849A-4A6C-80D4-D17EE9A6BA79}"/>
              </a:ext>
            </a:extLst>
          </p:cNvPr>
          <p:cNvSpPr txBox="1">
            <a:spLocks/>
          </p:cNvSpPr>
          <p:nvPr/>
        </p:nvSpPr>
        <p:spPr>
          <a:xfrm>
            <a:off x="1913602" y="1614198"/>
            <a:ext cx="8366383" cy="364542"/>
          </a:xfrm>
          <a:prstGeom prst="roundRect">
            <a:avLst>
              <a:gd name="adj" fmla="val 12967"/>
            </a:avLst>
          </a:prstGeom>
          <a:solidFill>
            <a:schemeClr val="accent1">
              <a:lumMod val="20000"/>
              <a:lumOff val="80000"/>
            </a:schemeClr>
          </a:solidFill>
        </p:spPr>
        <p:txBody>
          <a:bodyPr lIns="0" tIns="0" rIns="0" bIns="0" anchor="t">
            <a:noAutofit/>
          </a:bodyPr>
          <a:lstStyle>
            <a:lvl1pPr marL="0" indent="0" algn="l" defTabSz="914400" rtl="0" eaLnBrk="1" latinLnBrk="0" hangingPunct="1">
              <a:lnSpc>
                <a:spcPts val="2400"/>
              </a:lnSpc>
              <a:spcBef>
                <a:spcPts val="1000"/>
              </a:spcBef>
              <a:buFont typeface="Arial" panose="020B0604020202020204" pitchFamily="34" charset="0"/>
              <a:buNone/>
              <a:defRPr sz="2000" b="0" i="0" kern="1200" spc="0">
                <a:solidFill>
                  <a:srgbClr val="2576B7"/>
                </a:solidFill>
                <a:latin typeface="Montserrat" pitchFamily="2" charset="77"/>
                <a:ea typeface="+mn-ea"/>
                <a:cs typeface="Arial" panose="020B0604020202020204" pitchFamily="34" charset="0"/>
              </a:defRPr>
            </a:lvl1pPr>
            <a:lvl2pPr marL="4572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ts val="0"/>
              </a:spcBef>
            </a:pPr>
            <a:r>
              <a:rPr lang="en-US" sz="1400" dirty="0">
                <a:solidFill>
                  <a:schemeClr val="tx1"/>
                </a:solidFill>
                <a:latin typeface="Montserrat SemiBold" panose="00000700000000000000" pitchFamily="2" charset="0"/>
              </a:rPr>
              <a:t>Make sure the organization has access to the required resources: </a:t>
            </a:r>
          </a:p>
        </p:txBody>
      </p:sp>
      <p:grpSp>
        <p:nvGrpSpPr>
          <p:cNvPr id="20" name="Group 19">
            <a:extLst>
              <a:ext uri="{FF2B5EF4-FFF2-40B4-BE49-F238E27FC236}">
                <a16:creationId xmlns:a16="http://schemas.microsoft.com/office/drawing/2014/main" id="{1B1560CB-74B7-4B54-B2AE-3E04653508EE}"/>
              </a:ext>
            </a:extLst>
          </p:cNvPr>
          <p:cNvGrpSpPr/>
          <p:nvPr/>
        </p:nvGrpSpPr>
        <p:grpSpPr>
          <a:xfrm>
            <a:off x="1693162" y="2350992"/>
            <a:ext cx="1211453" cy="1130188"/>
            <a:chOff x="2050473" y="4048203"/>
            <a:chExt cx="3227506" cy="3191257"/>
          </a:xfrm>
          <a:solidFill>
            <a:schemeClr val="accent1"/>
          </a:solidFill>
        </p:grpSpPr>
        <p:sp>
          <p:nvSpPr>
            <p:cNvPr id="21" name="Half Frame 20">
              <a:extLst>
                <a:ext uri="{FF2B5EF4-FFF2-40B4-BE49-F238E27FC236}">
                  <a16:creationId xmlns:a16="http://schemas.microsoft.com/office/drawing/2014/main" id="{85CBA870-1EB0-4F57-87FB-80546E4EDD47}"/>
                </a:ext>
              </a:extLst>
            </p:cNvPr>
            <p:cNvSpPr/>
            <p:nvPr/>
          </p:nvSpPr>
          <p:spPr>
            <a:xfrm>
              <a:off x="2050473" y="4048203"/>
              <a:ext cx="3017615" cy="3017615"/>
            </a:xfrm>
            <a:prstGeom prst="halfFrame">
              <a:avLst>
                <a:gd name="adj1" fmla="val 10277"/>
                <a:gd name="adj2" fmla="val 1093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tx1"/>
                </a:solidFill>
                <a:latin typeface="Arial" panose="020B0604020202020204" pitchFamily="34" charset="0"/>
              </a:endParaRPr>
            </a:p>
          </p:txBody>
        </p:sp>
        <p:sp>
          <p:nvSpPr>
            <p:cNvPr id="30" name="Half Frame 29">
              <a:extLst>
                <a:ext uri="{FF2B5EF4-FFF2-40B4-BE49-F238E27FC236}">
                  <a16:creationId xmlns:a16="http://schemas.microsoft.com/office/drawing/2014/main" id="{9CF51D9A-6A49-4769-BC7E-161926F690A7}"/>
                </a:ext>
              </a:extLst>
            </p:cNvPr>
            <p:cNvSpPr/>
            <p:nvPr/>
          </p:nvSpPr>
          <p:spPr>
            <a:xfrm rot="10800000">
              <a:off x="2260364" y="4221845"/>
              <a:ext cx="3017615" cy="3017615"/>
            </a:xfrm>
            <a:prstGeom prst="halfFrame">
              <a:avLst>
                <a:gd name="adj1" fmla="val 10277"/>
                <a:gd name="adj2" fmla="val 1093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tx1"/>
                </a:solidFill>
                <a:latin typeface="Arial" panose="020B0604020202020204" pitchFamily="34" charset="0"/>
              </a:endParaRPr>
            </a:p>
          </p:txBody>
        </p:sp>
      </p:grpSp>
      <p:grpSp>
        <p:nvGrpSpPr>
          <p:cNvPr id="31" name="Group 30">
            <a:extLst>
              <a:ext uri="{FF2B5EF4-FFF2-40B4-BE49-F238E27FC236}">
                <a16:creationId xmlns:a16="http://schemas.microsoft.com/office/drawing/2014/main" id="{08AEC82E-0780-47AE-859C-95F7899DA4BC}"/>
              </a:ext>
            </a:extLst>
          </p:cNvPr>
          <p:cNvGrpSpPr/>
          <p:nvPr/>
        </p:nvGrpSpPr>
        <p:grpSpPr>
          <a:xfrm>
            <a:off x="9213059" y="2353509"/>
            <a:ext cx="1211453" cy="1130188"/>
            <a:chOff x="2050473" y="4048203"/>
            <a:chExt cx="3227506" cy="3191257"/>
          </a:xfrm>
          <a:solidFill>
            <a:schemeClr val="accent5">
              <a:lumMod val="60000"/>
              <a:lumOff val="40000"/>
            </a:schemeClr>
          </a:solidFill>
        </p:grpSpPr>
        <p:sp>
          <p:nvSpPr>
            <p:cNvPr id="35" name="Half Frame 34">
              <a:extLst>
                <a:ext uri="{FF2B5EF4-FFF2-40B4-BE49-F238E27FC236}">
                  <a16:creationId xmlns:a16="http://schemas.microsoft.com/office/drawing/2014/main" id="{B173841B-7F4B-4B91-8E56-A557FED7B515}"/>
                </a:ext>
              </a:extLst>
            </p:cNvPr>
            <p:cNvSpPr/>
            <p:nvPr/>
          </p:nvSpPr>
          <p:spPr>
            <a:xfrm>
              <a:off x="2050473" y="4048203"/>
              <a:ext cx="3017615" cy="3017615"/>
            </a:xfrm>
            <a:prstGeom prst="halfFrame">
              <a:avLst>
                <a:gd name="adj1" fmla="val 10277"/>
                <a:gd name="adj2" fmla="val 1093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tx1"/>
                </a:solidFill>
                <a:latin typeface="Arial" panose="020B0604020202020204" pitchFamily="34" charset="0"/>
              </a:endParaRPr>
            </a:p>
          </p:txBody>
        </p:sp>
        <p:sp>
          <p:nvSpPr>
            <p:cNvPr id="36" name="Half Frame 35">
              <a:extLst>
                <a:ext uri="{FF2B5EF4-FFF2-40B4-BE49-F238E27FC236}">
                  <a16:creationId xmlns:a16="http://schemas.microsoft.com/office/drawing/2014/main" id="{FE0D23BF-4C46-45DC-BF9F-42DABA391843}"/>
                </a:ext>
              </a:extLst>
            </p:cNvPr>
            <p:cNvSpPr/>
            <p:nvPr/>
          </p:nvSpPr>
          <p:spPr>
            <a:xfrm rot="10800000">
              <a:off x="2260364" y="4221845"/>
              <a:ext cx="3017615" cy="3017615"/>
            </a:xfrm>
            <a:prstGeom prst="halfFrame">
              <a:avLst>
                <a:gd name="adj1" fmla="val 10277"/>
                <a:gd name="adj2" fmla="val 1093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tx1"/>
                </a:solidFill>
                <a:latin typeface="Arial" panose="020B0604020202020204" pitchFamily="34" charset="0"/>
              </a:endParaRPr>
            </a:p>
          </p:txBody>
        </p:sp>
      </p:grpSp>
      <p:grpSp>
        <p:nvGrpSpPr>
          <p:cNvPr id="37" name="Group 36">
            <a:extLst>
              <a:ext uri="{FF2B5EF4-FFF2-40B4-BE49-F238E27FC236}">
                <a16:creationId xmlns:a16="http://schemas.microsoft.com/office/drawing/2014/main" id="{B8A42B7C-1579-4019-B6DE-E33654A4A00B}"/>
              </a:ext>
            </a:extLst>
          </p:cNvPr>
          <p:cNvGrpSpPr/>
          <p:nvPr/>
        </p:nvGrpSpPr>
        <p:grpSpPr>
          <a:xfrm>
            <a:off x="5505861" y="2350992"/>
            <a:ext cx="1211453" cy="1130188"/>
            <a:chOff x="2050473" y="4048203"/>
            <a:chExt cx="3227506" cy="3191257"/>
          </a:xfrm>
          <a:solidFill>
            <a:schemeClr val="accent5"/>
          </a:solidFill>
        </p:grpSpPr>
        <p:sp>
          <p:nvSpPr>
            <p:cNvPr id="38" name="Half Frame 37">
              <a:extLst>
                <a:ext uri="{FF2B5EF4-FFF2-40B4-BE49-F238E27FC236}">
                  <a16:creationId xmlns:a16="http://schemas.microsoft.com/office/drawing/2014/main" id="{08D6E21A-2D48-4960-AB4D-A6DD13B61C1B}"/>
                </a:ext>
              </a:extLst>
            </p:cNvPr>
            <p:cNvSpPr/>
            <p:nvPr/>
          </p:nvSpPr>
          <p:spPr>
            <a:xfrm>
              <a:off x="2050473" y="4048203"/>
              <a:ext cx="3017615" cy="3017615"/>
            </a:xfrm>
            <a:prstGeom prst="halfFrame">
              <a:avLst>
                <a:gd name="adj1" fmla="val 10277"/>
                <a:gd name="adj2" fmla="val 1093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tx1"/>
                </a:solidFill>
                <a:latin typeface="Arial" panose="020B0604020202020204" pitchFamily="34" charset="0"/>
              </a:endParaRPr>
            </a:p>
          </p:txBody>
        </p:sp>
        <p:sp>
          <p:nvSpPr>
            <p:cNvPr id="39" name="Half Frame 38">
              <a:extLst>
                <a:ext uri="{FF2B5EF4-FFF2-40B4-BE49-F238E27FC236}">
                  <a16:creationId xmlns:a16="http://schemas.microsoft.com/office/drawing/2014/main" id="{AC1B09C6-B697-4FAD-909F-1F5889CC23F3}"/>
                </a:ext>
              </a:extLst>
            </p:cNvPr>
            <p:cNvSpPr/>
            <p:nvPr/>
          </p:nvSpPr>
          <p:spPr>
            <a:xfrm rot="10800000">
              <a:off x="2260364" y="4221845"/>
              <a:ext cx="3017615" cy="3017615"/>
            </a:xfrm>
            <a:prstGeom prst="halfFrame">
              <a:avLst>
                <a:gd name="adj1" fmla="val 10277"/>
                <a:gd name="adj2" fmla="val 1093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tx1"/>
                </a:solidFill>
                <a:latin typeface="Arial" panose="020B0604020202020204" pitchFamily="34" charset="0"/>
              </a:endParaRPr>
            </a:p>
          </p:txBody>
        </p:sp>
      </p:grpSp>
      <p:sp>
        <p:nvSpPr>
          <p:cNvPr id="43" name="TextBox 42">
            <a:extLst>
              <a:ext uri="{FF2B5EF4-FFF2-40B4-BE49-F238E27FC236}">
                <a16:creationId xmlns:a16="http://schemas.microsoft.com/office/drawing/2014/main" id="{0498EE35-73F1-437B-97BE-3EC675692340}"/>
              </a:ext>
            </a:extLst>
          </p:cNvPr>
          <p:cNvSpPr txBox="1"/>
          <p:nvPr/>
        </p:nvSpPr>
        <p:spPr>
          <a:xfrm>
            <a:off x="1875182" y="3641016"/>
            <a:ext cx="923651" cy="338554"/>
          </a:xfrm>
          <a:prstGeom prst="rect">
            <a:avLst/>
          </a:prstGeom>
          <a:noFill/>
        </p:spPr>
        <p:txBody>
          <a:bodyPr wrap="none" rtlCol="0" anchor="ctr">
            <a:spAutoFit/>
          </a:bodyPr>
          <a:lstStyle/>
          <a:p>
            <a:pPr algn="ctr"/>
            <a:r>
              <a:rPr lang="en-US" sz="1600" b="1" dirty="0">
                <a:solidFill>
                  <a:schemeClr val="accent1"/>
                </a:solidFill>
                <a:latin typeface="Montserrat SemiBold" pitchFamily="2" charset="77"/>
                <a:cs typeface="Poppins" pitchFamily="2" charset="77"/>
              </a:rPr>
              <a:t>People</a:t>
            </a:r>
          </a:p>
        </p:txBody>
      </p:sp>
      <p:sp>
        <p:nvSpPr>
          <p:cNvPr id="44" name="TextBox 43">
            <a:extLst>
              <a:ext uri="{FF2B5EF4-FFF2-40B4-BE49-F238E27FC236}">
                <a16:creationId xmlns:a16="http://schemas.microsoft.com/office/drawing/2014/main" id="{3850AC97-00F8-49AF-AF7D-05EA4F030092}"/>
              </a:ext>
            </a:extLst>
          </p:cNvPr>
          <p:cNvSpPr txBox="1"/>
          <p:nvPr/>
        </p:nvSpPr>
        <p:spPr>
          <a:xfrm>
            <a:off x="5793779" y="3641017"/>
            <a:ext cx="712054" cy="338554"/>
          </a:xfrm>
          <a:prstGeom prst="rect">
            <a:avLst/>
          </a:prstGeom>
          <a:noFill/>
        </p:spPr>
        <p:txBody>
          <a:bodyPr wrap="none" rtlCol="0" anchor="ctr">
            <a:spAutoFit/>
          </a:bodyPr>
          <a:lstStyle/>
          <a:p>
            <a:pPr algn="ctr"/>
            <a:r>
              <a:rPr lang="en-US" sz="1600" b="1" dirty="0">
                <a:solidFill>
                  <a:schemeClr val="accent5"/>
                </a:solidFill>
                <a:latin typeface="Montserrat SemiBold" pitchFamily="2" charset="77"/>
                <a:cs typeface="Poppins" pitchFamily="2" charset="77"/>
              </a:rPr>
              <a:t>Time</a:t>
            </a:r>
          </a:p>
        </p:txBody>
      </p:sp>
      <p:sp>
        <p:nvSpPr>
          <p:cNvPr id="45" name="TextBox 44">
            <a:extLst>
              <a:ext uri="{FF2B5EF4-FFF2-40B4-BE49-F238E27FC236}">
                <a16:creationId xmlns:a16="http://schemas.microsoft.com/office/drawing/2014/main" id="{17B8AB25-478A-4859-950D-3A3616B0FDE9}"/>
              </a:ext>
            </a:extLst>
          </p:cNvPr>
          <p:cNvSpPr txBox="1"/>
          <p:nvPr/>
        </p:nvSpPr>
        <p:spPr>
          <a:xfrm>
            <a:off x="9406020" y="3643533"/>
            <a:ext cx="901209" cy="338554"/>
          </a:xfrm>
          <a:prstGeom prst="rect">
            <a:avLst/>
          </a:prstGeom>
          <a:noFill/>
        </p:spPr>
        <p:txBody>
          <a:bodyPr wrap="none" rtlCol="0" anchor="ctr">
            <a:spAutoFit/>
          </a:bodyPr>
          <a:lstStyle/>
          <a:p>
            <a:pPr algn="ctr"/>
            <a:r>
              <a:rPr lang="en-US" sz="1600" b="1" dirty="0">
                <a:solidFill>
                  <a:schemeClr val="accent5">
                    <a:lumMod val="60000"/>
                    <a:lumOff val="40000"/>
                  </a:schemeClr>
                </a:solidFill>
                <a:latin typeface="Montserrat SemiBold" pitchFamily="2" charset="77"/>
                <a:cs typeface="Poppins" pitchFamily="2" charset="77"/>
              </a:rPr>
              <a:t>Money</a:t>
            </a:r>
          </a:p>
        </p:txBody>
      </p:sp>
      <p:sp>
        <p:nvSpPr>
          <p:cNvPr id="46" name="Subtitle 2">
            <a:extLst>
              <a:ext uri="{FF2B5EF4-FFF2-40B4-BE49-F238E27FC236}">
                <a16:creationId xmlns:a16="http://schemas.microsoft.com/office/drawing/2014/main" id="{77A56A49-715A-4D34-AD3C-D563EF865BFE}"/>
              </a:ext>
            </a:extLst>
          </p:cNvPr>
          <p:cNvSpPr txBox="1">
            <a:spLocks/>
          </p:cNvSpPr>
          <p:nvPr/>
        </p:nvSpPr>
        <p:spPr>
          <a:xfrm>
            <a:off x="457661" y="4118243"/>
            <a:ext cx="3673008" cy="2429576"/>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indent="-171450">
              <a:spcBef>
                <a:spcPts val="600"/>
              </a:spcBef>
              <a:buFont typeface="Arial" panose="020B0604020202020204" pitchFamily="34" charset="0"/>
              <a:buChar char="•"/>
            </a:pPr>
            <a:r>
              <a:rPr lang="en-US" sz="1400" dirty="0">
                <a:solidFill>
                  <a:schemeClr val="tx1"/>
                </a:solidFill>
                <a:latin typeface="+mn-lt"/>
              </a:rPr>
              <a:t>Consult numerous stakeholders (e.g. legal, tax, accounting) to understand the complexities and capability of managing varying and changing jurisdictional requirements if employees work across the world.</a:t>
            </a:r>
          </a:p>
          <a:p>
            <a:pPr marL="171450" indent="-171450">
              <a:spcBef>
                <a:spcPts val="600"/>
              </a:spcBef>
              <a:buFont typeface="Arial" panose="020B0604020202020204" pitchFamily="34" charset="0"/>
              <a:buChar char="•"/>
            </a:pPr>
            <a:r>
              <a:rPr lang="en-US" sz="1400" dirty="0">
                <a:solidFill>
                  <a:schemeClr val="tx1"/>
                </a:solidFill>
                <a:latin typeface="+mn-lt"/>
              </a:rPr>
              <a:t>Determine if a dedicated resource is required to manage the WFA option, especially when a large portion of the organization’s workforce is working from anywhere. </a:t>
            </a:r>
            <a:endParaRPr lang="en-CA" sz="1400" dirty="0">
              <a:solidFill>
                <a:schemeClr val="tx1"/>
              </a:solidFill>
              <a:latin typeface="+mn-lt"/>
            </a:endParaRPr>
          </a:p>
        </p:txBody>
      </p:sp>
      <p:sp>
        <p:nvSpPr>
          <p:cNvPr id="47" name="Subtitle 2">
            <a:extLst>
              <a:ext uri="{FF2B5EF4-FFF2-40B4-BE49-F238E27FC236}">
                <a16:creationId xmlns:a16="http://schemas.microsoft.com/office/drawing/2014/main" id="{E7A52D4B-795D-49A6-83E4-04FE0D439832}"/>
              </a:ext>
            </a:extLst>
          </p:cNvPr>
          <p:cNvSpPr txBox="1">
            <a:spLocks/>
          </p:cNvSpPr>
          <p:nvPr/>
        </p:nvSpPr>
        <p:spPr>
          <a:xfrm>
            <a:off x="4568691" y="4139408"/>
            <a:ext cx="3162229" cy="1653979"/>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indent="-171450">
              <a:spcBef>
                <a:spcPts val="600"/>
              </a:spcBef>
              <a:buFont typeface="Arial" panose="020B0604020202020204" pitchFamily="34" charset="0"/>
              <a:buChar char="•"/>
            </a:pPr>
            <a:r>
              <a:rPr lang="en-US" sz="1400" dirty="0">
                <a:solidFill>
                  <a:schemeClr val="tx1"/>
                </a:solidFill>
                <a:latin typeface="+mn-lt"/>
              </a:rPr>
              <a:t>Determine ability to conduct ongoing examination of jurisdictional requirements for states/countries fully remote employees may live in. </a:t>
            </a:r>
          </a:p>
          <a:p>
            <a:pPr marL="171450" indent="-171450">
              <a:spcBef>
                <a:spcPts val="600"/>
              </a:spcBef>
              <a:buFont typeface="Arial" panose="020B0604020202020204" pitchFamily="34" charset="0"/>
              <a:buChar char="•"/>
            </a:pPr>
            <a:r>
              <a:rPr lang="en-US" sz="1400" dirty="0">
                <a:solidFill>
                  <a:schemeClr val="tx1"/>
                </a:solidFill>
                <a:latin typeface="+mn-lt"/>
              </a:rPr>
              <a:t>Assess capacity to modify existing programs and policies to support WFA. </a:t>
            </a:r>
            <a:endParaRPr lang="en-CA" sz="1400" dirty="0">
              <a:solidFill>
                <a:schemeClr val="tx1"/>
              </a:solidFill>
              <a:latin typeface="+mn-lt"/>
            </a:endParaRPr>
          </a:p>
        </p:txBody>
      </p:sp>
      <p:sp>
        <p:nvSpPr>
          <p:cNvPr id="48" name="Subtitle 2">
            <a:extLst>
              <a:ext uri="{FF2B5EF4-FFF2-40B4-BE49-F238E27FC236}">
                <a16:creationId xmlns:a16="http://schemas.microsoft.com/office/drawing/2014/main" id="{0E7411B2-6A6E-414A-8888-2BD5205255BD}"/>
              </a:ext>
            </a:extLst>
          </p:cNvPr>
          <p:cNvSpPr txBox="1">
            <a:spLocks/>
          </p:cNvSpPr>
          <p:nvPr/>
        </p:nvSpPr>
        <p:spPr>
          <a:xfrm>
            <a:off x="8270625" y="4143419"/>
            <a:ext cx="3171998" cy="2171044"/>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indent="-171450">
              <a:spcBef>
                <a:spcPts val="600"/>
              </a:spcBef>
              <a:buFont typeface="Arial" panose="020B0604020202020204" pitchFamily="34" charset="0"/>
              <a:buChar char="•"/>
            </a:pPr>
            <a:r>
              <a:rPr lang="en-US" sz="1400" dirty="0">
                <a:solidFill>
                  <a:schemeClr val="tx1"/>
                </a:solidFill>
                <a:latin typeface="+mn-lt"/>
              </a:rPr>
              <a:t>Evaluate whether technology investment is required to support communication and collaboration across expanded geographies. </a:t>
            </a:r>
          </a:p>
          <a:p>
            <a:pPr marL="171450" indent="-171450">
              <a:spcBef>
                <a:spcPts val="600"/>
              </a:spcBef>
              <a:buFont typeface="Arial" panose="020B0604020202020204" pitchFamily="34" charset="0"/>
              <a:buChar char="•"/>
            </a:pPr>
            <a:r>
              <a:rPr lang="en-US" sz="1400" dirty="0">
                <a:solidFill>
                  <a:schemeClr val="tx1"/>
                </a:solidFill>
                <a:latin typeface="+mn-lt"/>
              </a:rPr>
              <a:t>Weigh the cost of additional headcount and support from legal and external consultants (e.g. tax) to maintain and support the WFA option.</a:t>
            </a:r>
            <a:endParaRPr lang="en-CA" sz="1400" dirty="0">
              <a:solidFill>
                <a:schemeClr val="tx1"/>
              </a:solidFill>
              <a:latin typeface="+mn-lt"/>
            </a:endParaRPr>
          </a:p>
        </p:txBody>
      </p:sp>
      <p:pic>
        <p:nvPicPr>
          <p:cNvPr id="49" name="Graphic 48" descr="Group outline">
            <a:extLst>
              <a:ext uri="{FF2B5EF4-FFF2-40B4-BE49-F238E27FC236}">
                <a16:creationId xmlns:a16="http://schemas.microsoft.com/office/drawing/2014/main" id="{07711352-686D-47CB-854F-A89A8DB9ABC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77983" y="2624667"/>
            <a:ext cx="632365" cy="632365"/>
          </a:xfrm>
          <a:prstGeom prst="rect">
            <a:avLst/>
          </a:prstGeom>
        </p:spPr>
      </p:pic>
      <p:pic>
        <p:nvPicPr>
          <p:cNvPr id="50" name="Graphic 49" descr="Alarm clock outline">
            <a:extLst>
              <a:ext uri="{FF2B5EF4-FFF2-40B4-BE49-F238E27FC236}">
                <a16:creationId xmlns:a16="http://schemas.microsoft.com/office/drawing/2014/main" id="{B44910FE-7970-46A9-8CD3-A2D9B94E335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775380" y="2600094"/>
            <a:ext cx="674468" cy="674468"/>
          </a:xfrm>
          <a:prstGeom prst="rect">
            <a:avLst/>
          </a:prstGeom>
        </p:spPr>
      </p:pic>
      <p:pic>
        <p:nvPicPr>
          <p:cNvPr id="51" name="Graphic 50" descr="Money outline">
            <a:extLst>
              <a:ext uri="{FF2B5EF4-FFF2-40B4-BE49-F238E27FC236}">
                <a16:creationId xmlns:a16="http://schemas.microsoft.com/office/drawing/2014/main" id="{000D2685-6C92-4BCC-874E-BDB3F97EB25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523303" y="2624667"/>
            <a:ext cx="593326" cy="593326"/>
          </a:xfrm>
          <a:prstGeom prst="rect">
            <a:avLst/>
          </a:prstGeom>
        </p:spPr>
      </p:pic>
    </p:spTree>
    <p:extLst>
      <p:ext uri="{BB962C8B-B14F-4D97-AF65-F5344CB8AC3E}">
        <p14:creationId xmlns:p14="http://schemas.microsoft.com/office/powerpoint/2010/main" val="812118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7588A41-987D-4018-B886-EF12C322B385}"/>
              </a:ext>
            </a:extLst>
          </p:cNvPr>
          <p:cNvSpPr>
            <a:spLocks noGrp="1"/>
          </p:cNvSpPr>
          <p:nvPr>
            <p:ph type="title"/>
          </p:nvPr>
        </p:nvSpPr>
        <p:spPr>
          <a:xfrm>
            <a:off x="354107" y="530021"/>
            <a:ext cx="3399746" cy="1130188"/>
          </a:xfrm>
        </p:spPr>
        <p:txBody>
          <a:bodyPr/>
          <a:lstStyle/>
          <a:p>
            <a:r>
              <a:rPr lang="en-CA" dirty="0"/>
              <a:t>Review the information to gather when assessing the suitability of WFA locations</a:t>
            </a:r>
          </a:p>
        </p:txBody>
      </p:sp>
      <p:sp>
        <p:nvSpPr>
          <p:cNvPr id="6" name="Rectangle 5">
            <a:extLst>
              <a:ext uri="{FF2B5EF4-FFF2-40B4-BE49-F238E27FC236}">
                <a16:creationId xmlns:a16="http://schemas.microsoft.com/office/drawing/2014/main" id="{7714AF27-0C91-4AD1-84DC-CDA376E6EAF3}"/>
              </a:ext>
            </a:extLst>
          </p:cNvPr>
          <p:cNvSpPr/>
          <p:nvPr/>
        </p:nvSpPr>
        <p:spPr>
          <a:xfrm>
            <a:off x="354107" y="4087868"/>
            <a:ext cx="3399746" cy="15629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accent5">
                    <a:lumMod val="20000"/>
                    <a:lumOff val="80000"/>
                  </a:schemeClr>
                </a:solidFill>
                <a:latin typeface="+mj-lt"/>
              </a:rPr>
              <a:t>WFA requires significant planning, so it is essential to understand the risks and complexities of this option before providing it to employees. </a:t>
            </a:r>
            <a:endParaRPr lang="en-CA" sz="1800" dirty="0">
              <a:solidFill>
                <a:schemeClr val="accent5">
                  <a:lumMod val="20000"/>
                  <a:lumOff val="80000"/>
                </a:schemeClr>
              </a:solidFill>
              <a:latin typeface="+mj-lt"/>
            </a:endParaRPr>
          </a:p>
        </p:txBody>
      </p:sp>
      <p:sp>
        <p:nvSpPr>
          <p:cNvPr id="18" name="Rectangle 17">
            <a:extLst>
              <a:ext uri="{FF2B5EF4-FFF2-40B4-BE49-F238E27FC236}">
                <a16:creationId xmlns:a16="http://schemas.microsoft.com/office/drawing/2014/main" id="{F268EE25-51AA-46F4-9C4B-FF295BE2DA77}"/>
              </a:ext>
            </a:extLst>
          </p:cNvPr>
          <p:cNvSpPr/>
          <p:nvPr/>
        </p:nvSpPr>
        <p:spPr>
          <a:xfrm>
            <a:off x="5085975" y="449019"/>
            <a:ext cx="6753505" cy="830997"/>
          </a:xfrm>
          <a:prstGeom prst="rect">
            <a:avLst/>
          </a:prstGeom>
        </p:spPr>
        <p:txBody>
          <a:bodyPr wrap="square">
            <a:spAutoFit/>
          </a:bodyPr>
          <a:lstStyle/>
          <a:p>
            <a:pPr>
              <a:spcBef>
                <a:spcPts val="600"/>
              </a:spcBef>
            </a:pPr>
            <a:r>
              <a:rPr lang="en-US" sz="1600" dirty="0">
                <a:solidFill>
                  <a:schemeClr val="accent1"/>
                </a:solidFill>
                <a:latin typeface="+mj-lt"/>
              </a:rPr>
              <a:t>Work with legal counsel and subject matter experts (e.g. tax, compliance, accounting) to understand what information to gather on WFA compliance requirements, such as: </a:t>
            </a:r>
            <a:endParaRPr lang="en-CA" sz="1600" dirty="0">
              <a:solidFill>
                <a:schemeClr val="accent1"/>
              </a:solidFill>
              <a:latin typeface="+mj-lt"/>
            </a:endParaRPr>
          </a:p>
        </p:txBody>
      </p:sp>
      <p:sp>
        <p:nvSpPr>
          <p:cNvPr id="20" name="Rectangle: Rounded Corners 19">
            <a:extLst>
              <a:ext uri="{FF2B5EF4-FFF2-40B4-BE49-F238E27FC236}">
                <a16:creationId xmlns:a16="http://schemas.microsoft.com/office/drawing/2014/main" id="{40B7DE30-79FE-4BE6-BF18-D805FAB80323}"/>
              </a:ext>
            </a:extLst>
          </p:cNvPr>
          <p:cNvSpPr/>
          <p:nvPr/>
        </p:nvSpPr>
        <p:spPr>
          <a:xfrm>
            <a:off x="4731042" y="4755061"/>
            <a:ext cx="6997432" cy="1232986"/>
          </a:xfrm>
          <a:prstGeom prst="roundRect">
            <a:avLst>
              <a:gd name="adj" fmla="val 50000"/>
            </a:avLst>
          </a:prstGeom>
          <a:noFill/>
          <a:ln w="28575">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tx1"/>
                </a:solidFill>
                <a:latin typeface="Roboto Condensed Light" panose="02000000000000000000" pitchFamily="2" charset="0"/>
                <a:ea typeface="Roboto Condensed Light" panose="02000000000000000000" pitchFamily="2" charset="0"/>
              </a:rPr>
              <a:t>Jurisdictional requirements will be location dependent, so it is important to work with legal and subject matter experts to understand what </a:t>
            </a:r>
            <a:r>
              <a:rPr lang="en-US" sz="1400" b="1" dirty="0">
                <a:solidFill>
                  <a:schemeClr val="tx1"/>
                </a:solidFill>
                <a:latin typeface="Roboto Condensed Light" panose="02000000000000000000" pitchFamily="2" charset="0"/>
                <a:ea typeface="Roboto Condensed Light" panose="02000000000000000000" pitchFamily="2" charset="0"/>
              </a:rPr>
              <a:t>risks are realistic for the organization to undertake.</a:t>
            </a:r>
            <a:r>
              <a:rPr lang="en-US" sz="1400" dirty="0">
                <a:solidFill>
                  <a:schemeClr val="tx1"/>
                </a:solidFill>
                <a:latin typeface="Roboto Condensed Light" panose="02000000000000000000" pitchFamily="2" charset="0"/>
                <a:ea typeface="Roboto Condensed Light" panose="02000000000000000000" pitchFamily="2" charset="0"/>
              </a:rPr>
              <a:t> This will ultimately inform whether the organization wants to pursue WFA as well as the WFA location boundaries determined in Section 2.</a:t>
            </a:r>
          </a:p>
        </p:txBody>
      </p:sp>
      <p:sp>
        <p:nvSpPr>
          <p:cNvPr id="7" name="Rectangle 6">
            <a:extLst>
              <a:ext uri="{FF2B5EF4-FFF2-40B4-BE49-F238E27FC236}">
                <a16:creationId xmlns:a16="http://schemas.microsoft.com/office/drawing/2014/main" id="{EE39DB0C-3D12-4540-B95D-C6B81950486F}"/>
              </a:ext>
            </a:extLst>
          </p:cNvPr>
          <p:cNvSpPr/>
          <p:nvPr/>
        </p:nvSpPr>
        <p:spPr>
          <a:xfrm>
            <a:off x="4620035" y="1416983"/>
            <a:ext cx="7219446" cy="3016210"/>
          </a:xfrm>
          <a:prstGeom prst="rect">
            <a:avLst/>
          </a:prstGeom>
        </p:spPr>
        <p:txBody>
          <a:bodyPr wrap="square">
            <a:spAutoFit/>
          </a:bodyPr>
          <a:lstStyle/>
          <a:p>
            <a:pPr marL="285750" indent="-285750">
              <a:spcBef>
                <a:spcPts val="600"/>
              </a:spcBef>
              <a:spcAft>
                <a:spcPts val="600"/>
              </a:spcAft>
              <a:buFont typeface="Wingdings" panose="05000000000000000000" pitchFamily="2" charset="2"/>
              <a:buChar char="q"/>
            </a:pPr>
            <a:r>
              <a:rPr lang="en-US" sz="1400" dirty="0">
                <a:cs typeface="Times New Roman" panose="02020603050405020304" pitchFamily="18" charset="0"/>
              </a:rPr>
              <a:t>Employment and labor laws (e.g. hiring, vacation, sick leave, overtime, anti-discrimination requirements)</a:t>
            </a:r>
          </a:p>
          <a:p>
            <a:pPr marL="285750" indent="-285750">
              <a:spcBef>
                <a:spcPts val="600"/>
              </a:spcBef>
              <a:spcAft>
                <a:spcPts val="600"/>
              </a:spcAft>
              <a:buFont typeface="Wingdings" panose="05000000000000000000" pitchFamily="2" charset="2"/>
              <a:buChar char="q"/>
            </a:pPr>
            <a:r>
              <a:rPr lang="en-US" sz="1400" dirty="0">
                <a:cs typeface="Times New Roman" panose="02020603050405020304" pitchFamily="18" charset="0"/>
              </a:rPr>
              <a:t>Compensation, benefits, pensions, expense reimbursement requirements</a:t>
            </a:r>
          </a:p>
          <a:p>
            <a:pPr marL="285750" indent="-285750">
              <a:spcBef>
                <a:spcPts val="600"/>
              </a:spcBef>
              <a:spcAft>
                <a:spcPts val="600"/>
              </a:spcAft>
              <a:buFont typeface="Wingdings" panose="05000000000000000000" pitchFamily="2" charset="2"/>
              <a:buChar char="q"/>
            </a:pPr>
            <a:r>
              <a:rPr lang="en-US" sz="1400" dirty="0">
                <a:cs typeface="Times New Roman" panose="02020603050405020304" pitchFamily="18" charset="0"/>
              </a:rPr>
              <a:t>Personal, payroll, withholding, and corporate tax requirements (e.g. is the organization liable to tax withholding in both the state/country they operate in as well as the remote worker’s state/country? Does the organization have tax obligations if an employee works in another country?)</a:t>
            </a:r>
          </a:p>
          <a:p>
            <a:pPr marL="285750" indent="-285750">
              <a:spcBef>
                <a:spcPts val="600"/>
              </a:spcBef>
              <a:spcAft>
                <a:spcPts val="600"/>
              </a:spcAft>
              <a:buFont typeface="Wingdings" panose="05000000000000000000" pitchFamily="2" charset="2"/>
              <a:buChar char="q"/>
            </a:pPr>
            <a:r>
              <a:rPr lang="en-US" sz="1400" dirty="0">
                <a:cs typeface="Times New Roman" panose="02020603050405020304" pitchFamily="18" charset="0"/>
              </a:rPr>
              <a:t>Health &amp; safety and ergonomic obligations</a:t>
            </a:r>
          </a:p>
          <a:p>
            <a:pPr marL="285750" indent="-285750">
              <a:spcBef>
                <a:spcPts val="600"/>
              </a:spcBef>
              <a:spcAft>
                <a:spcPts val="600"/>
              </a:spcAft>
              <a:buFont typeface="Wingdings" panose="05000000000000000000" pitchFamily="2" charset="2"/>
              <a:buChar char="q"/>
            </a:pPr>
            <a:r>
              <a:rPr lang="en-US" sz="1400" dirty="0">
                <a:cs typeface="Times New Roman" panose="02020603050405020304" pitchFamily="18" charset="0"/>
              </a:rPr>
              <a:t>IP protection (e.g. does the organization’s IP impact where certain activities are able to happen?) </a:t>
            </a:r>
          </a:p>
          <a:p>
            <a:pPr marL="285750" indent="-285750">
              <a:spcBef>
                <a:spcPts val="600"/>
              </a:spcBef>
              <a:spcAft>
                <a:spcPts val="600"/>
              </a:spcAft>
              <a:buFont typeface="Wingdings" panose="05000000000000000000" pitchFamily="2" charset="2"/>
              <a:buChar char="q"/>
            </a:pPr>
            <a:r>
              <a:rPr lang="en-US" sz="1400" dirty="0">
                <a:cs typeface="Times New Roman" panose="02020603050405020304" pitchFamily="18" charset="0"/>
              </a:rPr>
              <a:t>Data compliance, privacy, governance, and security considerations (e.g. does WFA expose you to GDPR requirements?)</a:t>
            </a:r>
          </a:p>
        </p:txBody>
      </p:sp>
      <p:grpSp>
        <p:nvGrpSpPr>
          <p:cNvPr id="8" name="Group 7">
            <a:extLst>
              <a:ext uri="{FF2B5EF4-FFF2-40B4-BE49-F238E27FC236}">
                <a16:creationId xmlns:a16="http://schemas.microsoft.com/office/drawing/2014/main" id="{AF9A32C8-EFF8-43A7-B513-D64F12ACBEE2}"/>
              </a:ext>
            </a:extLst>
          </p:cNvPr>
          <p:cNvGrpSpPr/>
          <p:nvPr/>
        </p:nvGrpSpPr>
        <p:grpSpPr>
          <a:xfrm>
            <a:off x="4418926" y="548061"/>
            <a:ext cx="598778" cy="547054"/>
            <a:chOff x="5322980" y="4940601"/>
            <a:chExt cx="664227" cy="602107"/>
          </a:xfrm>
        </p:grpSpPr>
        <p:sp>
          <p:nvSpPr>
            <p:cNvPr id="9" name="Oval 8">
              <a:extLst>
                <a:ext uri="{FF2B5EF4-FFF2-40B4-BE49-F238E27FC236}">
                  <a16:creationId xmlns:a16="http://schemas.microsoft.com/office/drawing/2014/main" id="{6E94EE1E-BDE8-4749-9005-AB1CE499D4C5}"/>
                </a:ext>
              </a:extLst>
            </p:cNvPr>
            <p:cNvSpPr/>
            <p:nvPr/>
          </p:nvSpPr>
          <p:spPr>
            <a:xfrm>
              <a:off x="5322980" y="4940601"/>
              <a:ext cx="664227" cy="602107"/>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10" name="Graphic 9" descr="Scales of justice with solid fill">
              <a:extLst>
                <a:ext uri="{FF2B5EF4-FFF2-40B4-BE49-F238E27FC236}">
                  <a16:creationId xmlns:a16="http://schemas.microsoft.com/office/drawing/2014/main" id="{D1384B3D-DC2E-4015-B9DC-A39054D4373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98714" y="4979498"/>
              <a:ext cx="512758" cy="512758"/>
            </a:xfrm>
            <a:prstGeom prst="rect">
              <a:avLst/>
            </a:prstGeom>
          </p:spPr>
        </p:pic>
      </p:grpSp>
    </p:spTree>
    <p:extLst>
      <p:ext uri="{BB962C8B-B14F-4D97-AF65-F5344CB8AC3E}">
        <p14:creationId xmlns:p14="http://schemas.microsoft.com/office/powerpoint/2010/main" val="30888093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1D504-1C5D-41B7-8E7B-941E7135201A}"/>
              </a:ext>
            </a:extLst>
          </p:cNvPr>
          <p:cNvSpPr>
            <a:spLocks noGrp="1"/>
          </p:cNvSpPr>
          <p:nvPr>
            <p:ph type="title"/>
          </p:nvPr>
        </p:nvSpPr>
        <p:spPr/>
        <p:txBody>
          <a:bodyPr/>
          <a:lstStyle/>
          <a:p>
            <a:r>
              <a:rPr lang="en-US" dirty="0"/>
              <a:t>Assess which work units or roles are a potential fit for WFA</a:t>
            </a:r>
            <a:endParaRPr lang="en-CA" dirty="0"/>
          </a:p>
        </p:txBody>
      </p:sp>
      <p:sp>
        <p:nvSpPr>
          <p:cNvPr id="5" name="TextBox 4">
            <a:extLst>
              <a:ext uri="{FF2B5EF4-FFF2-40B4-BE49-F238E27FC236}">
                <a16:creationId xmlns:a16="http://schemas.microsoft.com/office/drawing/2014/main" id="{82A0FC99-85C0-4E31-B05B-9C6D8B003C9C}"/>
              </a:ext>
            </a:extLst>
          </p:cNvPr>
          <p:cNvSpPr txBox="1"/>
          <p:nvPr/>
        </p:nvSpPr>
        <p:spPr>
          <a:xfrm>
            <a:off x="1562248" y="2589638"/>
            <a:ext cx="9910879" cy="454750"/>
          </a:xfrm>
          <a:prstGeom prst="rect">
            <a:avLst/>
          </a:prstGeom>
        </p:spPr>
        <p:txBody>
          <a:bodyPr vert="horz" wrap="square" lIns="0" tIns="6931" rIns="0" bIns="0" rtlCol="0">
            <a:spAutoFit/>
          </a:bodyPr>
          <a:lstStyle/>
          <a:p>
            <a:pPr lvl="0">
              <a:lnSpc>
                <a:spcPct val="107000"/>
              </a:lnSpc>
              <a:spcBef>
                <a:spcPts val="300"/>
              </a:spcBef>
            </a:pPr>
            <a:r>
              <a:rPr lang="en-US" sz="1400" dirty="0">
                <a:ea typeface="Calibri" panose="020F0502020204030204" pitchFamily="34" charset="0"/>
                <a:cs typeface="Arial" panose="020B0604020202020204" pitchFamily="34" charset="0"/>
              </a:rPr>
              <a:t>Leverage tab 4 of the </a:t>
            </a:r>
            <a:r>
              <a:rPr lang="en-US" sz="1400" i="1" dirty="0">
                <a:ea typeface="Calibri" panose="020F0502020204030204" pitchFamily="34" charset="0"/>
                <a:cs typeface="Arial" panose="020B0604020202020204" pitchFamily="34" charset="0"/>
                <a:hlinkClick r:id="rId3"/>
              </a:rPr>
              <a:t>Sustained WFH Workbook</a:t>
            </a:r>
            <a:r>
              <a:rPr lang="en-US" sz="1400" i="1" dirty="0">
                <a:ea typeface="Calibri" panose="020F0502020204030204" pitchFamily="34" charset="0"/>
                <a:cs typeface="Arial" panose="020B0604020202020204" pitchFamily="34" charset="0"/>
              </a:rPr>
              <a:t> </a:t>
            </a:r>
            <a:r>
              <a:rPr lang="en-US" sz="1400" dirty="0">
                <a:ea typeface="Calibri" panose="020F0502020204030204" pitchFamily="34" charset="0"/>
                <a:cs typeface="Arial" panose="020B0604020202020204" pitchFamily="34" charset="0"/>
              </a:rPr>
              <a:t>to </a:t>
            </a:r>
            <a:r>
              <a:rPr lang="en-US" sz="1400" b="1" dirty="0">
                <a:ea typeface="Calibri" panose="020F0502020204030204" pitchFamily="34" charset="0"/>
                <a:cs typeface="Arial" panose="020B0604020202020204" pitchFamily="34" charset="0"/>
              </a:rPr>
              <a:t>review the assessment results </a:t>
            </a:r>
            <a:r>
              <a:rPr lang="en-US" sz="1400" dirty="0">
                <a:ea typeface="Calibri" panose="020F0502020204030204" pitchFamily="34" charset="0"/>
                <a:cs typeface="Arial" panose="020B0604020202020204" pitchFamily="34" charset="0"/>
              </a:rPr>
              <a:t>of the work units/roles in consideration. These questions will provide insight into whether the nature of the work conducted by the unit/role is conducive to a WFA environment. </a:t>
            </a:r>
          </a:p>
        </p:txBody>
      </p:sp>
      <p:sp>
        <p:nvSpPr>
          <p:cNvPr id="6" name="Oval 5">
            <a:extLst>
              <a:ext uri="{FF2B5EF4-FFF2-40B4-BE49-F238E27FC236}">
                <a16:creationId xmlns:a16="http://schemas.microsoft.com/office/drawing/2014/main" id="{981969C6-D895-4CF7-BBD6-929585A68CAF}"/>
              </a:ext>
            </a:extLst>
          </p:cNvPr>
          <p:cNvSpPr/>
          <p:nvPr/>
        </p:nvSpPr>
        <p:spPr>
          <a:xfrm>
            <a:off x="901268" y="2539348"/>
            <a:ext cx="540000" cy="54000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accent1"/>
                </a:solidFill>
                <a:latin typeface="+mj-lt"/>
              </a:rPr>
              <a:t>1</a:t>
            </a:r>
            <a:endParaRPr lang="en-CA" sz="3200" dirty="0">
              <a:solidFill>
                <a:schemeClr val="accent1"/>
              </a:solidFill>
              <a:latin typeface="+mj-lt"/>
            </a:endParaRPr>
          </a:p>
        </p:txBody>
      </p:sp>
      <p:sp>
        <p:nvSpPr>
          <p:cNvPr id="8" name="Rectangle 7">
            <a:extLst>
              <a:ext uri="{FF2B5EF4-FFF2-40B4-BE49-F238E27FC236}">
                <a16:creationId xmlns:a16="http://schemas.microsoft.com/office/drawing/2014/main" id="{2D3DF21D-1D6A-49D1-97E1-60899C290A6F}"/>
              </a:ext>
            </a:extLst>
          </p:cNvPr>
          <p:cNvSpPr/>
          <p:nvPr/>
        </p:nvSpPr>
        <p:spPr>
          <a:xfrm>
            <a:off x="1441268" y="3653489"/>
            <a:ext cx="3569157" cy="9174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chemeClr val="tx1"/>
                </a:solidFill>
                <a:ea typeface="Calibri" panose="020F0502020204030204" pitchFamily="34" charset="0"/>
                <a:cs typeface="Arial" panose="020B0604020202020204" pitchFamily="34" charset="0"/>
              </a:rPr>
              <a:t>To what extent can work be performed without synchronous (i.e. real-time) communications and collaboration?</a:t>
            </a:r>
          </a:p>
        </p:txBody>
      </p:sp>
      <p:sp>
        <p:nvSpPr>
          <p:cNvPr id="9" name="Rectangle 8">
            <a:extLst>
              <a:ext uri="{FF2B5EF4-FFF2-40B4-BE49-F238E27FC236}">
                <a16:creationId xmlns:a16="http://schemas.microsoft.com/office/drawing/2014/main" id="{3151D96B-C4E6-405E-999C-88BB4C4078C0}"/>
              </a:ext>
            </a:extLst>
          </p:cNvPr>
          <p:cNvSpPr/>
          <p:nvPr/>
        </p:nvSpPr>
        <p:spPr>
          <a:xfrm>
            <a:off x="5305920" y="3653489"/>
            <a:ext cx="6167207" cy="9174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tx1"/>
                </a:solidFill>
                <a:ea typeface="Calibri" panose="020F0502020204030204" pitchFamily="34" charset="0"/>
                <a:cs typeface="Arial" panose="020B0604020202020204" pitchFamily="34" charset="0"/>
              </a:rPr>
              <a:t>Location boundaries, such as time zone requirements, will likely be required if work between internal and external stakeholders requires communication and collaboration to happen in real time. </a:t>
            </a:r>
          </a:p>
        </p:txBody>
      </p:sp>
      <p:sp>
        <p:nvSpPr>
          <p:cNvPr id="10" name="Isosceles Triangle 9">
            <a:extLst>
              <a:ext uri="{FF2B5EF4-FFF2-40B4-BE49-F238E27FC236}">
                <a16:creationId xmlns:a16="http://schemas.microsoft.com/office/drawing/2014/main" id="{2B901954-049F-4B02-A303-6E901AB0FA30}"/>
              </a:ext>
            </a:extLst>
          </p:cNvPr>
          <p:cNvSpPr/>
          <p:nvPr/>
        </p:nvSpPr>
        <p:spPr>
          <a:xfrm rot="5400000">
            <a:off x="4708170" y="4016862"/>
            <a:ext cx="795230" cy="190720"/>
          </a:xfrm>
          <a:prstGeom prst="triangle">
            <a:avLst/>
          </a:prstGeom>
          <a:solidFill>
            <a:schemeClr val="accent1">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8" name="Rectangle: Rounded Corners 17">
            <a:extLst>
              <a:ext uri="{FF2B5EF4-FFF2-40B4-BE49-F238E27FC236}">
                <a16:creationId xmlns:a16="http://schemas.microsoft.com/office/drawing/2014/main" id="{EC77FD57-DE95-41E5-B8D9-EB427510FD4E}"/>
              </a:ext>
            </a:extLst>
          </p:cNvPr>
          <p:cNvSpPr/>
          <p:nvPr/>
        </p:nvSpPr>
        <p:spPr>
          <a:xfrm>
            <a:off x="464942" y="1500575"/>
            <a:ext cx="11008190" cy="752389"/>
          </a:xfrm>
          <a:prstGeom prst="roundRect">
            <a:avLst>
              <a:gd name="adj" fmla="val 50000"/>
            </a:avLst>
          </a:prstGeom>
          <a:solidFill>
            <a:schemeClr val="accent5">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spcBef>
                <a:spcPts val="600"/>
              </a:spcBef>
            </a:pPr>
            <a:r>
              <a:rPr lang="en-US" sz="1400" dirty="0">
                <a:solidFill>
                  <a:schemeClr val="tx1"/>
                </a:solidFill>
                <a:effectLst/>
                <a:latin typeface="+mj-lt"/>
                <a:ea typeface="Calibri" panose="020F0502020204030204" pitchFamily="34" charset="0"/>
                <a:cs typeface="Arial" panose="020B0604020202020204" pitchFamily="34" charset="0"/>
              </a:rPr>
              <a:t>For each work unit/role selected to have a hybrid WFH option (i.e. some employees WFH all of the time) or full WFH option (i.e. all employees WFH all of the time), determine if a WFA option is appropriate. </a:t>
            </a:r>
          </a:p>
        </p:txBody>
      </p:sp>
      <p:sp>
        <p:nvSpPr>
          <p:cNvPr id="20" name="Isosceles Triangle 19">
            <a:extLst>
              <a:ext uri="{FF2B5EF4-FFF2-40B4-BE49-F238E27FC236}">
                <a16:creationId xmlns:a16="http://schemas.microsoft.com/office/drawing/2014/main" id="{A97B3A20-168D-4A54-A6AB-44589CCDE509}"/>
              </a:ext>
            </a:extLst>
          </p:cNvPr>
          <p:cNvSpPr/>
          <p:nvPr/>
        </p:nvSpPr>
        <p:spPr>
          <a:xfrm rot="10800000">
            <a:off x="901268" y="2252964"/>
            <a:ext cx="571433" cy="225612"/>
          </a:xfrm>
          <a:prstGeom prst="triangle">
            <a:avLst/>
          </a:prstGeom>
          <a:solidFill>
            <a:schemeClr val="accent5">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2" name="TextBox 21">
            <a:extLst>
              <a:ext uri="{FF2B5EF4-FFF2-40B4-BE49-F238E27FC236}">
                <a16:creationId xmlns:a16="http://schemas.microsoft.com/office/drawing/2014/main" id="{A859CCB0-1682-4524-A6BF-3E47450CA73F}"/>
              </a:ext>
            </a:extLst>
          </p:cNvPr>
          <p:cNvSpPr txBox="1"/>
          <p:nvPr/>
        </p:nvSpPr>
        <p:spPr>
          <a:xfrm>
            <a:off x="1559452" y="3399103"/>
            <a:ext cx="6871423" cy="224238"/>
          </a:xfrm>
          <a:prstGeom prst="rect">
            <a:avLst/>
          </a:prstGeom>
        </p:spPr>
        <p:txBody>
          <a:bodyPr vert="horz" wrap="square" lIns="0" tIns="6931" rIns="0" bIns="0" rtlCol="0">
            <a:spAutoFit/>
          </a:bodyPr>
          <a:lstStyle/>
          <a:p>
            <a:pPr lvl="0">
              <a:lnSpc>
                <a:spcPct val="107000"/>
              </a:lnSpc>
              <a:spcBef>
                <a:spcPts val="300"/>
              </a:spcBef>
            </a:pPr>
            <a:r>
              <a:rPr lang="en-US" sz="1400" b="1" dirty="0">
                <a:ea typeface="Calibri" panose="020F0502020204030204" pitchFamily="34" charset="0"/>
                <a:cs typeface="Arial" panose="020B0604020202020204" pitchFamily="34" charset="0"/>
              </a:rPr>
              <a:t>Use the following questions to further assess the compatibility of work units/roles for WFA flexibility:</a:t>
            </a:r>
          </a:p>
        </p:txBody>
      </p:sp>
      <p:sp>
        <p:nvSpPr>
          <p:cNvPr id="23" name="Oval 22">
            <a:extLst>
              <a:ext uri="{FF2B5EF4-FFF2-40B4-BE49-F238E27FC236}">
                <a16:creationId xmlns:a16="http://schemas.microsoft.com/office/drawing/2014/main" id="{BFAA6AB4-CC0F-4C49-B033-873743183AFE}"/>
              </a:ext>
            </a:extLst>
          </p:cNvPr>
          <p:cNvSpPr/>
          <p:nvPr/>
        </p:nvSpPr>
        <p:spPr>
          <a:xfrm>
            <a:off x="901268" y="3283824"/>
            <a:ext cx="540000" cy="54000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accent1"/>
                </a:solidFill>
                <a:latin typeface="+mj-lt"/>
              </a:rPr>
              <a:t>2</a:t>
            </a:r>
            <a:endParaRPr lang="en-CA" sz="3200" dirty="0">
              <a:solidFill>
                <a:schemeClr val="accent1"/>
              </a:solidFill>
              <a:latin typeface="+mj-lt"/>
            </a:endParaRPr>
          </a:p>
        </p:txBody>
      </p:sp>
      <p:cxnSp>
        <p:nvCxnSpPr>
          <p:cNvPr id="25" name="Straight Connector 24">
            <a:extLst>
              <a:ext uri="{FF2B5EF4-FFF2-40B4-BE49-F238E27FC236}">
                <a16:creationId xmlns:a16="http://schemas.microsoft.com/office/drawing/2014/main" id="{61D94759-5554-488F-8476-3C26A410188A}"/>
              </a:ext>
            </a:extLst>
          </p:cNvPr>
          <p:cNvCxnSpPr>
            <a:stCxn id="6" idx="4"/>
            <a:endCxn id="23" idx="0"/>
          </p:cNvCxnSpPr>
          <p:nvPr/>
        </p:nvCxnSpPr>
        <p:spPr>
          <a:xfrm>
            <a:off x="1171268" y="3079348"/>
            <a:ext cx="0" cy="204476"/>
          </a:xfrm>
          <a:prstGeom prst="line">
            <a:avLst/>
          </a:prstGeom>
          <a:ln w="19050">
            <a:solidFill>
              <a:schemeClr val="accent3">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1EE3EAB-A417-4207-8DBC-885D68AEA064}"/>
              </a:ext>
            </a:extLst>
          </p:cNvPr>
          <p:cNvCxnSpPr>
            <a:cxnSpLocks/>
          </p:cNvCxnSpPr>
          <p:nvPr/>
        </p:nvCxnSpPr>
        <p:spPr>
          <a:xfrm flipH="1">
            <a:off x="1472702" y="4613228"/>
            <a:ext cx="9864000" cy="11294"/>
          </a:xfrm>
          <a:prstGeom prst="line">
            <a:avLst/>
          </a:prstGeom>
          <a:ln w="9525">
            <a:solidFill>
              <a:schemeClr val="bg2"/>
            </a:solidFill>
            <a:prstDash val="dash"/>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BDC52CD5-BC60-4321-869F-0AF0B48284FF}"/>
              </a:ext>
            </a:extLst>
          </p:cNvPr>
          <p:cNvSpPr/>
          <p:nvPr/>
        </p:nvSpPr>
        <p:spPr>
          <a:xfrm>
            <a:off x="1441267" y="4746066"/>
            <a:ext cx="3569158" cy="8567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400" b="1" dirty="0">
                <a:solidFill>
                  <a:schemeClr val="tx1"/>
                </a:solidFill>
                <a:ea typeface="Calibri" panose="020F0502020204030204" pitchFamily="34" charset="0"/>
                <a:cs typeface="Arial" panose="020B0604020202020204" pitchFamily="34" charset="0"/>
              </a:rPr>
              <a:t>To what extent does the work unit/role have to function in a specific geographical location to fulfill their duties?</a:t>
            </a:r>
          </a:p>
        </p:txBody>
      </p:sp>
      <p:sp>
        <p:nvSpPr>
          <p:cNvPr id="21" name="Rectangle 20">
            <a:extLst>
              <a:ext uri="{FF2B5EF4-FFF2-40B4-BE49-F238E27FC236}">
                <a16:creationId xmlns:a16="http://schemas.microsoft.com/office/drawing/2014/main" id="{78318A3C-06D3-4C88-90EA-9EF61B34806E}"/>
              </a:ext>
            </a:extLst>
          </p:cNvPr>
          <p:cNvSpPr/>
          <p:nvPr/>
        </p:nvSpPr>
        <p:spPr>
          <a:xfrm>
            <a:off x="5305920" y="4738515"/>
            <a:ext cx="6114990" cy="9174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400" dirty="0">
                <a:solidFill>
                  <a:schemeClr val="tx1"/>
                </a:solidFill>
                <a:ea typeface="Calibri" panose="020F0502020204030204" pitchFamily="34" charset="0"/>
                <a:cs typeface="Arial" panose="020B0604020202020204" pitchFamily="34" charset="0"/>
              </a:rPr>
              <a:t>In some instances, an employee’s duties will only be able to be performed in certain locations, for example: </a:t>
            </a:r>
          </a:p>
          <a:p>
            <a:pPr marL="285750" indent="-285750">
              <a:buFont typeface="Arial" panose="020B0604020202020204" pitchFamily="34" charset="0"/>
              <a:buChar char="•"/>
            </a:pPr>
            <a:r>
              <a:rPr lang="en-US" sz="1400" dirty="0">
                <a:solidFill>
                  <a:schemeClr val="tx1"/>
                </a:solidFill>
                <a:ea typeface="Calibri" panose="020F0502020204030204" pitchFamily="34" charset="0"/>
                <a:cs typeface="Arial" panose="020B0604020202020204" pitchFamily="34" charset="0"/>
              </a:rPr>
              <a:t>Intellectual property (IP) restrictions limiting where products are produced</a:t>
            </a:r>
          </a:p>
          <a:p>
            <a:pPr marL="285750" indent="-285750">
              <a:buFont typeface="Arial" panose="020B0604020202020204" pitchFamily="34" charset="0"/>
              <a:buChar char="•"/>
            </a:pPr>
            <a:r>
              <a:rPr lang="en-US" sz="1400" dirty="0">
                <a:solidFill>
                  <a:schemeClr val="tx1"/>
                </a:solidFill>
                <a:ea typeface="Calibri" panose="020F0502020204030204" pitchFamily="34" charset="0"/>
                <a:cs typeface="Arial" panose="020B0604020202020204" pitchFamily="34" charset="0"/>
              </a:rPr>
              <a:t>Onsite client engagements, which may impact visa eligibility requirements </a:t>
            </a:r>
          </a:p>
        </p:txBody>
      </p:sp>
      <p:sp>
        <p:nvSpPr>
          <p:cNvPr id="24" name="Isosceles Triangle 23">
            <a:extLst>
              <a:ext uri="{FF2B5EF4-FFF2-40B4-BE49-F238E27FC236}">
                <a16:creationId xmlns:a16="http://schemas.microsoft.com/office/drawing/2014/main" id="{040F9FAD-928F-473A-8770-925508815B9B}"/>
              </a:ext>
            </a:extLst>
          </p:cNvPr>
          <p:cNvSpPr/>
          <p:nvPr/>
        </p:nvSpPr>
        <p:spPr>
          <a:xfrm rot="5400000">
            <a:off x="4734278" y="5033920"/>
            <a:ext cx="795230" cy="190720"/>
          </a:xfrm>
          <a:prstGeom prst="triangle">
            <a:avLst/>
          </a:prstGeom>
          <a:solidFill>
            <a:schemeClr val="accent1">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nvGrpSpPr>
          <p:cNvPr id="28" name="Group 27">
            <a:extLst>
              <a:ext uri="{FF2B5EF4-FFF2-40B4-BE49-F238E27FC236}">
                <a16:creationId xmlns:a16="http://schemas.microsoft.com/office/drawing/2014/main" id="{2278329C-68B8-4A05-BE4D-12B16A0F3884}"/>
              </a:ext>
            </a:extLst>
          </p:cNvPr>
          <p:cNvGrpSpPr/>
          <p:nvPr/>
        </p:nvGrpSpPr>
        <p:grpSpPr>
          <a:xfrm>
            <a:off x="1441267" y="5828930"/>
            <a:ext cx="9397062" cy="540000"/>
            <a:chOff x="914693" y="4676526"/>
            <a:chExt cx="9397062" cy="540000"/>
          </a:xfrm>
        </p:grpSpPr>
        <p:grpSp>
          <p:nvGrpSpPr>
            <p:cNvPr id="29" name="Group 28">
              <a:extLst>
                <a:ext uri="{FF2B5EF4-FFF2-40B4-BE49-F238E27FC236}">
                  <a16:creationId xmlns:a16="http://schemas.microsoft.com/office/drawing/2014/main" id="{6AFA8158-BA1C-4B3F-BD92-11A7768CC5AA}"/>
                </a:ext>
              </a:extLst>
            </p:cNvPr>
            <p:cNvGrpSpPr/>
            <p:nvPr/>
          </p:nvGrpSpPr>
          <p:grpSpPr>
            <a:xfrm>
              <a:off x="1011869" y="4676526"/>
              <a:ext cx="9299886" cy="540000"/>
              <a:chOff x="968374" y="5993035"/>
              <a:chExt cx="9299886" cy="540000"/>
            </a:xfrm>
          </p:grpSpPr>
          <p:sp>
            <p:nvSpPr>
              <p:cNvPr id="31" name="Rectangle 30">
                <a:extLst>
                  <a:ext uri="{FF2B5EF4-FFF2-40B4-BE49-F238E27FC236}">
                    <a16:creationId xmlns:a16="http://schemas.microsoft.com/office/drawing/2014/main" id="{A6E41047-0137-41A8-88D6-7CBF3A200AC2}"/>
                  </a:ext>
                </a:extLst>
              </p:cNvPr>
              <p:cNvSpPr/>
              <p:nvPr/>
            </p:nvSpPr>
            <p:spPr>
              <a:xfrm>
                <a:off x="1885717" y="5995748"/>
                <a:ext cx="8382543" cy="523220"/>
              </a:xfrm>
              <a:prstGeom prst="rect">
                <a:avLst/>
              </a:prstGeom>
            </p:spPr>
            <p:txBody>
              <a:bodyPr wrap="square">
                <a:spAutoFit/>
              </a:bodyPr>
              <a:lstStyle/>
              <a:p>
                <a:r>
                  <a:rPr lang="en-US" sz="1400" dirty="0">
                    <a:solidFill>
                      <a:schemeClr val="tx1"/>
                    </a:solidFill>
                    <a:ea typeface="Calibri" panose="020F0502020204030204" pitchFamily="34" charset="0"/>
                    <a:cs typeface="Arial" panose="020B0604020202020204" pitchFamily="34" charset="0"/>
                  </a:rPr>
                  <a:t>Beyond more-obvious constraints, determine whether employees would best service their clients when located in a specific region even when </a:t>
                </a:r>
                <a:r>
                  <a:rPr lang="en-US" sz="1400" dirty="0">
                    <a:ea typeface="Calibri" panose="020F0502020204030204" pitchFamily="34" charset="0"/>
                    <a:cs typeface="Arial" panose="020B0604020202020204" pitchFamily="34" charset="0"/>
                  </a:rPr>
                  <a:t>working from home</a:t>
                </a:r>
                <a:r>
                  <a:rPr lang="en-US" sz="1400" dirty="0">
                    <a:solidFill>
                      <a:schemeClr val="tx1"/>
                    </a:solidFill>
                    <a:ea typeface="Calibri" panose="020F0502020204030204" pitchFamily="34" charset="0"/>
                    <a:cs typeface="Arial" panose="020B0604020202020204" pitchFamily="34" charset="0"/>
                  </a:rPr>
                  <a:t>, such as sales representatives who service clients in a specific time zone. </a:t>
                </a:r>
              </a:p>
            </p:txBody>
          </p:sp>
          <p:sp>
            <p:nvSpPr>
              <p:cNvPr id="32" name="TextBox 31">
                <a:extLst>
                  <a:ext uri="{FF2B5EF4-FFF2-40B4-BE49-F238E27FC236}">
                    <a16:creationId xmlns:a16="http://schemas.microsoft.com/office/drawing/2014/main" id="{E7C9552F-0CF3-4E99-94F8-29E811678283}"/>
                  </a:ext>
                </a:extLst>
              </p:cNvPr>
              <p:cNvSpPr txBox="1"/>
              <p:nvPr/>
            </p:nvSpPr>
            <p:spPr>
              <a:xfrm>
                <a:off x="968374" y="6049848"/>
                <a:ext cx="1121869" cy="369332"/>
              </a:xfrm>
              <a:prstGeom prst="rect">
                <a:avLst/>
              </a:prstGeom>
            </p:spPr>
            <p:txBody>
              <a:bodyPr wrap="square" rtlCol="0">
                <a:spAutoFit/>
              </a:bodyPr>
              <a:lstStyle/>
              <a:p>
                <a:pPr algn="ctr"/>
                <a:r>
                  <a:rPr lang="en-US" sz="1800" b="0" dirty="0">
                    <a:solidFill>
                      <a:schemeClr val="accent1"/>
                    </a:solidFill>
                    <a:latin typeface="+mj-lt"/>
                  </a:rPr>
                  <a:t>Tip</a:t>
                </a:r>
                <a:endParaRPr lang="en-CA" sz="1800" b="0" dirty="0">
                  <a:solidFill>
                    <a:schemeClr val="accent1"/>
                  </a:solidFill>
                  <a:latin typeface="+mj-lt"/>
                </a:endParaRPr>
              </a:p>
            </p:txBody>
          </p:sp>
          <p:sp>
            <p:nvSpPr>
              <p:cNvPr id="33" name="Rectangle 32">
                <a:extLst>
                  <a:ext uri="{FF2B5EF4-FFF2-40B4-BE49-F238E27FC236}">
                    <a16:creationId xmlns:a16="http://schemas.microsoft.com/office/drawing/2014/main" id="{172F82C9-2EA6-40F3-972E-BDD9C930BE63}"/>
                  </a:ext>
                </a:extLst>
              </p:cNvPr>
              <p:cNvSpPr/>
              <p:nvPr/>
            </p:nvSpPr>
            <p:spPr>
              <a:xfrm>
                <a:off x="1792181" y="5993035"/>
                <a:ext cx="93536" cy="54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pic>
          <p:nvPicPr>
            <p:cNvPr id="30" name="Graphic 29" descr="Lightbulb">
              <a:extLst>
                <a:ext uri="{FF2B5EF4-FFF2-40B4-BE49-F238E27FC236}">
                  <a16:creationId xmlns:a16="http://schemas.microsoft.com/office/drawing/2014/main" id="{5AE53CDC-4811-49B4-A409-ECA95F895C6B}"/>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14693" y="4678358"/>
              <a:ext cx="479293" cy="479293"/>
            </a:xfrm>
            <a:prstGeom prst="rect">
              <a:avLst/>
            </a:prstGeom>
          </p:spPr>
        </p:pic>
      </p:grpSp>
    </p:spTree>
    <p:extLst>
      <p:ext uri="{BB962C8B-B14F-4D97-AF65-F5344CB8AC3E}">
        <p14:creationId xmlns:p14="http://schemas.microsoft.com/office/powerpoint/2010/main" val="3740309301"/>
      </p:ext>
    </p:extLst>
  </p:cSld>
  <p:clrMapOvr>
    <a:masterClrMapping/>
  </p:clrMapOvr>
</p:sld>
</file>

<file path=ppt/theme/theme1.xml><?xml version="1.0" encoding="utf-8"?>
<a:theme xmlns:a="http://schemas.openxmlformats.org/drawingml/2006/main" name="Cover-Light">
  <a:themeElements>
    <a:clrScheme name="Custom 1">
      <a:dk1>
        <a:srgbClr val="333333"/>
      </a:dk1>
      <a:lt1>
        <a:srgbClr val="FFFFFF"/>
      </a:lt1>
      <a:dk2>
        <a:srgbClr val="222222"/>
      </a:dk2>
      <a:lt2>
        <a:srgbClr val="EEEEEE"/>
      </a:lt2>
      <a:accent1>
        <a:srgbClr val="2576B7"/>
      </a:accent1>
      <a:accent2>
        <a:srgbClr val="5DC295"/>
      </a:accent2>
      <a:accent3>
        <a:srgbClr val="2B9E36"/>
      </a:accent3>
      <a:accent4>
        <a:srgbClr val="A868AB"/>
      </a:accent4>
      <a:accent5>
        <a:srgbClr val="29475F"/>
      </a:accent5>
      <a:accent6>
        <a:srgbClr val="34C5D0"/>
      </a:accent6>
      <a:hlink>
        <a:srgbClr val="FFFFFF"/>
      </a:hlink>
      <a:folHlink>
        <a:srgbClr val="FFFFFF"/>
      </a:folHlink>
    </a:clrScheme>
    <a:fontScheme name="McLean fonts">
      <a:majorFont>
        <a:latin typeface="Montserrat SemiBold"/>
        <a:ea typeface=""/>
        <a:cs typeface=""/>
      </a:majorFont>
      <a:minorFont>
        <a:latin typeface="Roboto Condensed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lide-Generic">
  <a:themeElements>
    <a:clrScheme name="McLean Research Palette">
      <a:dk1>
        <a:srgbClr val="000000"/>
      </a:dk1>
      <a:lt1>
        <a:srgbClr val="FFFFFF"/>
      </a:lt1>
      <a:dk2>
        <a:srgbClr val="494A4A"/>
      </a:dk2>
      <a:lt2>
        <a:srgbClr val="C9C9C9"/>
      </a:lt2>
      <a:accent1>
        <a:srgbClr val="414299"/>
      </a:accent1>
      <a:accent2>
        <a:srgbClr val="8656A3"/>
      </a:accent2>
      <a:accent3>
        <a:srgbClr val="2576B6"/>
      </a:accent3>
      <a:accent4>
        <a:srgbClr val="299C47"/>
      </a:accent4>
      <a:accent5>
        <a:srgbClr val="1D5E91"/>
      </a:accent5>
      <a:accent6>
        <a:srgbClr val="494A4A"/>
      </a:accent6>
      <a:hlink>
        <a:srgbClr val="3A1891"/>
      </a:hlink>
      <a:folHlink>
        <a:srgbClr val="5D3291"/>
      </a:folHlink>
    </a:clrScheme>
    <a:fontScheme name="McLean fonts">
      <a:majorFont>
        <a:latin typeface="Montserrat SemiBold"/>
        <a:ea typeface=""/>
        <a:cs typeface=""/>
      </a:majorFont>
      <a:minorFont>
        <a:latin typeface="Roboto Condensed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wrap="none" rtlCol="0">
        <a:spAutoFit/>
      </a:bodyPr>
      <a:lstStyle>
        <a:defPPr algn="l">
          <a:defRPr sz="1400" b="0"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5523</Words>
  <Application>Microsoft Office PowerPoint</Application>
  <PresentationFormat>Custom</PresentationFormat>
  <Paragraphs>371</Paragraphs>
  <Slides>26</Slides>
  <Notes>24</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26</vt:i4>
      </vt:variant>
    </vt:vector>
  </HeadingPairs>
  <TitlesOfParts>
    <vt:vector size="39" baseType="lpstr">
      <vt:lpstr>Montserrat SemiBold</vt:lpstr>
      <vt:lpstr>Calibri Light</vt:lpstr>
      <vt:lpstr>Wingdings</vt:lpstr>
      <vt:lpstr>Montserrat Semi</vt:lpstr>
      <vt:lpstr>Exo</vt:lpstr>
      <vt:lpstr>Montserrat Light</vt:lpstr>
      <vt:lpstr>Calibri</vt:lpstr>
      <vt:lpstr>Arial</vt:lpstr>
      <vt:lpstr>Courier New</vt:lpstr>
      <vt:lpstr>Roboto Condensed Light</vt:lpstr>
      <vt:lpstr>Exo Light</vt:lpstr>
      <vt:lpstr>Cover-Light</vt:lpstr>
      <vt:lpstr>Slide-Generic</vt:lpstr>
      <vt:lpstr>PowerPoint Presentation</vt:lpstr>
      <vt:lpstr>Increased work flexibility provides significant benefits to the organization</vt:lpstr>
      <vt:lpstr>PowerPoint Presentation</vt:lpstr>
      <vt:lpstr>How to use this job aid</vt:lpstr>
      <vt:lpstr>Use the following sections to design the WFA option</vt:lpstr>
      <vt:lpstr>Identify WFA geographic location needs</vt:lpstr>
      <vt:lpstr>Evaluate whether WFA is feasible based on geographic location needs</vt:lpstr>
      <vt:lpstr>Review the information to gather when assessing the suitability of WFA locations</vt:lpstr>
      <vt:lpstr>Assess which work units or roles are a potential fit for WFA</vt:lpstr>
      <vt:lpstr>Make a decision on whether WFA will be pursued</vt:lpstr>
      <vt:lpstr>Outline any WFA location boundary criteria</vt:lpstr>
      <vt:lpstr>Determine the regulatory requirements of total rewards based on WFA</vt:lpstr>
      <vt:lpstr>Review total reward considerations for WFA employees</vt:lpstr>
      <vt:lpstr>Evaluate key factors to inform how to gather market data for WFA employees</vt:lpstr>
      <vt:lpstr>Outline any workplace event attendance requirements </vt:lpstr>
      <vt:lpstr>Update additional programs and policies</vt:lpstr>
      <vt:lpstr>Complete the implementation of the WFH program</vt:lpstr>
      <vt:lpstr>Appendix: Salary options for WFA employees</vt:lpstr>
      <vt:lpstr>Appendix: Salary options for WFA employees</vt:lpstr>
      <vt:lpstr>Appendix: Salary options for WFA employees</vt:lpstr>
      <vt:lpstr>Leverage Feedback to Drive Performance</vt:lpstr>
      <vt:lpstr>About</vt:lpstr>
      <vt:lpstr>PowerPoint Presentation</vt:lpstr>
      <vt:lpstr>PowerPoint Presentation</vt:lpstr>
      <vt:lpstr>Works Cited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2021-07-29T20:36:01Z</dcterms:created>
  <dcterms:modified xsi:type="dcterms:W3CDTF">2021-07-29T21:22:44Z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MSIP_Label_7d24214e-5322-4789-8422-cbe411bc3a74_ActionId" pid="2">
    <vt:lpwstr>a0f5f893-aa55-4172-be4e-0cd45f131f69</vt:lpwstr>
  </property>
  <property fmtid="{D5CDD505-2E9C-101B-9397-08002B2CF9AE}" name="MSIP_Label_7d24214e-5322-4789-8422-cbe411bc3a74_ContentBits" pid="3">
    <vt:lpwstr>0</vt:lpwstr>
  </property>
  <property fmtid="{D5CDD505-2E9C-101B-9397-08002B2CF9AE}" name="MSIP_Label_7d24214e-5322-4789-8422-cbe411bc3a74_Enabled" pid="4">
    <vt:lpwstr>true</vt:lpwstr>
  </property>
  <property fmtid="{D5CDD505-2E9C-101B-9397-08002B2CF9AE}" name="MSIP_Label_7d24214e-5322-4789-8422-cbe411bc3a74_Method" pid="5">
    <vt:lpwstr>Privileged</vt:lpwstr>
  </property>
  <property fmtid="{D5CDD505-2E9C-101B-9397-08002B2CF9AE}" name="MSIP_Label_7d24214e-5322-4789-8422-cbe411bc3a74_Name" pid="6">
    <vt:lpwstr>7d24214e-5322-4789-8422-cbe411bc3a74</vt:lpwstr>
  </property>
  <property fmtid="{D5CDD505-2E9C-101B-9397-08002B2CF9AE}" name="MSIP_Label_7d24214e-5322-4789-8422-cbe411bc3a74_SetDate" pid="7">
    <vt:lpwstr>2021-07-29T20:38:14Z</vt:lpwstr>
  </property>
  <property fmtid="{D5CDD505-2E9C-101B-9397-08002B2CF9AE}" name="MSIP_Label_7d24214e-5322-4789-8422-cbe411bc3a74_SiteId" pid="8">
    <vt:lpwstr>113d1920-a1e0-48cf-a70a-868cbb03f3f6</vt:lpwstr>
  </property>
  <property fmtid="{D5CDD505-2E9C-101B-9397-08002B2CF9AE}" name="NXPowerLiteLastOptimized" pid="9">
    <vt:lpwstr>5504522</vt:lpwstr>
  </property>
  <property fmtid="{D5CDD505-2E9C-101B-9397-08002B2CF9AE}" name="NXPowerLiteSettings" pid="10">
    <vt:lpwstr>F7000400038000</vt:lpwstr>
  </property>
  <property fmtid="{D5CDD505-2E9C-101B-9397-08002B2CF9AE}" name="NXPowerLiteVersion" pid="11">
    <vt:lpwstr>S9.1.0</vt:lpwstr>
  </property>
</Properties>
</file>